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4" r:id="rId3"/>
    <p:sldId id="285" r:id="rId4"/>
    <p:sldId id="286" r:id="rId5"/>
    <p:sldId id="287" r:id="rId6"/>
    <p:sldId id="277" r:id="rId7"/>
    <p:sldId id="278" r:id="rId8"/>
    <p:sldId id="279" r:id="rId9"/>
    <p:sldId id="268" r:id="rId10"/>
    <p:sldId id="261" r:id="rId11"/>
    <p:sldId id="288" r:id="rId12"/>
    <p:sldId id="289" r:id="rId13"/>
    <p:sldId id="271" r:id="rId14"/>
    <p:sldId id="283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AE659"/>
    <a:srgbClr val="4D66E3"/>
    <a:srgbClr val="EA3C2A"/>
    <a:srgbClr val="98F4F6"/>
    <a:srgbClr val="CD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32" autoAdjust="0"/>
  </p:normalViewPr>
  <p:slideViewPr>
    <p:cSldViewPr snapToGrid="0">
      <p:cViewPr>
        <p:scale>
          <a:sx n="67" d="100"/>
          <a:sy n="67" d="100"/>
        </p:scale>
        <p:origin x="-60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C88FB-C9FA-43FE-9F20-134BCE73CE8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681E52-A000-4F8E-8BC5-E23301639FE2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1a.  Scheme details/milestone provided by Almshouse</a:t>
          </a:r>
        </a:p>
      </dgm:t>
    </dgm:pt>
    <dgm:pt modelId="{47EDCEC5-E8E9-4DCB-BE34-4BAB74386211}" type="parTrans" cxnId="{19813469-A0EE-4C9E-994B-34C094CB0C01}">
      <dgm:prSet/>
      <dgm:spPr/>
      <dgm:t>
        <a:bodyPr/>
        <a:lstStyle/>
        <a:p>
          <a:endParaRPr lang="en-GB"/>
        </a:p>
      </dgm:t>
    </dgm:pt>
    <dgm:pt modelId="{4742BA39-D630-4B98-8B5B-260996A89F5A}" type="sibTrans" cxnId="{19813469-A0EE-4C9E-994B-34C094CB0C01}">
      <dgm:prSet/>
      <dgm:spPr/>
      <dgm:t>
        <a:bodyPr/>
        <a:lstStyle/>
        <a:p>
          <a:endParaRPr lang="en-GB"/>
        </a:p>
      </dgm:t>
    </dgm:pt>
    <dgm:pt modelId="{4BB0E8A8-1749-47A5-A9D4-71E1E65D41BE}">
      <dgm:prSet phldrT="[Text]"/>
      <dgm:spPr>
        <a:solidFill>
          <a:srgbClr val="4AE659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2a.  Independent Certifier checks audit file</a:t>
          </a:r>
        </a:p>
      </dgm:t>
    </dgm:pt>
    <dgm:pt modelId="{26FF9198-320F-48BF-AC1C-BF0DD4DBAED3}" type="parTrans" cxnId="{55EB989B-0998-48A9-BFCC-994C5B0EC75A}">
      <dgm:prSet/>
      <dgm:spPr/>
      <dgm:t>
        <a:bodyPr/>
        <a:lstStyle/>
        <a:p>
          <a:endParaRPr lang="en-GB"/>
        </a:p>
      </dgm:t>
    </dgm:pt>
    <dgm:pt modelId="{432280D2-E210-4C01-A5F6-8465335D2D51}" type="sibTrans" cxnId="{55EB989B-0998-48A9-BFCC-994C5B0EC75A}">
      <dgm:prSet/>
      <dgm:spPr/>
      <dgm:t>
        <a:bodyPr/>
        <a:lstStyle/>
        <a:p>
          <a:endParaRPr lang="en-GB"/>
        </a:p>
      </dgm:t>
    </dgm:pt>
    <dgm:pt modelId="{E5A12969-0290-4A72-98FA-D8996E63B4E5}">
      <dgm:prSet phldrT="[Text]"/>
      <dgm:spPr>
        <a:solidFill>
          <a:srgbClr val="4D66E3"/>
        </a:solidFill>
      </dgm:spPr>
      <dgm:t>
        <a:bodyPr/>
        <a:lstStyle/>
        <a:p>
          <a:r>
            <a:rPr lang="en-GB" b="1" dirty="0"/>
            <a:t>3.  Approved by HE/GLA</a:t>
          </a:r>
        </a:p>
      </dgm:t>
    </dgm:pt>
    <dgm:pt modelId="{5218E1C2-887A-40F6-99EE-48459247B3A9}" type="parTrans" cxnId="{9666B396-374F-4179-BC5D-2922C4257472}">
      <dgm:prSet/>
      <dgm:spPr/>
      <dgm:t>
        <a:bodyPr/>
        <a:lstStyle/>
        <a:p>
          <a:endParaRPr lang="en-GB"/>
        </a:p>
      </dgm:t>
    </dgm:pt>
    <dgm:pt modelId="{DB80E51E-059E-40BD-A33E-A76C971A767A}" type="sibTrans" cxnId="{9666B396-374F-4179-BC5D-2922C4257472}">
      <dgm:prSet/>
      <dgm:spPr/>
      <dgm:t>
        <a:bodyPr/>
        <a:lstStyle/>
        <a:p>
          <a:endParaRPr lang="en-GB"/>
        </a:p>
      </dgm:t>
    </dgm:pt>
    <dgm:pt modelId="{8DBE12C3-EDE4-4A46-A46F-161810999373}">
      <dgm:prSet phldrT="[Text]"/>
      <dgm:spPr>
        <a:solidFill>
          <a:srgbClr val="4D66E3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b="1" dirty="0"/>
            <a:t>4.  Grant released to ACL’s Solicitor</a:t>
          </a:r>
        </a:p>
      </dgm:t>
    </dgm:pt>
    <dgm:pt modelId="{F08FB191-0F26-4C93-9DAC-5F68D0DEE70A}" type="parTrans" cxnId="{0FDDB4E9-D10B-4214-A862-4B2172313CF1}">
      <dgm:prSet/>
      <dgm:spPr/>
      <dgm:t>
        <a:bodyPr/>
        <a:lstStyle/>
        <a:p>
          <a:endParaRPr lang="en-GB"/>
        </a:p>
      </dgm:t>
    </dgm:pt>
    <dgm:pt modelId="{1F8D9F15-6C1B-441E-9245-69AFA490D714}" type="sibTrans" cxnId="{0FDDB4E9-D10B-4214-A862-4B2172313CF1}">
      <dgm:prSet/>
      <dgm:spPr/>
      <dgm:t>
        <a:bodyPr/>
        <a:lstStyle/>
        <a:p>
          <a:endParaRPr lang="en-GB"/>
        </a:p>
      </dgm:t>
    </dgm:pt>
    <dgm:pt modelId="{88A3416B-1E78-4E7B-823F-23E860A94773}">
      <dgm:prSet phldrT="[Text]"/>
      <dgm:spPr>
        <a:solidFill>
          <a:srgbClr val="4AE659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5.  ACL’s Solicitor pays Almshouse</a:t>
          </a:r>
        </a:p>
      </dgm:t>
    </dgm:pt>
    <dgm:pt modelId="{85B56F3A-488D-4388-9749-A91CF3AC2BDD}" type="parTrans" cxnId="{C4288DD9-C6BD-472F-8227-A5477AD34780}">
      <dgm:prSet/>
      <dgm:spPr/>
      <dgm:t>
        <a:bodyPr/>
        <a:lstStyle/>
        <a:p>
          <a:endParaRPr lang="en-GB"/>
        </a:p>
      </dgm:t>
    </dgm:pt>
    <dgm:pt modelId="{3396A3D4-018B-4429-9879-C124135BDDBE}" type="sibTrans" cxnId="{C4288DD9-C6BD-472F-8227-A5477AD34780}">
      <dgm:prSet/>
      <dgm:spPr/>
      <dgm:t>
        <a:bodyPr/>
        <a:lstStyle/>
        <a:p>
          <a:endParaRPr lang="en-GB"/>
        </a:p>
      </dgm:t>
    </dgm:pt>
    <dgm:pt modelId="{2723E2B7-A57A-4F31-BF0B-44AF942EA4DB}">
      <dgm:prSet phldrT="[Text]"/>
      <dgm:spPr>
        <a:solidFill>
          <a:srgbClr val="4AE659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2b.  Input by ACL</a:t>
          </a:r>
        </a:p>
      </dgm:t>
    </dgm:pt>
    <dgm:pt modelId="{133C733A-689F-4FBD-9C14-01D5049A9D03}" type="parTrans" cxnId="{2D516054-36A8-4FAE-BBEB-E936805C3DD3}">
      <dgm:prSet/>
      <dgm:spPr/>
      <dgm:t>
        <a:bodyPr/>
        <a:lstStyle/>
        <a:p>
          <a:endParaRPr lang="en-GB"/>
        </a:p>
      </dgm:t>
    </dgm:pt>
    <dgm:pt modelId="{BCB72583-47C5-4AED-869D-C00B29CC5139}" type="sibTrans" cxnId="{2D516054-36A8-4FAE-BBEB-E936805C3DD3}">
      <dgm:prSet/>
      <dgm:spPr/>
      <dgm:t>
        <a:bodyPr/>
        <a:lstStyle/>
        <a:p>
          <a:endParaRPr lang="en-GB"/>
        </a:p>
      </dgm:t>
    </dgm:pt>
    <dgm:pt modelId="{E6B2C23A-CD17-402E-94A9-B84FD39AC9E8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1b.  Audit info provided by Project Manager</a:t>
          </a:r>
        </a:p>
      </dgm:t>
    </dgm:pt>
    <dgm:pt modelId="{83E87B53-CA33-49E9-B179-80895B7CF0C8}" type="parTrans" cxnId="{28312D89-CC87-494C-A2A0-FF3317E08E10}">
      <dgm:prSet/>
      <dgm:spPr/>
      <dgm:t>
        <a:bodyPr/>
        <a:lstStyle/>
        <a:p>
          <a:endParaRPr lang="en-GB"/>
        </a:p>
      </dgm:t>
    </dgm:pt>
    <dgm:pt modelId="{B9C13585-B0FB-4C0F-B934-6404677D4DEF}" type="sibTrans" cxnId="{28312D89-CC87-494C-A2A0-FF3317E08E10}">
      <dgm:prSet/>
      <dgm:spPr/>
      <dgm:t>
        <a:bodyPr/>
        <a:lstStyle/>
        <a:p>
          <a:endParaRPr lang="en-GB"/>
        </a:p>
      </dgm:t>
    </dgm:pt>
    <dgm:pt modelId="{3944D67E-C14B-49F2-8071-021055A4BBCF}" type="pres">
      <dgm:prSet presAssocID="{613C88FB-C9FA-43FE-9F20-134BCE73CE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E29BF3-D5B8-426D-995D-5552A6CE620F}" type="pres">
      <dgm:prSet presAssocID="{613C88FB-C9FA-43FE-9F20-134BCE73CE8B}" presName="cycle" presStyleCnt="0"/>
      <dgm:spPr/>
    </dgm:pt>
    <dgm:pt modelId="{9D04CAFD-00D2-4ED1-A250-72D94B45E06C}" type="pres">
      <dgm:prSet presAssocID="{49681E52-A000-4F8E-8BC5-E23301639FE2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C2C78B-AA83-4506-B9AA-09F03B46DAA8}" type="pres">
      <dgm:prSet presAssocID="{4742BA39-D630-4B98-8B5B-260996A89F5A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0BFB3ACC-7CCC-499A-9147-8EF55A034D34}" type="pres">
      <dgm:prSet presAssocID="{E6B2C23A-CD17-402E-94A9-B84FD39AC9E8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274A2A-103E-4615-8548-37EEB7A59500}" type="pres">
      <dgm:prSet presAssocID="{4BB0E8A8-1749-47A5-A9D4-71E1E65D41BE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52ACA7-758C-4698-9D8D-0F7740E886C4}" type="pres">
      <dgm:prSet presAssocID="{2723E2B7-A57A-4F31-BF0B-44AF942EA4DB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5D9F2-945C-45D9-A725-D15E47B23441}" type="pres">
      <dgm:prSet presAssocID="{E5A12969-0290-4A72-98FA-D8996E63B4E5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BF710C-1B16-42A4-8F4E-C18A36DB0BAB}" type="pres">
      <dgm:prSet presAssocID="{8DBE12C3-EDE4-4A46-A46F-161810999373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C612C7-D85E-44D8-87EB-C47C5269A499}" type="pres">
      <dgm:prSet presAssocID="{88A3416B-1E78-4E7B-823F-23E860A94773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776F043-BB7E-40E0-B538-BD9F1DE5F703}" type="presOf" srcId="{2723E2B7-A57A-4F31-BF0B-44AF942EA4DB}" destId="{EE52ACA7-758C-4698-9D8D-0F7740E886C4}" srcOrd="0" destOrd="0" presId="urn:microsoft.com/office/officeart/2005/8/layout/cycle3"/>
    <dgm:cxn modelId="{28312D89-CC87-494C-A2A0-FF3317E08E10}" srcId="{613C88FB-C9FA-43FE-9F20-134BCE73CE8B}" destId="{E6B2C23A-CD17-402E-94A9-B84FD39AC9E8}" srcOrd="1" destOrd="0" parTransId="{83E87B53-CA33-49E9-B179-80895B7CF0C8}" sibTransId="{B9C13585-B0FB-4C0F-B934-6404677D4DEF}"/>
    <dgm:cxn modelId="{7775D033-66D8-4FE3-8562-BC8C5272E47E}" type="presOf" srcId="{E5A12969-0290-4A72-98FA-D8996E63B4E5}" destId="{3345D9F2-945C-45D9-A725-D15E47B23441}" srcOrd="0" destOrd="0" presId="urn:microsoft.com/office/officeart/2005/8/layout/cycle3"/>
    <dgm:cxn modelId="{C02135E9-10AA-4D79-9651-BEC7210477E9}" type="presOf" srcId="{8DBE12C3-EDE4-4A46-A46F-161810999373}" destId="{91BF710C-1B16-42A4-8F4E-C18A36DB0BAB}" srcOrd="0" destOrd="0" presId="urn:microsoft.com/office/officeart/2005/8/layout/cycle3"/>
    <dgm:cxn modelId="{19813469-A0EE-4C9E-994B-34C094CB0C01}" srcId="{613C88FB-C9FA-43FE-9F20-134BCE73CE8B}" destId="{49681E52-A000-4F8E-8BC5-E23301639FE2}" srcOrd="0" destOrd="0" parTransId="{47EDCEC5-E8E9-4DCB-BE34-4BAB74386211}" sibTransId="{4742BA39-D630-4B98-8B5B-260996A89F5A}"/>
    <dgm:cxn modelId="{4F6EDF38-250B-405D-AED5-A85792CE7213}" type="presOf" srcId="{E6B2C23A-CD17-402E-94A9-B84FD39AC9E8}" destId="{0BFB3ACC-7CCC-499A-9147-8EF55A034D34}" srcOrd="0" destOrd="0" presId="urn:microsoft.com/office/officeart/2005/8/layout/cycle3"/>
    <dgm:cxn modelId="{55EB989B-0998-48A9-BFCC-994C5B0EC75A}" srcId="{613C88FB-C9FA-43FE-9F20-134BCE73CE8B}" destId="{4BB0E8A8-1749-47A5-A9D4-71E1E65D41BE}" srcOrd="2" destOrd="0" parTransId="{26FF9198-320F-48BF-AC1C-BF0DD4DBAED3}" sibTransId="{432280D2-E210-4C01-A5F6-8465335D2D51}"/>
    <dgm:cxn modelId="{62A5C97A-18CE-4A9F-A6B9-3C649FE0DC25}" type="presOf" srcId="{88A3416B-1E78-4E7B-823F-23E860A94773}" destId="{E4C612C7-D85E-44D8-87EB-C47C5269A499}" srcOrd="0" destOrd="0" presId="urn:microsoft.com/office/officeart/2005/8/layout/cycle3"/>
    <dgm:cxn modelId="{2D516054-36A8-4FAE-BBEB-E936805C3DD3}" srcId="{613C88FB-C9FA-43FE-9F20-134BCE73CE8B}" destId="{2723E2B7-A57A-4F31-BF0B-44AF942EA4DB}" srcOrd="3" destOrd="0" parTransId="{133C733A-689F-4FBD-9C14-01D5049A9D03}" sibTransId="{BCB72583-47C5-4AED-869D-C00B29CC5139}"/>
    <dgm:cxn modelId="{694229AC-2263-4172-B570-912793E44B2A}" type="presOf" srcId="{4BB0E8A8-1749-47A5-A9D4-71E1E65D41BE}" destId="{DF274A2A-103E-4615-8548-37EEB7A59500}" srcOrd="0" destOrd="0" presId="urn:microsoft.com/office/officeart/2005/8/layout/cycle3"/>
    <dgm:cxn modelId="{9666B396-374F-4179-BC5D-2922C4257472}" srcId="{613C88FB-C9FA-43FE-9F20-134BCE73CE8B}" destId="{E5A12969-0290-4A72-98FA-D8996E63B4E5}" srcOrd="4" destOrd="0" parTransId="{5218E1C2-887A-40F6-99EE-48459247B3A9}" sibTransId="{DB80E51E-059E-40BD-A33E-A76C971A767A}"/>
    <dgm:cxn modelId="{C4288DD9-C6BD-472F-8227-A5477AD34780}" srcId="{613C88FB-C9FA-43FE-9F20-134BCE73CE8B}" destId="{88A3416B-1E78-4E7B-823F-23E860A94773}" srcOrd="6" destOrd="0" parTransId="{85B56F3A-488D-4388-9749-A91CF3AC2BDD}" sibTransId="{3396A3D4-018B-4429-9879-C124135BDDBE}"/>
    <dgm:cxn modelId="{A7014F12-FCC1-4962-9832-D888B3D9BDE5}" type="presOf" srcId="{49681E52-A000-4F8E-8BC5-E23301639FE2}" destId="{9D04CAFD-00D2-4ED1-A250-72D94B45E06C}" srcOrd="0" destOrd="0" presId="urn:microsoft.com/office/officeart/2005/8/layout/cycle3"/>
    <dgm:cxn modelId="{0FDDB4E9-D10B-4214-A862-4B2172313CF1}" srcId="{613C88FB-C9FA-43FE-9F20-134BCE73CE8B}" destId="{8DBE12C3-EDE4-4A46-A46F-161810999373}" srcOrd="5" destOrd="0" parTransId="{F08FB191-0F26-4C93-9DAC-5F68D0DEE70A}" sibTransId="{1F8D9F15-6C1B-441E-9245-69AFA490D714}"/>
    <dgm:cxn modelId="{ABCCFA64-BEE6-4FBA-82F6-266DC2097642}" type="presOf" srcId="{613C88FB-C9FA-43FE-9F20-134BCE73CE8B}" destId="{3944D67E-C14B-49F2-8071-021055A4BBCF}" srcOrd="0" destOrd="0" presId="urn:microsoft.com/office/officeart/2005/8/layout/cycle3"/>
    <dgm:cxn modelId="{7FA4FF8A-3D33-42CB-811B-0579685CE534}" type="presOf" srcId="{4742BA39-D630-4B98-8B5B-260996A89F5A}" destId="{8FC2C78B-AA83-4506-B9AA-09F03B46DAA8}" srcOrd="0" destOrd="0" presId="urn:microsoft.com/office/officeart/2005/8/layout/cycle3"/>
    <dgm:cxn modelId="{C6E15DA4-542C-41ED-8302-81FDDF24884D}" type="presParOf" srcId="{3944D67E-C14B-49F2-8071-021055A4BBCF}" destId="{04E29BF3-D5B8-426D-995D-5552A6CE620F}" srcOrd="0" destOrd="0" presId="urn:microsoft.com/office/officeart/2005/8/layout/cycle3"/>
    <dgm:cxn modelId="{AB16C202-29ED-4F40-93A4-8A2C26613E08}" type="presParOf" srcId="{04E29BF3-D5B8-426D-995D-5552A6CE620F}" destId="{9D04CAFD-00D2-4ED1-A250-72D94B45E06C}" srcOrd="0" destOrd="0" presId="urn:microsoft.com/office/officeart/2005/8/layout/cycle3"/>
    <dgm:cxn modelId="{C337EE53-49F4-414B-B88D-56BE96A007BA}" type="presParOf" srcId="{04E29BF3-D5B8-426D-995D-5552A6CE620F}" destId="{8FC2C78B-AA83-4506-B9AA-09F03B46DAA8}" srcOrd="1" destOrd="0" presId="urn:microsoft.com/office/officeart/2005/8/layout/cycle3"/>
    <dgm:cxn modelId="{25131B5C-B95E-4B1D-9D26-844623F490D6}" type="presParOf" srcId="{04E29BF3-D5B8-426D-995D-5552A6CE620F}" destId="{0BFB3ACC-7CCC-499A-9147-8EF55A034D34}" srcOrd="2" destOrd="0" presId="urn:microsoft.com/office/officeart/2005/8/layout/cycle3"/>
    <dgm:cxn modelId="{63749B1F-152B-46C5-BFEE-56629D0B0311}" type="presParOf" srcId="{04E29BF3-D5B8-426D-995D-5552A6CE620F}" destId="{DF274A2A-103E-4615-8548-37EEB7A59500}" srcOrd="3" destOrd="0" presId="urn:microsoft.com/office/officeart/2005/8/layout/cycle3"/>
    <dgm:cxn modelId="{EC791E58-A721-4929-8641-7A96AA7FAC9F}" type="presParOf" srcId="{04E29BF3-D5B8-426D-995D-5552A6CE620F}" destId="{EE52ACA7-758C-4698-9D8D-0F7740E886C4}" srcOrd="4" destOrd="0" presId="urn:microsoft.com/office/officeart/2005/8/layout/cycle3"/>
    <dgm:cxn modelId="{AE52B86F-25A6-4F56-9A7E-08BB28E29281}" type="presParOf" srcId="{04E29BF3-D5B8-426D-995D-5552A6CE620F}" destId="{3345D9F2-945C-45D9-A725-D15E47B23441}" srcOrd="5" destOrd="0" presId="urn:microsoft.com/office/officeart/2005/8/layout/cycle3"/>
    <dgm:cxn modelId="{9E65A8CF-B3A0-412D-A45A-C50EA8B2D06B}" type="presParOf" srcId="{04E29BF3-D5B8-426D-995D-5552A6CE620F}" destId="{91BF710C-1B16-42A4-8F4E-C18A36DB0BAB}" srcOrd="6" destOrd="0" presId="urn:microsoft.com/office/officeart/2005/8/layout/cycle3"/>
    <dgm:cxn modelId="{F45A14D4-8EF1-4E0D-8A52-6814DDF50289}" type="presParOf" srcId="{04E29BF3-D5B8-426D-995D-5552A6CE620F}" destId="{E4C612C7-D85E-44D8-87EB-C47C5269A49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D7F01-6766-4C2E-85A6-B2F7B81BA998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6BCA5F5-5D36-46E4-B333-A241C214C0D1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</a:rPr>
            <a:t>Almshouse</a:t>
          </a:r>
        </a:p>
      </dgm:t>
    </dgm:pt>
    <dgm:pt modelId="{202A90A2-04AC-4485-A169-AE2FA5DC02E9}" type="parTrans" cxnId="{5296119C-78E3-48AD-9A49-BBF78AEF6CA4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300E23E5-376C-4EFB-9F6C-4A44135F0B68}" type="sibTrans" cxnId="{5296119C-78E3-48AD-9A49-BBF78AEF6CA4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08DA811B-A974-44EF-AA3B-A8B4854D5264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</a:rPr>
            <a:t>ACL</a:t>
          </a:r>
        </a:p>
      </dgm:t>
    </dgm:pt>
    <dgm:pt modelId="{08C93BFE-D94F-42F6-B29A-C15550D4761B}" type="parTrans" cxnId="{7E7E06E5-F9AD-4E6D-9180-6BCCA179634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61BDD75-61AA-47DF-B520-A1E5A5A4372D}" type="sibTrans" cxnId="{7E7E06E5-F9AD-4E6D-9180-6BCCA179634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6F6A7232-2D57-421F-B07D-E79503C5FDD2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</a:rPr>
            <a:t>HE/GLA</a:t>
          </a:r>
        </a:p>
      </dgm:t>
    </dgm:pt>
    <dgm:pt modelId="{E8BA5AD4-ADE7-4558-AF6B-DCDFBA9BC8CB}" type="parTrans" cxnId="{FEE0FDB8-9E6F-4C9B-B519-62307A431C29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49DFFCE2-400F-45B2-BA30-3521DBD32FBA}" type="sibTrans" cxnId="{FEE0FDB8-9E6F-4C9B-B519-62307A431C29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0771BA2-3192-4BE4-BA88-039547AF4561}" type="pres">
      <dgm:prSet presAssocID="{384D7F01-6766-4C2E-85A6-B2F7B81BA99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1326CC1-DF96-42B5-85C9-36E91E2663E7}" type="pres">
      <dgm:prSet presAssocID="{D6BCA5F5-5D36-46E4-B333-A241C214C0D1}" presName="Accent1" presStyleCnt="0"/>
      <dgm:spPr/>
    </dgm:pt>
    <dgm:pt modelId="{5B706E80-D906-459E-A940-2A4B47B31239}" type="pres">
      <dgm:prSet presAssocID="{D6BCA5F5-5D36-46E4-B333-A241C214C0D1}" presName="Accent" presStyleLbl="node1" presStyleIdx="0" presStyleCnt="3"/>
      <dgm:spPr/>
    </dgm:pt>
    <dgm:pt modelId="{A55B93BC-5155-4634-BB7D-6A72055E0A3B}" type="pres">
      <dgm:prSet presAssocID="{D6BCA5F5-5D36-46E4-B333-A241C214C0D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0F4B65-35F7-4BB6-8382-24D3AF1A8C2F}" type="pres">
      <dgm:prSet presAssocID="{08DA811B-A974-44EF-AA3B-A8B4854D5264}" presName="Accent2" presStyleCnt="0"/>
      <dgm:spPr/>
    </dgm:pt>
    <dgm:pt modelId="{DCC997ED-CFB7-41AC-869A-E045D978FC40}" type="pres">
      <dgm:prSet presAssocID="{08DA811B-A974-44EF-AA3B-A8B4854D5264}" presName="Accent" presStyleLbl="node1" presStyleIdx="1" presStyleCnt="3"/>
      <dgm:spPr/>
    </dgm:pt>
    <dgm:pt modelId="{162FBEF4-A12D-42BF-BDFA-A536D3E0A965}" type="pres">
      <dgm:prSet presAssocID="{08DA811B-A974-44EF-AA3B-A8B4854D526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252565-02E0-4104-94D1-8891038CBD88}" type="pres">
      <dgm:prSet presAssocID="{6F6A7232-2D57-421F-B07D-E79503C5FDD2}" presName="Accent3" presStyleCnt="0"/>
      <dgm:spPr/>
    </dgm:pt>
    <dgm:pt modelId="{611644A0-C2FC-4F6A-BE1A-116657C81CFA}" type="pres">
      <dgm:prSet presAssocID="{6F6A7232-2D57-421F-B07D-E79503C5FDD2}" presName="Accent" presStyleLbl="node1" presStyleIdx="2" presStyleCnt="3"/>
      <dgm:spPr/>
    </dgm:pt>
    <dgm:pt modelId="{772151BA-08F8-49B4-A966-E4B374F257FF}" type="pres">
      <dgm:prSet presAssocID="{6F6A7232-2D57-421F-B07D-E79503C5FDD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E0FDB8-9E6F-4C9B-B519-62307A431C29}" srcId="{384D7F01-6766-4C2E-85A6-B2F7B81BA998}" destId="{6F6A7232-2D57-421F-B07D-E79503C5FDD2}" srcOrd="2" destOrd="0" parTransId="{E8BA5AD4-ADE7-4558-AF6B-DCDFBA9BC8CB}" sibTransId="{49DFFCE2-400F-45B2-BA30-3521DBD32FBA}"/>
    <dgm:cxn modelId="{18FA173E-1CF7-4411-8395-BE9B023CDD05}" type="presOf" srcId="{384D7F01-6766-4C2E-85A6-B2F7B81BA998}" destId="{80771BA2-3192-4BE4-BA88-039547AF4561}" srcOrd="0" destOrd="0" presId="urn:microsoft.com/office/officeart/2009/layout/CircleArrowProcess"/>
    <dgm:cxn modelId="{7E7E06E5-F9AD-4E6D-9180-6BCCA1796347}" srcId="{384D7F01-6766-4C2E-85A6-B2F7B81BA998}" destId="{08DA811B-A974-44EF-AA3B-A8B4854D5264}" srcOrd="1" destOrd="0" parTransId="{08C93BFE-D94F-42F6-B29A-C15550D4761B}" sibTransId="{B61BDD75-61AA-47DF-B520-A1E5A5A4372D}"/>
    <dgm:cxn modelId="{5296119C-78E3-48AD-9A49-BBF78AEF6CA4}" srcId="{384D7F01-6766-4C2E-85A6-B2F7B81BA998}" destId="{D6BCA5F5-5D36-46E4-B333-A241C214C0D1}" srcOrd="0" destOrd="0" parTransId="{202A90A2-04AC-4485-A169-AE2FA5DC02E9}" sibTransId="{300E23E5-376C-4EFB-9F6C-4A44135F0B68}"/>
    <dgm:cxn modelId="{54172628-D923-4E09-83D5-E05A75D29409}" type="presOf" srcId="{08DA811B-A974-44EF-AA3B-A8B4854D5264}" destId="{162FBEF4-A12D-42BF-BDFA-A536D3E0A965}" srcOrd="0" destOrd="0" presId="urn:microsoft.com/office/officeart/2009/layout/CircleArrowProcess"/>
    <dgm:cxn modelId="{72D95CAB-5CDB-4CC9-8CB2-708BDCABAB04}" type="presOf" srcId="{D6BCA5F5-5D36-46E4-B333-A241C214C0D1}" destId="{A55B93BC-5155-4634-BB7D-6A72055E0A3B}" srcOrd="0" destOrd="0" presId="urn:microsoft.com/office/officeart/2009/layout/CircleArrowProcess"/>
    <dgm:cxn modelId="{881AE7EF-41AF-4974-849A-B103677DB105}" type="presOf" srcId="{6F6A7232-2D57-421F-B07D-E79503C5FDD2}" destId="{772151BA-08F8-49B4-A966-E4B374F257FF}" srcOrd="0" destOrd="0" presId="urn:microsoft.com/office/officeart/2009/layout/CircleArrowProcess"/>
    <dgm:cxn modelId="{5C25D387-FBB3-475A-934F-C7805C972D8C}" type="presParOf" srcId="{80771BA2-3192-4BE4-BA88-039547AF4561}" destId="{51326CC1-DF96-42B5-85C9-36E91E2663E7}" srcOrd="0" destOrd="0" presId="urn:microsoft.com/office/officeart/2009/layout/CircleArrowProcess"/>
    <dgm:cxn modelId="{6FC3B999-4FDC-42F1-9383-7FF785AB6F31}" type="presParOf" srcId="{51326CC1-DF96-42B5-85C9-36E91E2663E7}" destId="{5B706E80-D906-459E-A940-2A4B47B31239}" srcOrd="0" destOrd="0" presId="urn:microsoft.com/office/officeart/2009/layout/CircleArrowProcess"/>
    <dgm:cxn modelId="{5CA48A50-119B-43A8-99C1-7AB62B7F29C2}" type="presParOf" srcId="{80771BA2-3192-4BE4-BA88-039547AF4561}" destId="{A55B93BC-5155-4634-BB7D-6A72055E0A3B}" srcOrd="1" destOrd="0" presId="urn:microsoft.com/office/officeart/2009/layout/CircleArrowProcess"/>
    <dgm:cxn modelId="{3D6E2DED-6D26-4599-BC8F-EF8918DB261F}" type="presParOf" srcId="{80771BA2-3192-4BE4-BA88-039547AF4561}" destId="{960F4B65-35F7-4BB6-8382-24D3AF1A8C2F}" srcOrd="2" destOrd="0" presId="urn:microsoft.com/office/officeart/2009/layout/CircleArrowProcess"/>
    <dgm:cxn modelId="{E26B1ACD-D847-43D2-92E2-A1AADEB5118C}" type="presParOf" srcId="{960F4B65-35F7-4BB6-8382-24D3AF1A8C2F}" destId="{DCC997ED-CFB7-41AC-869A-E045D978FC40}" srcOrd="0" destOrd="0" presId="urn:microsoft.com/office/officeart/2009/layout/CircleArrowProcess"/>
    <dgm:cxn modelId="{203BFC83-E0A3-4647-BE0F-14C19AB14247}" type="presParOf" srcId="{80771BA2-3192-4BE4-BA88-039547AF4561}" destId="{162FBEF4-A12D-42BF-BDFA-A536D3E0A965}" srcOrd="3" destOrd="0" presId="urn:microsoft.com/office/officeart/2009/layout/CircleArrowProcess"/>
    <dgm:cxn modelId="{F0575AD0-13AF-4DD9-8CB4-F598D5E26C35}" type="presParOf" srcId="{80771BA2-3192-4BE4-BA88-039547AF4561}" destId="{27252565-02E0-4104-94D1-8891038CBD88}" srcOrd="4" destOrd="0" presId="urn:microsoft.com/office/officeart/2009/layout/CircleArrowProcess"/>
    <dgm:cxn modelId="{876DD3B1-53BF-4895-A2DE-9B53F8568FDC}" type="presParOf" srcId="{27252565-02E0-4104-94D1-8891038CBD88}" destId="{611644A0-C2FC-4F6A-BE1A-116657C81CFA}" srcOrd="0" destOrd="0" presId="urn:microsoft.com/office/officeart/2009/layout/CircleArrowProcess"/>
    <dgm:cxn modelId="{259A2E6C-5DB4-4E38-BC9F-0382802D270E}" type="presParOf" srcId="{80771BA2-3192-4BE4-BA88-039547AF4561}" destId="{772151BA-08F8-49B4-A966-E4B374F257F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2C78B-AA83-4506-B9AA-09F03B46DAA8}">
      <dsp:nvSpPr>
        <dsp:cNvPr id="0" name=""/>
        <dsp:cNvSpPr/>
      </dsp:nvSpPr>
      <dsp:spPr>
        <a:xfrm>
          <a:off x="292680" y="846590"/>
          <a:ext cx="4330618" cy="4330618"/>
        </a:xfrm>
        <a:prstGeom prst="circularArrow">
          <a:avLst>
            <a:gd name="adj1" fmla="val 5544"/>
            <a:gd name="adj2" fmla="val 330680"/>
            <a:gd name="adj3" fmla="val 14552545"/>
            <a:gd name="adj4" fmla="val 1692923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4CAFD-00D2-4ED1-A250-72D94B45E06C}">
      <dsp:nvSpPr>
        <dsp:cNvPr id="0" name=""/>
        <dsp:cNvSpPr/>
      </dsp:nvSpPr>
      <dsp:spPr>
        <a:xfrm>
          <a:off x="1801485" y="878719"/>
          <a:ext cx="1313008" cy="65650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002060"/>
              </a:solidFill>
            </a:rPr>
            <a:t>1a.  Scheme details/milestone provided by Almshouse</a:t>
          </a:r>
        </a:p>
      </dsp:txBody>
      <dsp:txXfrm>
        <a:off x="1833533" y="910767"/>
        <a:ext cx="1248912" cy="592408"/>
      </dsp:txXfrm>
    </dsp:sp>
    <dsp:sp modelId="{0BFB3ACC-7CCC-499A-9147-8EF55A034D34}">
      <dsp:nvSpPr>
        <dsp:cNvPr id="0" name=""/>
        <dsp:cNvSpPr/>
      </dsp:nvSpPr>
      <dsp:spPr>
        <a:xfrm>
          <a:off x="3245329" y="1574038"/>
          <a:ext cx="1313008" cy="65650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002060"/>
              </a:solidFill>
            </a:rPr>
            <a:t>1b.  Audit info provided by Project Manager</a:t>
          </a:r>
        </a:p>
      </dsp:txBody>
      <dsp:txXfrm>
        <a:off x="3277377" y="1606086"/>
        <a:ext cx="1248912" cy="592408"/>
      </dsp:txXfrm>
    </dsp:sp>
    <dsp:sp modelId="{DF274A2A-103E-4615-8548-37EEB7A59500}">
      <dsp:nvSpPr>
        <dsp:cNvPr id="0" name=""/>
        <dsp:cNvSpPr/>
      </dsp:nvSpPr>
      <dsp:spPr>
        <a:xfrm>
          <a:off x="3601929" y="3136405"/>
          <a:ext cx="1313008" cy="656504"/>
        </a:xfrm>
        <a:prstGeom prst="roundRect">
          <a:avLst/>
        </a:prstGeom>
        <a:solidFill>
          <a:srgbClr val="4AE6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002060"/>
              </a:solidFill>
            </a:rPr>
            <a:t>2a.  Independent Certifier checks audit file</a:t>
          </a:r>
        </a:p>
      </dsp:txBody>
      <dsp:txXfrm>
        <a:off x="3633977" y="3168453"/>
        <a:ext cx="1248912" cy="592408"/>
      </dsp:txXfrm>
    </dsp:sp>
    <dsp:sp modelId="{EE52ACA7-758C-4698-9D8D-0F7740E886C4}">
      <dsp:nvSpPr>
        <dsp:cNvPr id="0" name=""/>
        <dsp:cNvSpPr/>
      </dsp:nvSpPr>
      <dsp:spPr>
        <a:xfrm>
          <a:off x="2602758" y="4389326"/>
          <a:ext cx="1313008" cy="656504"/>
        </a:xfrm>
        <a:prstGeom prst="roundRect">
          <a:avLst/>
        </a:prstGeom>
        <a:solidFill>
          <a:srgbClr val="4AE6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002060"/>
              </a:solidFill>
            </a:rPr>
            <a:t>2b.  Input by ACL</a:t>
          </a:r>
        </a:p>
      </dsp:txBody>
      <dsp:txXfrm>
        <a:off x="2634806" y="4421374"/>
        <a:ext cx="1248912" cy="592408"/>
      </dsp:txXfrm>
    </dsp:sp>
    <dsp:sp modelId="{3345D9F2-945C-45D9-A725-D15E47B23441}">
      <dsp:nvSpPr>
        <dsp:cNvPr id="0" name=""/>
        <dsp:cNvSpPr/>
      </dsp:nvSpPr>
      <dsp:spPr>
        <a:xfrm>
          <a:off x="1000212" y="4389326"/>
          <a:ext cx="1313008" cy="656504"/>
        </a:xfrm>
        <a:prstGeom prst="roundRect">
          <a:avLst/>
        </a:prstGeom>
        <a:solidFill>
          <a:srgbClr val="4D66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3.  Approved by HE/GLA</a:t>
          </a:r>
        </a:p>
      </dsp:txBody>
      <dsp:txXfrm>
        <a:off x="1032260" y="4421374"/>
        <a:ext cx="1248912" cy="592408"/>
      </dsp:txXfrm>
    </dsp:sp>
    <dsp:sp modelId="{91BF710C-1B16-42A4-8F4E-C18A36DB0BAB}">
      <dsp:nvSpPr>
        <dsp:cNvPr id="0" name=""/>
        <dsp:cNvSpPr/>
      </dsp:nvSpPr>
      <dsp:spPr>
        <a:xfrm>
          <a:off x="1041" y="3136405"/>
          <a:ext cx="1313008" cy="656504"/>
        </a:xfrm>
        <a:prstGeom prst="roundRect">
          <a:avLst/>
        </a:prstGeom>
        <a:solidFill>
          <a:srgbClr val="4D66E3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/>
            <a:t>4.  Grant released to ACL’s Solicitor</a:t>
          </a:r>
        </a:p>
      </dsp:txBody>
      <dsp:txXfrm>
        <a:off x="33089" y="3168453"/>
        <a:ext cx="1248912" cy="592408"/>
      </dsp:txXfrm>
    </dsp:sp>
    <dsp:sp modelId="{E4C612C7-D85E-44D8-87EB-C47C5269A499}">
      <dsp:nvSpPr>
        <dsp:cNvPr id="0" name=""/>
        <dsp:cNvSpPr/>
      </dsp:nvSpPr>
      <dsp:spPr>
        <a:xfrm>
          <a:off x="357641" y="1574038"/>
          <a:ext cx="1313008" cy="656504"/>
        </a:xfrm>
        <a:prstGeom prst="roundRect">
          <a:avLst/>
        </a:prstGeom>
        <a:solidFill>
          <a:srgbClr val="4AE6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>
              <a:solidFill>
                <a:srgbClr val="002060"/>
              </a:solidFill>
            </a:rPr>
            <a:t>5.  ACL’s Solicitor pays Almshouse</a:t>
          </a:r>
        </a:p>
      </dsp:txBody>
      <dsp:txXfrm>
        <a:off x="389689" y="1606086"/>
        <a:ext cx="1248912" cy="59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06E80-D906-459E-A940-2A4B47B31239}">
      <dsp:nvSpPr>
        <dsp:cNvPr id="0" name=""/>
        <dsp:cNvSpPr/>
      </dsp:nvSpPr>
      <dsp:spPr>
        <a:xfrm>
          <a:off x="1460914" y="0"/>
          <a:ext cx="2260172" cy="22605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B93BC-5155-4634-BB7D-6A72055E0A3B}">
      <dsp:nvSpPr>
        <dsp:cNvPr id="0" name=""/>
        <dsp:cNvSpPr/>
      </dsp:nvSpPr>
      <dsp:spPr>
        <a:xfrm>
          <a:off x="1960486" y="816114"/>
          <a:ext cx="1255934" cy="62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rgbClr val="002060"/>
              </a:solidFill>
            </a:rPr>
            <a:t>Almshouse</a:t>
          </a:r>
        </a:p>
      </dsp:txBody>
      <dsp:txXfrm>
        <a:off x="1960486" y="816114"/>
        <a:ext cx="1255934" cy="627816"/>
      </dsp:txXfrm>
    </dsp:sp>
    <dsp:sp modelId="{DCC997ED-CFB7-41AC-869A-E045D978FC40}">
      <dsp:nvSpPr>
        <dsp:cNvPr id="0" name=""/>
        <dsp:cNvSpPr/>
      </dsp:nvSpPr>
      <dsp:spPr>
        <a:xfrm>
          <a:off x="833159" y="1298834"/>
          <a:ext cx="2260172" cy="22605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FBEF4-A12D-42BF-BDFA-A536D3E0A965}">
      <dsp:nvSpPr>
        <dsp:cNvPr id="0" name=""/>
        <dsp:cNvSpPr/>
      </dsp:nvSpPr>
      <dsp:spPr>
        <a:xfrm>
          <a:off x="1335278" y="2122462"/>
          <a:ext cx="1255934" cy="62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rgbClr val="002060"/>
              </a:solidFill>
            </a:rPr>
            <a:t>ACL</a:t>
          </a:r>
        </a:p>
      </dsp:txBody>
      <dsp:txXfrm>
        <a:off x="1335278" y="2122462"/>
        <a:ext cx="1255934" cy="627816"/>
      </dsp:txXfrm>
    </dsp:sp>
    <dsp:sp modelId="{611644A0-C2FC-4F6A-BE1A-116657C81CFA}">
      <dsp:nvSpPr>
        <dsp:cNvPr id="0" name=""/>
        <dsp:cNvSpPr/>
      </dsp:nvSpPr>
      <dsp:spPr>
        <a:xfrm>
          <a:off x="1621779" y="2753096"/>
          <a:ext cx="1941838" cy="19426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151BA-08F8-49B4-A966-E4B374F257FF}">
      <dsp:nvSpPr>
        <dsp:cNvPr id="0" name=""/>
        <dsp:cNvSpPr/>
      </dsp:nvSpPr>
      <dsp:spPr>
        <a:xfrm>
          <a:off x="1963457" y="3430687"/>
          <a:ext cx="1255934" cy="62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rgbClr val="002060"/>
              </a:solidFill>
            </a:rPr>
            <a:t>HE/GLA</a:t>
          </a:r>
        </a:p>
      </dsp:txBody>
      <dsp:txXfrm>
        <a:off x="1963457" y="3430687"/>
        <a:ext cx="1255934" cy="627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A50F-5076-44AE-8187-A6701B7A521A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4DAB-A612-4645-ABA9-5F496F9406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1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DAB-A612-4645-ABA9-5F496F94069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DAB-A612-4645-ABA9-5F496F94069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7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4DAB-A612-4645-ABA9-5F496F94069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9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8174" y="250487"/>
            <a:ext cx="1220754" cy="12855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05299" y="1639058"/>
            <a:ext cx="360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18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Creating almshouses for the future</a:t>
            </a:r>
            <a:endParaRPr lang="en-GB" sz="28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35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1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72284" y="559823"/>
            <a:ext cx="772679" cy="813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52628" y="1365652"/>
            <a:ext cx="10907192" cy="2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7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0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8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8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1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BA21-92E1-4B7D-9F24-9715673108AF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20D9-2CDC-4ABB-AD0C-5C3820EA0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5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green.projects@gmail.com" TargetMode="External"/><Relationship Id="rId2" Type="http://schemas.openxmlformats.org/officeDocument/2006/relationships/hyperlink" Target="mailto:Greenkathy.green.projects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affercooper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207" y="3413076"/>
            <a:ext cx="10668001" cy="300657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ALMSHOUSE CONSORTIUM LIMITED</a:t>
            </a:r>
            <a:r>
              <a:rPr lang="en-GB" sz="24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en-GB" sz="24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sz="24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Registered Office</a:t>
            </a:r>
            <a:r>
              <a:rPr lang="en-US" sz="2400" dirty="0">
                <a:solidFill>
                  <a:srgbClr val="003366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3366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Station House, North Street, </a:t>
            </a:r>
            <a:r>
              <a:rPr lang="en-US" sz="2400" dirty="0" err="1">
                <a:solidFill>
                  <a:srgbClr val="003366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Havant</a:t>
            </a:r>
            <a:r>
              <a:rPr lang="en-US" sz="2400" dirty="0">
                <a:solidFill>
                  <a:srgbClr val="003366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Hampshire PO9 1QU</a:t>
            </a:r>
            <a:r>
              <a:rPr lang="en-GB" sz="24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en-GB" sz="24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sz="2400" i="1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Registered as a company limited by guarantee at Companies House Co Number </a:t>
            </a:r>
            <a:r>
              <a:rPr lang="en-US" sz="2400" i="1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7749739</a:t>
            </a:r>
            <a:br>
              <a:rPr lang="en-US" sz="2400" i="1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Contacts: </a:t>
            </a:r>
            <a:b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Programme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Managers 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hlinkClick r:id="rId2"/>
              </a:rPr>
              <a:t>–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Kathy Green </a:t>
            </a:r>
            <a:r>
              <a:rPr lang="en-GB" sz="1600" dirty="0" err="1" smtClean="0">
                <a:solidFill>
                  <a:schemeClr val="bg1"/>
                </a:solidFill>
                <a:hlinkClick r:id="rId3"/>
              </a:rPr>
              <a:t>kathy.green.projects@gmail.com</a:t>
            </a:r>
            <a:r>
              <a:rPr lang="en-GB" sz="1600" dirty="0" smtClean="0">
                <a:solidFill>
                  <a:schemeClr val="bg1"/>
                </a:solidFill>
              </a:rPr>
              <a:t>  Tel -01225 865573  </a:t>
            </a:r>
            <a:r>
              <a:rPr lang="en-US" sz="1600" i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 </a:t>
            </a:r>
            <a:br>
              <a:rPr lang="en-US" sz="1600" i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sz="1600" i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and</a:t>
            </a: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sz="1600" i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Sean Stafford </a:t>
            </a:r>
            <a:br>
              <a:rPr lang="en-US" sz="1600" i="1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GB" sz="1600" smtClean="0">
                <a:solidFill>
                  <a:schemeClr val="bg1"/>
                </a:solidFill>
              </a:rPr>
              <a:t>Saffer</a:t>
            </a:r>
            <a:r>
              <a:rPr lang="en-GB" sz="1600" dirty="0" smtClean="0">
                <a:solidFill>
                  <a:schemeClr val="bg1"/>
                </a:solidFill>
              </a:rPr>
              <a:t> Cooper | Office 206 | Ashton Old Baths | Stamford Street West | Ashton Under Lyne | OL6 7FW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Telephone: 0161 804 2222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Mobile: 07714 255520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@</a:t>
            </a:r>
            <a:r>
              <a:rPr lang="en-GB" sz="1600" dirty="0" err="1" smtClean="0">
                <a:solidFill>
                  <a:schemeClr val="bg1"/>
                </a:solidFill>
              </a:rPr>
              <a:t>SafferCooperLtd</a:t>
            </a:r>
            <a:r>
              <a:rPr lang="en-GB" sz="1600" dirty="0" smtClean="0">
                <a:solidFill>
                  <a:schemeClr val="bg1"/>
                </a:solidFill>
              </a:rPr>
              <a:t/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err="1" smtClean="0">
                <a:solidFill>
                  <a:schemeClr val="bg1"/>
                </a:solidFill>
                <a:hlinkClick r:id="rId4"/>
              </a:rPr>
              <a:t>www.SafferCooper.com</a:t>
            </a:r>
            <a:r>
              <a:rPr lang="en-GB" sz="1600" dirty="0" smtClean="0">
                <a:solidFill>
                  <a:schemeClr val="bg1"/>
                </a:solidFill>
              </a:rPr>
              <a:t/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r>
              <a:rPr lang="en-US" sz="1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Sue Holden Administrator – acltabitha@gmail.com</a:t>
            </a:r>
            <a:r>
              <a:rPr lang="en-GB" sz="2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en-GB" sz="28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lang="en-GB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53" y="2188017"/>
            <a:ext cx="11381295" cy="1655762"/>
          </a:xfrm>
        </p:spPr>
        <p:txBody>
          <a:bodyPr>
            <a:normAutofit fontScale="92500"/>
          </a:bodyPr>
          <a:lstStyle/>
          <a:p>
            <a:r>
              <a:rPr lang="en-GB" sz="7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your project going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90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Types of project eligible for grant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905" y="1341529"/>
            <a:ext cx="5157787" cy="82391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New build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938" y="2243818"/>
            <a:ext cx="5720863" cy="368458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Creation of new units by building from scratch</a:t>
            </a:r>
          </a:p>
          <a:p>
            <a:r>
              <a:rPr lang="en-GB" dirty="0">
                <a:solidFill>
                  <a:srgbClr val="002060"/>
                </a:solidFill>
              </a:rPr>
              <a:t>Or converting from e.g. offices</a:t>
            </a:r>
          </a:p>
          <a:p>
            <a:r>
              <a:rPr lang="en-GB" dirty="0">
                <a:solidFill>
                  <a:srgbClr val="002060"/>
                </a:solidFill>
              </a:rPr>
              <a:t>Grant is only available to registered providers</a:t>
            </a:r>
          </a:p>
          <a:p>
            <a:r>
              <a:rPr lang="en-GB" dirty="0">
                <a:solidFill>
                  <a:srgbClr val="002060"/>
                </a:solidFill>
              </a:rPr>
              <a:t>ACL can help through the registration process</a:t>
            </a:r>
          </a:p>
          <a:p>
            <a:r>
              <a:rPr lang="en-GB" dirty="0">
                <a:solidFill>
                  <a:srgbClr val="002060"/>
                </a:solidFill>
              </a:rPr>
              <a:t>ACL has a suite of policies and forms which have been used by members achieving registration</a:t>
            </a:r>
          </a:p>
          <a:p>
            <a:r>
              <a:rPr lang="en-GB" dirty="0">
                <a:solidFill>
                  <a:srgbClr val="002060"/>
                </a:solidFill>
              </a:rPr>
              <a:t>Regulator is “Regulator for Social Housing”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341529"/>
            <a:ext cx="5183188" cy="82391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Remodelling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243817"/>
            <a:ext cx="5565531" cy="4195083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More than new windows and doors</a:t>
            </a:r>
          </a:p>
          <a:p>
            <a:r>
              <a:rPr lang="en-GB" dirty="0">
                <a:solidFill>
                  <a:srgbClr val="002060"/>
                </a:solidFill>
              </a:rPr>
              <a:t>Must involve some structural change to the building</a:t>
            </a:r>
          </a:p>
          <a:p>
            <a:r>
              <a:rPr lang="en-GB" dirty="0">
                <a:solidFill>
                  <a:srgbClr val="002060"/>
                </a:solidFill>
              </a:rPr>
              <a:t>Including extensions which would (in theory) enable a different client group e.g. couple rather than singles.</a:t>
            </a:r>
          </a:p>
          <a:p>
            <a:r>
              <a:rPr lang="en-GB" dirty="0">
                <a:solidFill>
                  <a:srgbClr val="002060"/>
                </a:solidFill>
              </a:rPr>
              <a:t>Does </a:t>
            </a:r>
            <a:r>
              <a:rPr lang="en-GB" b="1" u="sng" dirty="0">
                <a:solidFill>
                  <a:srgbClr val="002060"/>
                </a:solidFill>
              </a:rPr>
              <a:t>not </a:t>
            </a:r>
            <a:r>
              <a:rPr lang="en-GB" dirty="0">
                <a:solidFill>
                  <a:srgbClr val="002060"/>
                </a:solidFill>
              </a:rPr>
              <a:t>require registration with the Regulator</a:t>
            </a:r>
          </a:p>
          <a:p>
            <a:r>
              <a:rPr lang="en-GB" dirty="0">
                <a:solidFill>
                  <a:srgbClr val="002060"/>
                </a:solidFill>
              </a:rPr>
              <a:t>Grant is payable at the end, so this needs to be taken into account in the cash flow for the project</a:t>
            </a:r>
          </a:p>
          <a:p>
            <a:r>
              <a:rPr lang="en-GB" dirty="0">
                <a:solidFill>
                  <a:srgbClr val="002060"/>
                </a:solidFill>
              </a:rPr>
              <a:t>Detail will be looked at by HE/GLA to ensure no repairs are included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8097" y="354806"/>
            <a:ext cx="772679" cy="813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2628" y="1365652"/>
            <a:ext cx="10907192" cy="2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9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Programme and Project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905" y="1341529"/>
            <a:ext cx="5157787" cy="82391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Programme Manager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906" y="2243818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Deals with the programme as a whole</a:t>
            </a:r>
          </a:p>
          <a:p>
            <a:r>
              <a:rPr lang="en-GB" dirty="0">
                <a:solidFill>
                  <a:srgbClr val="002060"/>
                </a:solidFill>
              </a:rPr>
              <a:t>Including bidding for grant</a:t>
            </a:r>
          </a:p>
          <a:p>
            <a:r>
              <a:rPr lang="en-GB" dirty="0">
                <a:solidFill>
                  <a:srgbClr val="002060"/>
                </a:solidFill>
              </a:rPr>
              <a:t>Documentation and liaison with HE/GLA</a:t>
            </a:r>
          </a:p>
          <a:p>
            <a:r>
              <a:rPr lang="en-GB" dirty="0">
                <a:solidFill>
                  <a:srgbClr val="002060"/>
                </a:solidFill>
              </a:rPr>
              <a:t>Inputs and grant payment</a:t>
            </a:r>
          </a:p>
          <a:p>
            <a:r>
              <a:rPr lang="en-GB" dirty="0">
                <a:solidFill>
                  <a:srgbClr val="002060"/>
                </a:solidFill>
              </a:rPr>
              <a:t>Manages ACL accounts and directorships</a:t>
            </a:r>
          </a:p>
          <a:p>
            <a:r>
              <a:rPr lang="en-GB" dirty="0">
                <a:solidFill>
                  <a:srgbClr val="002060"/>
                </a:solidFill>
              </a:rPr>
              <a:t>Organises scheme audits</a:t>
            </a:r>
          </a:p>
          <a:p>
            <a:r>
              <a:rPr lang="en-GB" dirty="0">
                <a:solidFill>
                  <a:srgbClr val="002060"/>
                </a:solidFill>
              </a:rPr>
              <a:t>Undertakes interim audits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341529"/>
            <a:ext cx="5183188" cy="82391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Project Manager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3818"/>
            <a:ext cx="5609492" cy="368458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Manages the whole development except while Contractor is on site</a:t>
            </a:r>
          </a:p>
          <a:p>
            <a:r>
              <a:rPr lang="en-GB" dirty="0">
                <a:solidFill>
                  <a:srgbClr val="002060"/>
                </a:solidFill>
              </a:rPr>
              <a:t>Provides information to enable inputs and audits to be done</a:t>
            </a:r>
          </a:p>
          <a:p>
            <a:r>
              <a:rPr lang="en-GB" dirty="0">
                <a:solidFill>
                  <a:srgbClr val="002060"/>
                </a:solidFill>
              </a:rPr>
              <a:t>Makes specific recommendations to Trustees including preparing financial appraisals, revenue projections and loan negotiation</a:t>
            </a:r>
          </a:p>
          <a:p>
            <a:r>
              <a:rPr lang="en-GB" dirty="0">
                <a:solidFill>
                  <a:srgbClr val="002060"/>
                </a:solidFill>
              </a:rPr>
              <a:t>Really acts as the ‘right hand’ of the Trustees</a:t>
            </a:r>
          </a:p>
          <a:p>
            <a:r>
              <a:rPr lang="en-GB" dirty="0">
                <a:solidFill>
                  <a:srgbClr val="002060"/>
                </a:solidFill>
              </a:rPr>
              <a:t>Ensures compliance with all requirements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8097" y="354806"/>
            <a:ext cx="772679" cy="813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2628" y="1365652"/>
            <a:ext cx="10907192" cy="2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4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Making things happen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809" y="1877509"/>
            <a:ext cx="10630989" cy="4615366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GB" sz="2600" dirty="0">
                <a:solidFill>
                  <a:srgbClr val="002060"/>
                </a:solidFill>
              </a:rPr>
              <a:t>Having a good idea is one thing, getting it to the point where it can be a real project is another.  </a:t>
            </a:r>
          </a:p>
          <a:p>
            <a:endParaRPr lang="en-GB" sz="2600" dirty="0">
              <a:solidFill>
                <a:srgbClr val="002060"/>
              </a:solidFill>
            </a:endParaRPr>
          </a:p>
          <a:p>
            <a:r>
              <a:rPr lang="en-GB" sz="2600" dirty="0">
                <a:solidFill>
                  <a:srgbClr val="002060"/>
                </a:solidFill>
              </a:rPr>
              <a:t>ACL has been successful in achieving grant funding over a number of programmes, but its reputation depends on being able to do what it says it will do.  This means that all projects need to be “deliverable” before a bid is made i.e.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6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2060"/>
                </a:solidFill>
              </a:rPr>
              <a:t>The almshouse already owns the land or has a contract for purchase in place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6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2060"/>
                </a:solidFill>
              </a:rPr>
              <a:t>Planning/Listed Building consent has been granted, or the planning officer has issued a report recommending approval</a:t>
            </a:r>
          </a:p>
          <a:p>
            <a:endParaRPr lang="en-GB" sz="26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2060"/>
                </a:solidFill>
              </a:rPr>
              <a:t>Apart from the grant all the other funding is in place or loans agreed</a:t>
            </a:r>
          </a:p>
          <a:p>
            <a:endParaRPr lang="en-GB" sz="26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2060"/>
                </a:solidFill>
              </a:rPr>
              <a:t>Trustees are committed to following the project through to completion, and signing all the documentation necessary.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2628" y="1365652"/>
            <a:ext cx="10907192" cy="26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9359" y="365125"/>
            <a:ext cx="772679" cy="8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0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What’s next?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9986" y="1627322"/>
            <a:ext cx="10630989" cy="4859203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One of the Programme Managers is available to visit Trustees to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Go through the processes and look at the project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Ensure you have an experienced Project Manager in place (or can do this work for you if no-one is appointed)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Your project manager will need to complete a form outlining details of the scheme to ensure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The scheme qualifies for grant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All the finances are in place (other than the grant)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The timescales for start, finish and grant claims are realistic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2060"/>
                </a:solidFill>
              </a:rPr>
              <a:t>The scheme is deliverable!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You need to be sure that Trustees are committed to the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ACL will submit a bid for funding and, if successful, you will be invited to join ACL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2628" y="1365652"/>
            <a:ext cx="10907192" cy="26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9359" y="365125"/>
            <a:ext cx="772679" cy="8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Lunch…….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809" y="2008525"/>
            <a:ext cx="1063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2060"/>
                </a:solidFill>
              </a:rPr>
              <a:t>   Questions and Answers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2060"/>
                </a:solidFill>
              </a:rPr>
              <a:t>   And a chance to chat amongst yourselves!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2628" y="1365652"/>
            <a:ext cx="10907192" cy="26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49359" y="365125"/>
            <a:ext cx="772679" cy="8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Thank you for your attention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2532" name="Picture 4" descr="EN00127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33600"/>
            <a:ext cx="1633538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371850" y="4038600"/>
            <a:ext cx="6108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sz="2000" b="1" dirty="0">
                <a:solidFill>
                  <a:srgbClr val="0070C0"/>
                </a:solidFill>
              </a:rPr>
              <a:t>A GERT HAYKEN Production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GB" sz="2000" b="1" dirty="0">
                <a:solidFill>
                  <a:srgbClr val="0070C0"/>
                </a:solidFill>
              </a:rPr>
              <a:t>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2124" y="5029200"/>
            <a:ext cx="867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70C0"/>
                </a:solidFill>
              </a:rPr>
              <a:t>ALMSHOUSE CONSORTIUM 2016 - 2021</a:t>
            </a:r>
          </a:p>
        </p:txBody>
      </p:sp>
    </p:spTree>
    <p:extLst>
      <p:ext uri="{BB962C8B-B14F-4D97-AF65-F5344CB8AC3E}">
        <p14:creationId xmlns:p14="http://schemas.microsoft.com/office/powerpoint/2010/main" val="3907694432"/>
      </p:ext>
    </p:extLst>
  </p:cSld>
  <p:clrMapOvr>
    <a:masterClrMapping/>
  </p:clrMapOvr>
  <p:transition advTm="7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What is ACL?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085975"/>
            <a:ext cx="7681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Almshouse Consortium Limited is a non profit making Company Limited by Guarantee which 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A route to obtaining grant funding from Homes England and the Greater London Authority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Owned by almshouses having an allocation </a:t>
            </a:r>
          </a:p>
          <a:p>
            <a:pPr lvl="1"/>
            <a:r>
              <a:rPr lang="en-GB" sz="2800" dirty="0">
                <a:solidFill>
                  <a:srgbClr val="002060"/>
                </a:solidFill>
              </a:rPr>
              <a:t>	of grant funding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A network of almshouses of varying sizes, giving access to the experience of others doing similar projects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9D1EE8-98B1-4FB9-BBF8-C264043DE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6" y="2058853"/>
            <a:ext cx="3122083" cy="4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5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Why join ACL?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124075"/>
            <a:ext cx="10153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HE and the GLA rarely give funding direct.  They expect organisations to band together to form consortia.  ACL is one such consortium which has already qualified with both grant funders as a Lead Partner.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Key expertise needed to access grant funding is available within ACL and can be accessed by Members.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You can undertake your project in company of others who understand what you are facing and can point you in the right direction.  You are not alone.</a:t>
            </a:r>
          </a:p>
        </p:txBody>
      </p:sp>
    </p:spTree>
    <p:extLst>
      <p:ext uri="{BB962C8B-B14F-4D97-AF65-F5344CB8AC3E}">
        <p14:creationId xmlns:p14="http://schemas.microsoft.com/office/powerpoint/2010/main" val="48723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What does joining ACL mean?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085975"/>
            <a:ext cx="74881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Each almshouse nominates a Director who will represent the almshouse in decision making which affects the whole programme.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Meetings are held every 2 months in London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The costs of running the Company are shared, based on a percentage of grant received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Dealing with common items, such as Solicitors, audits and grant claims are handled centrally.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5EC1FF-25E7-4E71-9702-209442762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31" y="2170040"/>
            <a:ext cx="3368984" cy="41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The paperwork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085975"/>
            <a:ext cx="10153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There is a </a:t>
            </a:r>
            <a:r>
              <a:rPr lang="en-GB" sz="3200" b="1" dirty="0">
                <a:solidFill>
                  <a:srgbClr val="002060"/>
                </a:solidFill>
              </a:rPr>
              <a:t>Members’ Agreement </a:t>
            </a:r>
            <a:r>
              <a:rPr lang="en-GB" sz="3200" dirty="0">
                <a:solidFill>
                  <a:srgbClr val="002060"/>
                </a:solidFill>
              </a:rPr>
              <a:t>which deals with the relationship between almshouses and ACL.  This covers such things as the sharing of costs and information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The </a:t>
            </a:r>
            <a:r>
              <a:rPr lang="en-GB" sz="3200" b="1" dirty="0">
                <a:solidFill>
                  <a:srgbClr val="002060"/>
                </a:solidFill>
              </a:rPr>
              <a:t>Almshouse Grant Agreement </a:t>
            </a:r>
            <a:r>
              <a:rPr lang="en-GB" sz="3200" dirty="0">
                <a:solidFill>
                  <a:srgbClr val="002060"/>
                </a:solidFill>
              </a:rPr>
              <a:t>regulates the terms on which the grant is given and is completed with Homes England and the GLA.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Both agreements have already been completed, so new Members need to sign up to both with a simpler form of document.</a:t>
            </a:r>
          </a:p>
        </p:txBody>
      </p:sp>
    </p:spTree>
    <p:extLst>
      <p:ext uri="{BB962C8B-B14F-4D97-AF65-F5344CB8AC3E}">
        <p14:creationId xmlns:p14="http://schemas.microsoft.com/office/powerpoint/2010/main" val="177463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The risks and 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085975"/>
            <a:ext cx="67231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Each almshouse is expected to manage its scheme efficiently and within the grant rules.</a:t>
            </a:r>
          </a:p>
          <a:p>
            <a:r>
              <a:rPr lang="en-GB" sz="2800" dirty="0">
                <a:solidFill>
                  <a:srgbClr val="002060"/>
                </a:solidFill>
              </a:rPr>
              <a:t>If a scheme fails i.e. fails to meet the requirements of HE/GLA, the grant may be reclaimed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From the almshouse with the failed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From ACL (but not both)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Not from other almshouses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4918C2-CAF4-49CA-985E-D715AFC39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10" y="2085975"/>
            <a:ext cx="3142244" cy="41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3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When is ACL at risk?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085975"/>
            <a:ext cx="10153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HE/GLA can only reclaim grant once it has been paid.  Therefore ACL and the almshouse concerned is only at risk of a request for repayment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Start on site claim (for registered providers)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Practical completion for all almshouses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There can be no claim against ACL or the individual almshouses before the grant is paid</a:t>
            </a:r>
          </a:p>
        </p:txBody>
      </p:sp>
    </p:spTree>
    <p:extLst>
      <p:ext uri="{BB962C8B-B14F-4D97-AF65-F5344CB8AC3E}">
        <p14:creationId xmlns:p14="http://schemas.microsoft.com/office/powerpoint/2010/main" val="232001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How can the risk be managed?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699" y="1690688"/>
            <a:ext cx="10153650" cy="493871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By making sure all schemes submitted for grant payments are sufficiently robust that the grant could not be reclaimed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Interim audit before start on site claim is lodged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Full audit before completion claim is lodged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</a:rPr>
              <a:t>Each almshouse indemnifies ACL against the potential of their grant being reclaimed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This already exists in the Members’ Agreement</a:t>
            </a:r>
          </a:p>
          <a:p>
            <a:pPr lvl="1"/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Therefore grant is not claimed, nor a start logged with the grant funder until a successful audit has been achieved.</a:t>
            </a:r>
          </a:p>
        </p:txBody>
      </p:sp>
    </p:spTree>
    <p:extLst>
      <p:ext uri="{BB962C8B-B14F-4D97-AF65-F5344CB8AC3E}">
        <p14:creationId xmlns:p14="http://schemas.microsoft.com/office/powerpoint/2010/main" val="225896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How grant is paid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949272510"/>
              </p:ext>
            </p:extLst>
          </p:nvPr>
        </p:nvGraphicFramePr>
        <p:xfrm>
          <a:off x="3571335" y="933450"/>
          <a:ext cx="4915979" cy="592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577712861"/>
              </p:ext>
            </p:extLst>
          </p:nvPr>
        </p:nvGraphicFramePr>
        <p:xfrm>
          <a:off x="-323635" y="1690688"/>
          <a:ext cx="4554246" cy="469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801101" y="2681288"/>
            <a:ext cx="3171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NB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Registered Providers get a percentage of grant at start and the rest on completion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Unregistered providers get all grant at the end</a:t>
            </a:r>
          </a:p>
        </p:txBody>
      </p:sp>
    </p:spTree>
    <p:extLst>
      <p:ext uri="{BB962C8B-B14F-4D97-AF65-F5344CB8AC3E}">
        <p14:creationId xmlns:p14="http://schemas.microsoft.com/office/powerpoint/2010/main" val="3411122089"/>
      </p:ext>
    </p:extLst>
  </p:cSld>
  <p:clrMapOvr>
    <a:masterClrMapping/>
  </p:clrMapOvr>
</p:sld>
</file>

<file path=ppt/theme/theme1.xml><?xml version="1.0" encoding="utf-8"?>
<a:theme xmlns:a="http://schemas.openxmlformats.org/drawingml/2006/main" name="BOAHC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BOAHCIC</Template>
  <TotalTime>2591</TotalTime>
  <Words>1074</Words>
  <Application>Microsoft Office PowerPoint</Application>
  <PresentationFormat>Custom</PresentationFormat>
  <Paragraphs>121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BOAHCIC</vt:lpstr>
      <vt:lpstr>ALMSHOUSE CONSORTIUM LIMITED Registered Office: Station House, North Street, Havant, Hampshire PO9 1QU Registered as a company limited by guarantee at Companies House Co Number 7749739 Contacts:  Programme Managers – Kathy Green kathy.green.projects@gmail.com  Tel -01225 865573     and Sean Stafford  Saffer Cooper | Office 206 | Ashton Old Baths | Stamford Street West | Ashton Under Lyne | OL6 7FW Telephone: 0161 804 2222 Mobile: 07714 255520 @SafferCooperLtd www.SafferCooper.com  Sue Holden Administrator – acltabitha@gmail.com </vt:lpstr>
      <vt:lpstr>What is ACL?</vt:lpstr>
      <vt:lpstr>Why join ACL?</vt:lpstr>
      <vt:lpstr>What does joining ACL mean?</vt:lpstr>
      <vt:lpstr>The paperwork</vt:lpstr>
      <vt:lpstr>The risks and responsibilities</vt:lpstr>
      <vt:lpstr>When is ACL at risk? </vt:lpstr>
      <vt:lpstr>How can the risk be managed?</vt:lpstr>
      <vt:lpstr>How grant is paid</vt:lpstr>
      <vt:lpstr>Types of project eligible for grant</vt:lpstr>
      <vt:lpstr>Programme and Project Management</vt:lpstr>
      <vt:lpstr>Making things happen</vt:lpstr>
      <vt:lpstr>What’s next?</vt:lpstr>
      <vt:lpstr>Lunch…….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Green</dc:creator>
  <cp:lastModifiedBy>Karen Morris</cp:lastModifiedBy>
  <cp:revision>55</cp:revision>
  <dcterms:created xsi:type="dcterms:W3CDTF">2017-02-05T10:29:22Z</dcterms:created>
  <dcterms:modified xsi:type="dcterms:W3CDTF">2018-11-19T16:15:47Z</dcterms:modified>
</cp:coreProperties>
</file>