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72" r:id="rId2"/>
    <p:sldMasterId id="2147483662" r:id="rId3"/>
    <p:sldMasterId id="2147483667" r:id="rId4"/>
    <p:sldMasterId id="2147483677" r:id="rId5"/>
    <p:sldMasterId id="2147483682" r:id="rId6"/>
    <p:sldMasterId id="2147483688" r:id="rId7"/>
    <p:sldMasterId id="2147483693" r:id="rId8"/>
  </p:sldMasterIdLst>
  <p:notesMasterIdLst>
    <p:notesMasterId r:id="rId20"/>
  </p:notesMasterIdLst>
  <p:handoutMasterIdLst>
    <p:handoutMasterId r:id="rId21"/>
  </p:handoutMasterIdLst>
  <p:sldIdLst>
    <p:sldId id="289" r:id="rId9"/>
    <p:sldId id="266" r:id="rId10"/>
    <p:sldId id="290" r:id="rId11"/>
    <p:sldId id="260" r:id="rId12"/>
    <p:sldId id="267" r:id="rId13"/>
    <p:sldId id="279" r:id="rId14"/>
    <p:sldId id="282" r:id="rId15"/>
    <p:sldId id="276" r:id="rId16"/>
    <p:sldId id="281" r:id="rId17"/>
    <p:sldId id="287" r:id="rId18"/>
    <p:sldId id="288" r:id="rId19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7">
          <p15:clr>
            <a:srgbClr val="A4A3A4"/>
          </p15:clr>
        </p15:guide>
        <p15:guide id="2" pos="3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8B6"/>
    <a:srgbClr val="604A7B"/>
    <a:srgbClr val="F49712"/>
    <a:srgbClr val="A1DBF8"/>
    <a:srgbClr val="1C243D"/>
    <a:srgbClr val="F89728"/>
    <a:srgbClr val="1D2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8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450" y="67"/>
      </p:cViewPr>
      <p:guideLst>
        <p:guide orient="horz" pos="1547"/>
        <p:guide pos="3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4CB5A-C894-5547-BE00-DE8FF21F6C87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7F464-E69D-8F42-AD2A-3A680101E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17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ECF39-9E32-4EC7-8577-30C134903E6E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D0602-677B-4B45-93B5-932F31C4F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81" y="1888904"/>
            <a:ext cx="7772400" cy="1470025"/>
          </a:xfrm>
        </p:spPr>
        <p:txBody>
          <a:bodyPr lIns="0" tIns="0" rIns="72000" b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63" y="6013134"/>
            <a:ext cx="6400800" cy="624771"/>
          </a:xfrm>
        </p:spPr>
        <p:txBody>
          <a:bodyPr lIns="0" tIns="0" rIns="72000" bIns="0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7" y="497871"/>
            <a:ext cx="2921714" cy="6488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18894" y="5886442"/>
            <a:ext cx="801710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36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37" y="15567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6155" y="77910"/>
            <a:ext cx="8229600" cy="10047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0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46" y="1600200"/>
            <a:ext cx="4038600" cy="4525963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754541" y="1600200"/>
            <a:ext cx="4038600" cy="4525963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94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573" y="148836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80573" y="2195512"/>
            <a:ext cx="4038600" cy="3930651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49788" y="148836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8200" y="2195512"/>
            <a:ext cx="4038600" cy="3930651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3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01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37" y="15567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6155" y="77910"/>
            <a:ext cx="8229600" cy="10047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68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46" y="1600200"/>
            <a:ext cx="4038600" cy="4525963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754541" y="1600200"/>
            <a:ext cx="4038600" cy="4525963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8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573" y="148836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80573" y="2195512"/>
            <a:ext cx="4038600" cy="3930651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49788" y="148836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8200" y="2195512"/>
            <a:ext cx="4038600" cy="3930651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24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81" y="1888904"/>
            <a:ext cx="7772400" cy="1470025"/>
          </a:xfrm>
        </p:spPr>
        <p:txBody>
          <a:bodyPr lIns="0" tIns="0" rIns="72000" b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63" y="6013134"/>
            <a:ext cx="6400800" cy="624771"/>
          </a:xfrm>
        </p:spPr>
        <p:txBody>
          <a:bodyPr lIns="0" tIns="0" rIns="72000" bIns="0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7" y="497871"/>
            <a:ext cx="2921714" cy="6488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18894" y="5886442"/>
            <a:ext cx="801710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40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81" y="1888904"/>
            <a:ext cx="7772400" cy="1470025"/>
          </a:xfrm>
        </p:spPr>
        <p:txBody>
          <a:bodyPr lIns="0" tIns="0" rIns="72000" b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63" y="6013134"/>
            <a:ext cx="6400800" cy="624771"/>
          </a:xfrm>
        </p:spPr>
        <p:txBody>
          <a:bodyPr lIns="0" tIns="0" rIns="72000" bIns="0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7" y="497871"/>
            <a:ext cx="2921714" cy="6488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18894" y="5886442"/>
            <a:ext cx="801710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577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es_normal_norm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81" y="1888904"/>
            <a:ext cx="7772400" cy="1470025"/>
          </a:xfrm>
        </p:spPr>
        <p:txBody>
          <a:bodyPr lIns="0" tIns="0" rIns="72000" b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63" y="6013134"/>
            <a:ext cx="6400800" cy="624771"/>
          </a:xfrm>
        </p:spPr>
        <p:txBody>
          <a:bodyPr lIns="0" tIns="0" rIns="72000" bIns="0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7" y="497871"/>
            <a:ext cx="2921714" cy="6488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18894" y="5886442"/>
            <a:ext cx="801710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50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81" y="1888904"/>
            <a:ext cx="7772400" cy="1470025"/>
          </a:xfrm>
        </p:spPr>
        <p:txBody>
          <a:bodyPr lIns="0" tIns="0" rIns="72000" b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63" y="6013134"/>
            <a:ext cx="6400800" cy="624771"/>
          </a:xfrm>
        </p:spPr>
        <p:txBody>
          <a:bodyPr lIns="0" tIns="0" rIns="72000" bIns="0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7" y="497871"/>
            <a:ext cx="2921714" cy="6488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18894" y="5886442"/>
            <a:ext cx="801710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035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61" y="497871"/>
            <a:ext cx="2921714" cy="64885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96603" y="5329958"/>
            <a:ext cx="555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Arial"/>
                <a:ea typeface="Arial Unicode MS" panose="020B0604020202020204" pitchFamily="34" charset="-128"/>
                <a:cs typeface="Arial"/>
              </a:rPr>
              <a:t>0800 111 4336</a:t>
            </a:r>
          </a:p>
          <a:p>
            <a:r>
              <a:rPr lang="en-GB" sz="1600" dirty="0" err="1">
                <a:solidFill>
                  <a:prstClr val="white"/>
                </a:solidFill>
                <a:latin typeface="Arial"/>
                <a:ea typeface="Arial Unicode MS" panose="020B0604020202020204" pitchFamily="34" charset="-128"/>
                <a:cs typeface="Arial"/>
              </a:rPr>
              <a:t>info@stoneking.co.uk</a:t>
            </a:r>
            <a:endParaRPr lang="en-GB" sz="1600" dirty="0">
              <a:solidFill>
                <a:prstClr val="white"/>
              </a:solidFill>
              <a:latin typeface="Arial"/>
              <a:ea typeface="Arial Unicode MS" panose="020B0604020202020204" pitchFamily="34" charset="-128"/>
              <a:cs typeface="Arial"/>
            </a:endParaRPr>
          </a:p>
          <a:p>
            <a:r>
              <a:rPr lang="en-GB" sz="1600" dirty="0" err="1">
                <a:solidFill>
                  <a:prstClr val="white"/>
                </a:solidFill>
                <a:latin typeface="Arial"/>
                <a:ea typeface="Arial Unicode MS" panose="020B0604020202020204" pitchFamily="34" charset="-128"/>
                <a:cs typeface="Arial"/>
              </a:rPr>
              <a:t>stoneking.co.uk</a:t>
            </a:r>
            <a:endParaRPr lang="en-GB" sz="1600" dirty="0">
              <a:solidFill>
                <a:prstClr val="white"/>
              </a:solidFill>
              <a:latin typeface="Arial"/>
              <a:ea typeface="Arial Unicode MS" panose="020B0604020202020204" pitchFamily="34" charset="-128"/>
              <a:cs typeface="Arial"/>
            </a:endParaRPr>
          </a:p>
        </p:txBody>
      </p:sp>
      <p:pic>
        <p:nvPicPr>
          <p:cNvPr id="6" name="Picture 5" descr="SK_office_marque_CMYK_white_mas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57" y="5329958"/>
            <a:ext cx="1367367" cy="1104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63" y="6160955"/>
            <a:ext cx="385875" cy="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8" y="6160955"/>
            <a:ext cx="352774" cy="3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54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25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37" y="15567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6155" y="77910"/>
            <a:ext cx="8229600" cy="10047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99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46" y="1600200"/>
            <a:ext cx="4038600" cy="4525963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754541" y="1600200"/>
            <a:ext cx="4038600" cy="4525963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91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573" y="148836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80573" y="2195512"/>
            <a:ext cx="4038600" cy="3930651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49788" y="148836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8200" y="2195512"/>
            <a:ext cx="4038600" cy="3930651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96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81" y="1888904"/>
            <a:ext cx="7772400" cy="1470025"/>
          </a:xfrm>
        </p:spPr>
        <p:txBody>
          <a:bodyPr lIns="0" tIns="0" rIns="72000" b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63" y="6013134"/>
            <a:ext cx="6400800" cy="624771"/>
          </a:xfrm>
        </p:spPr>
        <p:txBody>
          <a:bodyPr lIns="0" tIns="0" rIns="72000" bIns="0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7" y="497871"/>
            <a:ext cx="2921714" cy="6488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18894" y="5886442"/>
            <a:ext cx="801710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746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81" y="1888904"/>
            <a:ext cx="7772400" cy="1470025"/>
          </a:xfrm>
        </p:spPr>
        <p:txBody>
          <a:bodyPr lIns="0" tIns="0" rIns="72000" b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63" y="6013134"/>
            <a:ext cx="6400800" cy="624771"/>
          </a:xfrm>
        </p:spPr>
        <p:txBody>
          <a:bodyPr lIns="0" tIns="0" rIns="72000" bIns="0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7" y="497871"/>
            <a:ext cx="2921714" cy="6488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18894" y="5886442"/>
            <a:ext cx="801710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50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es_normal_norm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81" y="1888904"/>
            <a:ext cx="7772400" cy="1470025"/>
          </a:xfrm>
        </p:spPr>
        <p:txBody>
          <a:bodyPr lIns="0" tIns="0" rIns="72000" b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63" y="6013134"/>
            <a:ext cx="6400800" cy="624771"/>
          </a:xfrm>
        </p:spPr>
        <p:txBody>
          <a:bodyPr lIns="0" tIns="0" rIns="72000" bIns="0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7" y="497871"/>
            <a:ext cx="2921714" cy="6488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18894" y="5886442"/>
            <a:ext cx="801710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354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61" y="497871"/>
            <a:ext cx="2921714" cy="64885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96603" y="5329958"/>
            <a:ext cx="555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Arial"/>
                <a:ea typeface="Arial Unicode MS" panose="020B0604020202020204" pitchFamily="34" charset="-128"/>
                <a:cs typeface="Arial"/>
              </a:rPr>
              <a:t>0800 111 4336</a:t>
            </a:r>
          </a:p>
          <a:p>
            <a:r>
              <a:rPr lang="en-GB" sz="1600" dirty="0" err="1">
                <a:solidFill>
                  <a:prstClr val="white"/>
                </a:solidFill>
                <a:latin typeface="Arial"/>
                <a:ea typeface="Arial Unicode MS" panose="020B0604020202020204" pitchFamily="34" charset="-128"/>
                <a:cs typeface="Arial"/>
              </a:rPr>
              <a:t>info@stoneking.co.uk</a:t>
            </a:r>
            <a:endParaRPr lang="en-GB" sz="1600" dirty="0">
              <a:solidFill>
                <a:prstClr val="white"/>
              </a:solidFill>
              <a:latin typeface="Arial"/>
              <a:ea typeface="Arial Unicode MS" panose="020B0604020202020204" pitchFamily="34" charset="-128"/>
              <a:cs typeface="Arial"/>
            </a:endParaRPr>
          </a:p>
          <a:p>
            <a:r>
              <a:rPr lang="en-GB" sz="1600" dirty="0" err="1">
                <a:solidFill>
                  <a:prstClr val="white"/>
                </a:solidFill>
                <a:latin typeface="Arial"/>
                <a:ea typeface="Arial Unicode MS" panose="020B0604020202020204" pitchFamily="34" charset="-128"/>
                <a:cs typeface="Arial"/>
              </a:rPr>
              <a:t>stoneking.co.uk</a:t>
            </a:r>
            <a:endParaRPr lang="en-GB" sz="1600" dirty="0">
              <a:solidFill>
                <a:prstClr val="white"/>
              </a:solidFill>
              <a:latin typeface="Arial"/>
              <a:ea typeface="Arial Unicode MS" panose="020B0604020202020204" pitchFamily="34" charset="-128"/>
              <a:cs typeface="Arial"/>
            </a:endParaRPr>
          </a:p>
        </p:txBody>
      </p:sp>
      <p:pic>
        <p:nvPicPr>
          <p:cNvPr id="6" name="Picture 5" descr="SK_office_marque_CMYK_white_mas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57" y="5329958"/>
            <a:ext cx="1367367" cy="1104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63" y="6160955"/>
            <a:ext cx="385875" cy="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8" y="6160955"/>
            <a:ext cx="352774" cy="3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42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0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es_normal_norm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81" y="1888904"/>
            <a:ext cx="7772400" cy="1470025"/>
          </a:xfrm>
        </p:spPr>
        <p:txBody>
          <a:bodyPr lIns="0" tIns="0" rIns="72000" b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63" y="6013134"/>
            <a:ext cx="6400800" cy="624771"/>
          </a:xfrm>
        </p:spPr>
        <p:txBody>
          <a:bodyPr lIns="0" tIns="0" rIns="72000" bIns="0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7" y="497871"/>
            <a:ext cx="2921714" cy="6488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18894" y="5886442"/>
            <a:ext cx="801710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1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37" y="15567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6155" y="77910"/>
            <a:ext cx="8229600" cy="10047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81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46" y="1600200"/>
            <a:ext cx="4038600" cy="4525963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754541" y="1600200"/>
            <a:ext cx="4038600" cy="4525963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98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573" y="148836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80573" y="2195512"/>
            <a:ext cx="4038600" cy="3930651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49788" y="148836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8200" y="2195512"/>
            <a:ext cx="4038600" cy="3930651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9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61" y="497871"/>
            <a:ext cx="2921714" cy="64885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96603" y="5696464"/>
            <a:ext cx="555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Arial"/>
                <a:ea typeface="Arial Unicode MS" panose="020B0604020202020204" pitchFamily="34" charset="-128"/>
                <a:cs typeface="Arial"/>
              </a:rPr>
              <a:t>0800 111 4336</a:t>
            </a:r>
          </a:p>
          <a:p>
            <a:r>
              <a:rPr lang="en-GB" sz="1600" dirty="0" err="1">
                <a:solidFill>
                  <a:prstClr val="white"/>
                </a:solidFill>
                <a:latin typeface="Arial"/>
                <a:ea typeface="Arial Unicode MS" panose="020B0604020202020204" pitchFamily="34" charset="-128"/>
                <a:cs typeface="Arial"/>
              </a:rPr>
              <a:t>info@stoneking.co.uk</a:t>
            </a:r>
            <a:endParaRPr lang="en-GB" sz="1600" dirty="0">
              <a:solidFill>
                <a:prstClr val="white"/>
              </a:solidFill>
              <a:latin typeface="Arial"/>
              <a:ea typeface="Arial Unicode MS" panose="020B0604020202020204" pitchFamily="34" charset="-128"/>
              <a:cs typeface="Arial"/>
            </a:endParaRPr>
          </a:p>
          <a:p>
            <a:r>
              <a:rPr lang="en-GB" sz="1600" dirty="0" err="1">
                <a:solidFill>
                  <a:prstClr val="white"/>
                </a:solidFill>
                <a:latin typeface="Arial"/>
                <a:ea typeface="Arial Unicode MS" panose="020B0604020202020204" pitchFamily="34" charset="-128"/>
                <a:cs typeface="Arial"/>
              </a:rPr>
              <a:t>stoneking.co.uk</a:t>
            </a:r>
            <a:endParaRPr lang="en-GB" sz="1600" dirty="0">
              <a:solidFill>
                <a:prstClr val="white"/>
              </a:solidFill>
              <a:latin typeface="Arial"/>
              <a:ea typeface="Arial Unicode MS" panose="020B0604020202020204" pitchFamily="34" charset="-128"/>
              <a:cs typeface="Arial"/>
            </a:endParaRPr>
          </a:p>
        </p:txBody>
      </p:sp>
      <p:pic>
        <p:nvPicPr>
          <p:cNvPr id="6" name="Picture 5" descr="SK_office_marque_CMYK_white_mast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57" y="5329958"/>
            <a:ext cx="1367367" cy="11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7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37" y="15567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6155" y="77910"/>
            <a:ext cx="8229600" cy="10047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9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46" y="1600200"/>
            <a:ext cx="4038600" cy="4525963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754541" y="1600200"/>
            <a:ext cx="4038600" cy="4525963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6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573" y="148836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80573" y="2195512"/>
            <a:ext cx="4038600" cy="3930651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49788" y="148836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8200" y="2195512"/>
            <a:ext cx="4038600" cy="3930651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 marL="444500" indent="-265113">
              <a:defRPr sz="1800"/>
            </a:lvl2pPr>
            <a:lvl3pPr marL="717550" indent="-179388">
              <a:defRPr sz="1800"/>
            </a:lvl3pPr>
            <a:lvl4pPr marL="989013" indent="-179388">
              <a:defRPr sz="1800"/>
            </a:lvl4pPr>
            <a:lvl5pPr marL="1168400" indent="-1793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0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9A12-C23F-774C-93A2-AD5702421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1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2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8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6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Baskerville Old Face"/>
          <a:ea typeface="+mj-ea"/>
          <a:cs typeface="Baskerville Old Fac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nt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155" y="77910"/>
            <a:ext cx="8229600" cy="10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737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564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E9A12-C23F-774C-93A2-AD5702421B5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8894" y="1170509"/>
            <a:ext cx="8017106" cy="0"/>
          </a:xfrm>
          <a:prstGeom prst="line">
            <a:avLst/>
          </a:prstGeom>
          <a:ln w="6350" cmpd="sng">
            <a:solidFill>
              <a:srgbClr val="E8E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4" y="6429625"/>
            <a:ext cx="1391552" cy="3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6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nt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155" y="77910"/>
            <a:ext cx="8229600" cy="10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737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564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E9A12-C23F-774C-93A2-AD5702421B5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8894" y="1170509"/>
            <a:ext cx="8017106" cy="0"/>
          </a:xfrm>
          <a:prstGeom prst="line">
            <a:avLst/>
          </a:prstGeom>
          <a:ln w="6350" cmpd="sng">
            <a:solidFill>
              <a:srgbClr val="A1DBF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4" y="6429625"/>
            <a:ext cx="1391552" cy="3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7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es_normal_pa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155" y="77910"/>
            <a:ext cx="8229600" cy="10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737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564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E9A12-C23F-774C-93A2-AD5702421B5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8894" y="1170509"/>
            <a:ext cx="8017106" cy="0"/>
          </a:xfrm>
          <a:prstGeom prst="line">
            <a:avLst/>
          </a:prstGeom>
          <a:ln w="6350" cmpd="sng">
            <a:solidFill>
              <a:srgbClr val="F088B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4" y="6429625"/>
            <a:ext cx="1391552" cy="3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2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7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Baskerville Old Face"/>
          <a:ea typeface="+mj-ea"/>
          <a:cs typeface="Baskerville Old Fac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nt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155" y="77910"/>
            <a:ext cx="8229600" cy="10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737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564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E9A12-C23F-774C-93A2-AD5702421B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8894" y="1170509"/>
            <a:ext cx="8017106" cy="0"/>
          </a:xfrm>
          <a:prstGeom prst="line">
            <a:avLst/>
          </a:prstGeom>
          <a:ln w="6350" cmpd="sng">
            <a:solidFill>
              <a:srgbClr val="E8E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4" y="6429625"/>
            <a:ext cx="1391552" cy="3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9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2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6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Baskerville Old Face"/>
          <a:ea typeface="+mj-ea"/>
          <a:cs typeface="Baskerville Old Fac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Baskerville Old Face"/>
          <a:ea typeface="+mn-ea"/>
          <a:cs typeface="Baskerville Old Fac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nt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155" y="77910"/>
            <a:ext cx="8229600" cy="10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737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564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E9A12-C23F-774C-93A2-AD5702421B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8894" y="1170509"/>
            <a:ext cx="8017106" cy="0"/>
          </a:xfrm>
          <a:prstGeom prst="line">
            <a:avLst/>
          </a:prstGeom>
          <a:ln w="6350" cmpd="sng">
            <a:solidFill>
              <a:srgbClr val="E8E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4" y="6429625"/>
            <a:ext cx="1391552" cy="3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Setting aside </a:t>
            </a:r>
            <a:r>
              <a:rPr lang="en-GB" dirty="0" err="1"/>
              <a:t>almshouse</a:t>
            </a:r>
            <a:r>
              <a:rPr lang="en-GB" dirty="0"/>
              <a:t> appointments and recovering possession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6"/>
          <p:cNvSpPr>
            <a:spLocks noGrp="1"/>
          </p:cNvSpPr>
          <p:nvPr>
            <p:ph type="subTitle" idx="1"/>
          </p:nvPr>
        </p:nvSpPr>
        <p:spPr>
          <a:xfrm>
            <a:off x="614362" y="5924550"/>
            <a:ext cx="7773719" cy="713355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Simon Stone – Associate, Dispute Resolution and Litigation team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Wednesday 21 April 2021</a:t>
            </a:r>
          </a:p>
        </p:txBody>
      </p:sp>
    </p:spTree>
    <p:extLst>
      <p:ext uri="{BB962C8B-B14F-4D97-AF65-F5344CB8AC3E}">
        <p14:creationId xmlns:p14="http://schemas.microsoft.com/office/powerpoint/2010/main" val="279116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11737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>
              <a:tabLst>
                <a:tab pos="1433513" algn="l"/>
              </a:tabLst>
              <a:defRPr/>
            </a:pPr>
            <a:endParaRPr lang="en-GB" b="1" dirty="0"/>
          </a:p>
          <a:p>
            <a:pPr marL="557213">
              <a:tabLst>
                <a:tab pos="1433513" algn="l"/>
              </a:tabLst>
              <a:defRPr/>
            </a:pPr>
            <a:r>
              <a:rPr lang="en-GB" b="1" dirty="0"/>
              <a:t>				Simon Stone</a:t>
            </a:r>
          </a:p>
          <a:p>
            <a:pPr marL="557213">
              <a:tabLst>
                <a:tab pos="1433513" algn="l"/>
              </a:tabLst>
              <a:defRPr/>
            </a:pPr>
            <a:r>
              <a:rPr lang="en-GB" dirty="0"/>
              <a:t>				Associate | Dispute Resolution &amp; Litigation Team</a:t>
            </a:r>
          </a:p>
          <a:p>
            <a:pPr marL="557213">
              <a:tabLst>
                <a:tab pos="1433513" algn="l"/>
              </a:tabLst>
              <a:defRPr/>
            </a:pPr>
            <a:r>
              <a:rPr lang="en-GB" dirty="0"/>
              <a:t>				01225 326746 </a:t>
            </a:r>
          </a:p>
          <a:p>
            <a:pPr marL="557213">
              <a:tabLst>
                <a:tab pos="1433513" algn="l"/>
              </a:tabLst>
              <a:defRPr/>
            </a:pPr>
            <a:r>
              <a:rPr lang="en-GB" dirty="0"/>
              <a:t>				SimonStone@stoneking.co.uk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3" y="1494904"/>
            <a:ext cx="1647957" cy="16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3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05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1736" y="1556700"/>
            <a:ext cx="7963523" cy="44210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Trustees’ duties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Status of occupancy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Letter of Appointment and Residents’ Handbook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Residents’ obligations during the period of occupation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Procedure for setting aside appointments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Recovering possession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43846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1736" y="1556700"/>
            <a:ext cx="7963523" cy="44210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Best interests of the Charity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Manage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Accountability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Compliance with the law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Reasonable care and skill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Trustees’ duties</a:t>
            </a:r>
          </a:p>
        </p:txBody>
      </p:sp>
    </p:spTree>
    <p:extLst>
      <p:ext uri="{BB962C8B-B14F-4D97-AF65-F5344CB8AC3E}">
        <p14:creationId xmlns:p14="http://schemas.microsoft.com/office/powerpoint/2010/main" val="148054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Status of the resident’s occupancy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Beneficiaries</a:t>
            </a:r>
            <a:br>
              <a:rPr lang="en-GB" sz="2000" dirty="0"/>
            </a:br>
            <a:endParaRPr lang="en-GB" sz="2000" dirty="0"/>
          </a:p>
          <a:p>
            <a:r>
              <a:rPr lang="en-US" sz="2000" dirty="0"/>
              <a:t>Licence or tenancy?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i="1" dirty="0"/>
              <a:t>Gray &amp; </a:t>
            </a:r>
            <a:r>
              <a:rPr lang="en-US" i="1" dirty="0" err="1"/>
              <a:t>Ors</a:t>
            </a:r>
            <a:r>
              <a:rPr lang="en-US" i="1" dirty="0"/>
              <a:t> v Taylor </a:t>
            </a:r>
            <a:r>
              <a:rPr lang="en-US" dirty="0"/>
              <a:t>[1998] 4 All ER 17</a:t>
            </a:r>
            <a:endParaRPr lang="en-US" i="1" dirty="0"/>
          </a:p>
          <a:p>
            <a:pPr lvl="1"/>
            <a:r>
              <a:rPr lang="en-US" i="1" dirty="0"/>
              <a:t>Watts v Stewart </a:t>
            </a:r>
            <a:r>
              <a:rPr lang="en-US" dirty="0"/>
              <a:t>[2017] 2 WLR 1107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6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1736" y="1556699"/>
            <a:ext cx="7949875" cy="467265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Clarity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Specific examples that could lead to termination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Continuity between documents</a:t>
            </a:r>
            <a:endParaRPr lang="en-US" sz="20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Letter of Appointment and Residents’ Handbook</a:t>
            </a:r>
          </a:p>
        </p:txBody>
      </p:sp>
    </p:spTree>
    <p:extLst>
      <p:ext uri="{BB962C8B-B14F-4D97-AF65-F5344CB8AC3E}">
        <p14:creationId xmlns:p14="http://schemas.microsoft.com/office/powerpoint/2010/main" val="5357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1737" y="1556699"/>
            <a:ext cx="6400800" cy="3958275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Early action and a proactive approach</a:t>
            </a:r>
          </a:p>
          <a:p>
            <a:pPr lvl="0"/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Evidence gathering:</a:t>
            </a:r>
          </a:p>
          <a:p>
            <a:pPr lvl="0"/>
            <a:endParaRPr lang="en-GB" sz="2000" dirty="0"/>
          </a:p>
          <a:p>
            <a:pPr marL="742950" lvl="1" indent="-285750" algn="l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Weekly Maintenance Contribution</a:t>
            </a:r>
          </a:p>
          <a:p>
            <a:pPr marL="742950" lvl="1" indent="-285750" algn="l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Other breaches</a:t>
            </a:r>
          </a:p>
          <a:p>
            <a:pPr marL="742950" lvl="1" indent="-285750" algn="l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Health issues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the period of occupation</a:t>
            </a:r>
          </a:p>
        </p:txBody>
      </p:sp>
    </p:spTree>
    <p:extLst>
      <p:ext uri="{BB962C8B-B14F-4D97-AF65-F5344CB8AC3E}">
        <p14:creationId xmlns:p14="http://schemas.microsoft.com/office/powerpoint/2010/main" val="116875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1737" y="1343025"/>
            <a:ext cx="8356038" cy="4975887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Verbal and written warnings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PR issues</a:t>
            </a:r>
          </a:p>
          <a:p>
            <a:pPr lvl="0"/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Procedure to set aside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aside the appointment</a:t>
            </a:r>
          </a:p>
        </p:txBody>
      </p:sp>
    </p:spTree>
    <p:extLst>
      <p:ext uri="{BB962C8B-B14F-4D97-AF65-F5344CB8AC3E}">
        <p14:creationId xmlns:p14="http://schemas.microsoft.com/office/powerpoint/2010/main" val="318969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1737" y="1556699"/>
            <a:ext cx="6400800" cy="37228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Notice to quit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Court proceedings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Enforcement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Recovering possession</a:t>
            </a:r>
          </a:p>
        </p:txBody>
      </p:sp>
    </p:spTree>
    <p:extLst>
      <p:ext uri="{BB962C8B-B14F-4D97-AF65-F5344CB8AC3E}">
        <p14:creationId xmlns:p14="http://schemas.microsoft.com/office/powerpoint/2010/main" val="240874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1737" y="1556699"/>
            <a:ext cx="6858054" cy="3872551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78519872"/>
      </p:ext>
    </p:extLst>
  </p:cSld>
  <p:clrMapOvr>
    <a:masterClrMapping/>
  </p:clrMapOvr>
</p:sld>
</file>

<file path=ppt/theme/theme1.xml><?xml version="1.0" encoding="utf-8"?>
<a:theme xmlns:a="http://schemas.openxmlformats.org/drawingml/2006/main" name="Stone King 2018 PowerPoint Template (Norma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idg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ield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low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tone King Presentation Template 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ridg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Stone King 2018 PowerPoint Template (Norma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Bridg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Stone King 2018 PowerPoint Template (Normal)</Template>
  <TotalTime>6551</TotalTime>
  <Words>197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Unicode MS</vt:lpstr>
      <vt:lpstr>Baskerville Old Face</vt:lpstr>
      <vt:lpstr>Calibri</vt:lpstr>
      <vt:lpstr>Stone King 2018 PowerPoint Template (Normal)</vt:lpstr>
      <vt:lpstr>Bridge theme</vt:lpstr>
      <vt:lpstr>Fields theme</vt:lpstr>
      <vt:lpstr>Flower theme</vt:lpstr>
      <vt:lpstr>Stone King Presentation Template 2019</vt:lpstr>
      <vt:lpstr>1_Bridge theme</vt:lpstr>
      <vt:lpstr>1_Stone King 2018 PowerPoint Template (Normal)</vt:lpstr>
      <vt:lpstr>2_Bridge theme</vt:lpstr>
      <vt:lpstr>Setting aside almshouse appointments and recovering possession  </vt:lpstr>
      <vt:lpstr>Today</vt:lpstr>
      <vt:lpstr>Trustees’ duties</vt:lpstr>
      <vt:lpstr>Status of the resident’s occupancy</vt:lpstr>
      <vt:lpstr>Letter of Appointment and Residents’ Handbook</vt:lpstr>
      <vt:lpstr>During the period of occupation</vt:lpstr>
      <vt:lpstr>Setting aside the appointment</vt:lpstr>
      <vt:lpstr>Recovering possession</vt:lpstr>
      <vt:lpstr>Summary</vt:lpstr>
      <vt:lpstr>Contact</vt:lpstr>
      <vt:lpstr>PowerPoint Presentation</vt:lpstr>
    </vt:vector>
  </TitlesOfParts>
  <Company>Stone King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Lettings, leases and disposals of academy land</dc:title>
  <dc:creator>Simon Stone</dc:creator>
  <cp:lastModifiedBy>Rosie Sweeney</cp:lastModifiedBy>
  <cp:revision>58</cp:revision>
  <cp:lastPrinted>2020-01-30T15:41:00Z</cp:lastPrinted>
  <dcterms:created xsi:type="dcterms:W3CDTF">2018-03-16T10:49:46Z</dcterms:created>
  <dcterms:modified xsi:type="dcterms:W3CDTF">2021-04-21T13:34:31Z</dcterms:modified>
</cp:coreProperties>
</file>