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0" r:id="rId1"/>
  </p:sldMasterIdLst>
  <p:notesMasterIdLst>
    <p:notesMasterId r:id="rId58"/>
  </p:notesMasterIdLst>
  <p:handoutMasterIdLst>
    <p:handoutMasterId r:id="rId59"/>
  </p:handoutMasterIdLst>
  <p:sldIdLst>
    <p:sldId id="432" r:id="rId2"/>
    <p:sldId id="368" r:id="rId3"/>
    <p:sldId id="336" r:id="rId4"/>
    <p:sldId id="341" r:id="rId5"/>
    <p:sldId id="345" r:id="rId6"/>
    <p:sldId id="503" r:id="rId7"/>
    <p:sldId id="541" r:id="rId8"/>
    <p:sldId id="559" r:id="rId9"/>
    <p:sldId id="560" r:id="rId10"/>
    <p:sldId id="521" r:id="rId11"/>
    <p:sldId id="563" r:id="rId12"/>
    <p:sldId id="561" r:id="rId13"/>
    <p:sldId id="568" r:id="rId14"/>
    <p:sldId id="534" r:id="rId15"/>
    <p:sldId id="533" r:id="rId16"/>
    <p:sldId id="564" r:id="rId17"/>
    <p:sldId id="536" r:id="rId18"/>
    <p:sldId id="523" r:id="rId19"/>
    <p:sldId id="528" r:id="rId20"/>
    <p:sldId id="567" r:id="rId21"/>
    <p:sldId id="522" r:id="rId22"/>
    <p:sldId id="539" r:id="rId23"/>
    <p:sldId id="379" r:id="rId24"/>
    <p:sldId id="519" r:id="rId25"/>
    <p:sldId id="514" r:id="rId26"/>
    <p:sldId id="544" r:id="rId27"/>
    <p:sldId id="347" r:id="rId28"/>
    <p:sldId id="543" r:id="rId29"/>
    <p:sldId id="549" r:id="rId30"/>
    <p:sldId id="557" r:id="rId31"/>
    <p:sldId id="558" r:id="rId32"/>
    <p:sldId id="566" r:id="rId33"/>
    <p:sldId id="545" r:id="rId34"/>
    <p:sldId id="551" r:id="rId35"/>
    <p:sldId id="552" r:id="rId36"/>
    <p:sldId id="449" r:id="rId37"/>
    <p:sldId id="371" r:id="rId38"/>
    <p:sldId id="430" r:id="rId39"/>
    <p:sldId id="465" r:id="rId40"/>
    <p:sldId id="546" r:id="rId41"/>
    <p:sldId id="510" r:id="rId42"/>
    <p:sldId id="553" r:id="rId43"/>
    <p:sldId id="499" r:id="rId44"/>
    <p:sldId id="511" r:id="rId45"/>
    <p:sldId id="501" r:id="rId46"/>
    <p:sldId id="554" r:id="rId47"/>
    <p:sldId id="526" r:id="rId48"/>
    <p:sldId id="547" r:id="rId49"/>
    <p:sldId id="469" r:id="rId50"/>
    <p:sldId id="470" r:id="rId51"/>
    <p:sldId id="548" r:id="rId52"/>
    <p:sldId id="555" r:id="rId53"/>
    <p:sldId id="524" r:id="rId54"/>
    <p:sldId id="565" r:id="rId55"/>
    <p:sldId id="556" r:id="rId56"/>
    <p:sldId id="525" r:id="rId57"/>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2668"/>
    <a:srgbClr val="51B4A3"/>
    <a:srgbClr val="0070C0"/>
    <a:srgbClr val="A3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9" autoAdjust="0"/>
    <p:restoredTop sz="80614" autoAdjust="0"/>
  </p:normalViewPr>
  <p:slideViewPr>
    <p:cSldViewPr>
      <p:cViewPr varScale="1">
        <p:scale>
          <a:sx n="70" d="100"/>
          <a:sy n="70" d="100"/>
        </p:scale>
        <p:origin x="1810"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6674C2-090F-42D8-BA09-826DEE0B767D}"/>
              </a:ext>
            </a:extLst>
          </p:cNvPr>
          <p:cNvSpPr>
            <a:spLocks noGrp="1"/>
          </p:cNvSpPr>
          <p:nvPr>
            <p:ph type="hdr" sz="quarter"/>
          </p:nvPr>
        </p:nvSpPr>
        <p:spPr>
          <a:xfrm>
            <a:off x="5" y="2"/>
            <a:ext cx="2944813" cy="496889"/>
          </a:xfrm>
          <a:prstGeom prst="rect">
            <a:avLst/>
          </a:prstGeom>
        </p:spPr>
        <p:txBody>
          <a:bodyPr vert="horz" lIns="92264" tIns="46133" rIns="92264" bIns="46133" rtlCol="0"/>
          <a:lstStyle>
            <a:lvl1pPr algn="l" eaLnBrk="1" hangingPunct="1">
              <a:defRPr sz="1200">
                <a:cs typeface="Arial" charset="0"/>
              </a:defRPr>
            </a:lvl1pPr>
          </a:lstStyle>
          <a:p>
            <a:pPr>
              <a:defRPr/>
            </a:pPr>
            <a:endParaRPr lang="en-GB"/>
          </a:p>
        </p:txBody>
      </p:sp>
      <p:sp>
        <p:nvSpPr>
          <p:cNvPr id="3" name="Date Placeholder 2">
            <a:extLst>
              <a:ext uri="{FF2B5EF4-FFF2-40B4-BE49-F238E27FC236}">
                <a16:creationId xmlns:a16="http://schemas.microsoft.com/office/drawing/2014/main" id="{8AE407B5-7AE8-4DF1-8AFB-4D9941075ACD}"/>
              </a:ext>
            </a:extLst>
          </p:cNvPr>
          <p:cNvSpPr>
            <a:spLocks noGrp="1"/>
          </p:cNvSpPr>
          <p:nvPr>
            <p:ph type="dt" sz="quarter" idx="1"/>
          </p:nvPr>
        </p:nvSpPr>
        <p:spPr>
          <a:xfrm>
            <a:off x="3851280" y="2"/>
            <a:ext cx="2944813" cy="496889"/>
          </a:xfrm>
          <a:prstGeom prst="rect">
            <a:avLst/>
          </a:prstGeom>
        </p:spPr>
        <p:txBody>
          <a:bodyPr vert="horz" lIns="92264" tIns="46133" rIns="92264" bIns="46133" rtlCol="0"/>
          <a:lstStyle>
            <a:lvl1pPr algn="r" eaLnBrk="1" hangingPunct="1">
              <a:defRPr sz="1200">
                <a:cs typeface="Arial" charset="0"/>
              </a:defRPr>
            </a:lvl1pPr>
          </a:lstStyle>
          <a:p>
            <a:pPr>
              <a:defRPr/>
            </a:pPr>
            <a:fld id="{C0A49AF5-B840-42DC-973F-98E7B7E4C383}" type="datetimeFigureOut">
              <a:rPr lang="en-GB"/>
              <a:pPr>
                <a:defRPr/>
              </a:pPr>
              <a:t>17/06/2021</a:t>
            </a:fld>
            <a:endParaRPr lang="en-GB"/>
          </a:p>
        </p:txBody>
      </p:sp>
      <p:sp>
        <p:nvSpPr>
          <p:cNvPr id="4" name="Footer Placeholder 3">
            <a:extLst>
              <a:ext uri="{FF2B5EF4-FFF2-40B4-BE49-F238E27FC236}">
                <a16:creationId xmlns:a16="http://schemas.microsoft.com/office/drawing/2014/main" id="{4BEF636E-A851-41F4-ADF5-DE2BEB6DCF2A}"/>
              </a:ext>
            </a:extLst>
          </p:cNvPr>
          <p:cNvSpPr>
            <a:spLocks noGrp="1"/>
          </p:cNvSpPr>
          <p:nvPr>
            <p:ph type="ftr" sz="quarter" idx="2"/>
          </p:nvPr>
        </p:nvSpPr>
        <p:spPr>
          <a:xfrm>
            <a:off x="5" y="9428165"/>
            <a:ext cx="2944813" cy="496885"/>
          </a:xfrm>
          <a:prstGeom prst="rect">
            <a:avLst/>
          </a:prstGeom>
        </p:spPr>
        <p:txBody>
          <a:bodyPr vert="horz" lIns="92264" tIns="46133" rIns="92264" bIns="46133" rtlCol="0" anchor="b"/>
          <a:lstStyle>
            <a:lvl1pPr algn="l" eaLnBrk="1" hangingPunct="1">
              <a:defRPr sz="1200">
                <a:cs typeface="Arial" charset="0"/>
              </a:defRPr>
            </a:lvl1pPr>
          </a:lstStyle>
          <a:p>
            <a:pPr>
              <a:defRPr/>
            </a:pPr>
            <a:endParaRPr lang="en-GB"/>
          </a:p>
        </p:txBody>
      </p:sp>
      <p:sp>
        <p:nvSpPr>
          <p:cNvPr id="5" name="Slide Number Placeholder 4">
            <a:extLst>
              <a:ext uri="{FF2B5EF4-FFF2-40B4-BE49-F238E27FC236}">
                <a16:creationId xmlns:a16="http://schemas.microsoft.com/office/drawing/2014/main" id="{6385A58F-EE98-4D85-B7F6-08A1C541CD4C}"/>
              </a:ext>
            </a:extLst>
          </p:cNvPr>
          <p:cNvSpPr>
            <a:spLocks noGrp="1"/>
          </p:cNvSpPr>
          <p:nvPr>
            <p:ph type="sldNum" sz="quarter" idx="3"/>
          </p:nvPr>
        </p:nvSpPr>
        <p:spPr>
          <a:xfrm>
            <a:off x="3851280" y="9428165"/>
            <a:ext cx="2944813" cy="496885"/>
          </a:xfrm>
          <a:prstGeom prst="rect">
            <a:avLst/>
          </a:prstGeom>
        </p:spPr>
        <p:txBody>
          <a:bodyPr vert="horz" wrap="square" lIns="92264" tIns="46133" rIns="92264" bIns="46133" numCol="1" anchor="b" anchorCtr="0" compatLnSpc="1">
            <a:prstTxWarp prst="textNoShape">
              <a:avLst/>
            </a:prstTxWarp>
          </a:bodyPr>
          <a:lstStyle>
            <a:lvl1pPr algn="r" eaLnBrk="1" hangingPunct="1">
              <a:defRPr sz="1200"/>
            </a:lvl1pPr>
          </a:lstStyle>
          <a:p>
            <a:fld id="{6A63751C-CA8E-4016-8E63-F108A180777F}" type="slidenum">
              <a:rPr lang="en-GB" altLang="en-US"/>
              <a:pPr/>
              <a:t>‹#›</a:t>
            </a:fld>
            <a:endParaRPr lang="en-GB" altLang="en-US"/>
          </a:p>
        </p:txBody>
      </p:sp>
    </p:spTree>
    <p:extLst>
      <p:ext uri="{BB962C8B-B14F-4D97-AF65-F5344CB8AC3E}">
        <p14:creationId xmlns:p14="http://schemas.microsoft.com/office/powerpoint/2010/main" val="329408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E635F3-DC09-4CB1-99AA-DC758D4523C7}"/>
              </a:ext>
            </a:extLst>
          </p:cNvPr>
          <p:cNvSpPr>
            <a:spLocks noGrp="1"/>
          </p:cNvSpPr>
          <p:nvPr>
            <p:ph type="hdr" sz="quarter"/>
          </p:nvPr>
        </p:nvSpPr>
        <p:spPr>
          <a:xfrm>
            <a:off x="5" y="2"/>
            <a:ext cx="2944813" cy="496889"/>
          </a:xfrm>
          <a:prstGeom prst="rect">
            <a:avLst/>
          </a:prstGeom>
        </p:spPr>
        <p:txBody>
          <a:bodyPr vert="horz" lIns="97320" tIns="48661" rIns="97320" bIns="48661" rtlCol="0"/>
          <a:lstStyle>
            <a:lvl1pPr algn="l" eaLnBrk="1" fontAlgn="auto" hangingPunct="1">
              <a:spcBef>
                <a:spcPts val="0"/>
              </a:spcBef>
              <a:spcAft>
                <a:spcPts val="0"/>
              </a:spcAft>
              <a:defRPr sz="13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FC6E1B26-0C28-49A6-B65C-4422CE9E784D}"/>
              </a:ext>
            </a:extLst>
          </p:cNvPr>
          <p:cNvSpPr>
            <a:spLocks noGrp="1"/>
          </p:cNvSpPr>
          <p:nvPr>
            <p:ph type="dt" idx="1"/>
          </p:nvPr>
        </p:nvSpPr>
        <p:spPr>
          <a:xfrm>
            <a:off x="3851280" y="2"/>
            <a:ext cx="2944813" cy="496889"/>
          </a:xfrm>
          <a:prstGeom prst="rect">
            <a:avLst/>
          </a:prstGeom>
        </p:spPr>
        <p:txBody>
          <a:bodyPr vert="horz" lIns="97320" tIns="48661" rIns="97320" bIns="48661" rtlCol="0"/>
          <a:lstStyle>
            <a:lvl1pPr algn="r" eaLnBrk="1" fontAlgn="auto" hangingPunct="1">
              <a:spcBef>
                <a:spcPts val="0"/>
              </a:spcBef>
              <a:spcAft>
                <a:spcPts val="0"/>
              </a:spcAft>
              <a:defRPr sz="1300">
                <a:latin typeface="+mn-lt"/>
                <a:cs typeface="+mn-cs"/>
              </a:defRPr>
            </a:lvl1pPr>
          </a:lstStyle>
          <a:p>
            <a:pPr>
              <a:defRPr/>
            </a:pPr>
            <a:fld id="{2A0D0599-448C-48B0-8232-61622E2ED6A2}" type="datetimeFigureOut">
              <a:rPr lang="en-GB"/>
              <a:pPr>
                <a:defRPr/>
              </a:pPr>
              <a:t>17/06/2021</a:t>
            </a:fld>
            <a:endParaRPr lang="en-GB" dirty="0"/>
          </a:p>
        </p:txBody>
      </p:sp>
      <p:sp>
        <p:nvSpPr>
          <p:cNvPr id="4" name="Slide Image Placeholder 3">
            <a:extLst>
              <a:ext uri="{FF2B5EF4-FFF2-40B4-BE49-F238E27FC236}">
                <a16:creationId xmlns:a16="http://schemas.microsoft.com/office/drawing/2014/main" id="{AADA58D8-202A-4EF5-885A-B8229951A27F}"/>
              </a:ext>
            </a:extLst>
          </p:cNvPr>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7320" tIns="48661" rIns="97320" bIns="48661" rtlCol="0" anchor="ctr"/>
          <a:lstStyle/>
          <a:p>
            <a:pPr lvl="0"/>
            <a:endParaRPr lang="en-GB" noProof="0" dirty="0"/>
          </a:p>
        </p:txBody>
      </p:sp>
      <p:sp>
        <p:nvSpPr>
          <p:cNvPr id="5" name="Notes Placeholder 4">
            <a:extLst>
              <a:ext uri="{FF2B5EF4-FFF2-40B4-BE49-F238E27FC236}">
                <a16:creationId xmlns:a16="http://schemas.microsoft.com/office/drawing/2014/main" id="{BE358C21-009C-4114-AE9C-C7F636E4F633}"/>
              </a:ext>
            </a:extLst>
          </p:cNvPr>
          <p:cNvSpPr>
            <a:spLocks noGrp="1"/>
          </p:cNvSpPr>
          <p:nvPr>
            <p:ph type="body" sz="quarter" idx="3"/>
          </p:nvPr>
        </p:nvSpPr>
        <p:spPr>
          <a:xfrm>
            <a:off x="679455" y="4714878"/>
            <a:ext cx="5438775" cy="4467225"/>
          </a:xfrm>
          <a:prstGeom prst="rect">
            <a:avLst/>
          </a:prstGeom>
        </p:spPr>
        <p:txBody>
          <a:bodyPr vert="horz" lIns="97320" tIns="48661" rIns="97320" bIns="4866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AFB7C90E-F506-4209-9995-EF3337FE63BD}"/>
              </a:ext>
            </a:extLst>
          </p:cNvPr>
          <p:cNvSpPr>
            <a:spLocks noGrp="1"/>
          </p:cNvSpPr>
          <p:nvPr>
            <p:ph type="ftr" sz="quarter" idx="4"/>
          </p:nvPr>
        </p:nvSpPr>
        <p:spPr>
          <a:xfrm>
            <a:off x="5" y="9428165"/>
            <a:ext cx="2944813" cy="496885"/>
          </a:xfrm>
          <a:prstGeom prst="rect">
            <a:avLst/>
          </a:prstGeom>
        </p:spPr>
        <p:txBody>
          <a:bodyPr vert="horz" lIns="97320" tIns="48661" rIns="97320" bIns="48661" rtlCol="0" anchor="b"/>
          <a:lstStyle>
            <a:lvl1pPr algn="l" eaLnBrk="1" fontAlgn="auto" hangingPunct="1">
              <a:spcBef>
                <a:spcPts val="0"/>
              </a:spcBef>
              <a:spcAft>
                <a:spcPts val="0"/>
              </a:spcAft>
              <a:defRPr sz="1300">
                <a:latin typeface="+mn-lt"/>
                <a:cs typeface="+mn-cs"/>
              </a:defRPr>
            </a:lvl1pPr>
          </a:lstStyle>
          <a:p>
            <a:pPr>
              <a:defRPr/>
            </a:pPr>
            <a:endParaRPr lang="en-GB"/>
          </a:p>
        </p:txBody>
      </p:sp>
      <p:sp>
        <p:nvSpPr>
          <p:cNvPr id="7" name="Slide Number Placeholder 6">
            <a:extLst>
              <a:ext uri="{FF2B5EF4-FFF2-40B4-BE49-F238E27FC236}">
                <a16:creationId xmlns:a16="http://schemas.microsoft.com/office/drawing/2014/main" id="{0A905214-EBA6-4AE6-A221-43E553571D96}"/>
              </a:ext>
            </a:extLst>
          </p:cNvPr>
          <p:cNvSpPr>
            <a:spLocks noGrp="1"/>
          </p:cNvSpPr>
          <p:nvPr>
            <p:ph type="sldNum" sz="quarter" idx="5"/>
          </p:nvPr>
        </p:nvSpPr>
        <p:spPr>
          <a:xfrm>
            <a:off x="3851280" y="9428165"/>
            <a:ext cx="2944813" cy="496885"/>
          </a:xfrm>
          <a:prstGeom prst="rect">
            <a:avLst/>
          </a:prstGeom>
        </p:spPr>
        <p:txBody>
          <a:bodyPr vert="horz" wrap="square" lIns="97320" tIns="48661" rIns="97320" bIns="48661" numCol="1" anchor="b" anchorCtr="0" compatLnSpc="1">
            <a:prstTxWarp prst="textNoShape">
              <a:avLst/>
            </a:prstTxWarp>
          </a:bodyPr>
          <a:lstStyle>
            <a:lvl1pPr algn="r" eaLnBrk="1" hangingPunct="1">
              <a:defRPr sz="1300"/>
            </a:lvl1pPr>
          </a:lstStyle>
          <a:p>
            <a:fld id="{616C2D2B-B541-4BC6-B912-22BEC2BC0E84}" type="slidenum">
              <a:rPr lang="en-GB" altLang="en-US"/>
              <a:pPr/>
              <a:t>‹#›</a:t>
            </a:fld>
            <a:endParaRPr lang="en-GB" altLang="en-US"/>
          </a:p>
        </p:txBody>
      </p:sp>
    </p:spTree>
    <p:extLst>
      <p:ext uri="{BB962C8B-B14F-4D97-AF65-F5344CB8AC3E}">
        <p14:creationId xmlns:p14="http://schemas.microsoft.com/office/powerpoint/2010/main" val="35277512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658758/20171113_Charity_Commission_response_to_Taken_on_Trust_research.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658758/20171113_Charity_Commission_response_to_Taken_on_Trust_research.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haritygovernancecode.org/en/6-diversity"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haritygovernancecode.org/en/6-diversity"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6461A56E-1D56-4676-AE24-BD06E0D95171}" type="slidenum">
              <a:rPr lang="en-GB" altLang="en-US" sz="1300"/>
              <a:pPr>
                <a:spcBef>
                  <a:spcPct val="0"/>
                </a:spcBef>
              </a:pPr>
              <a:t>1</a:t>
            </a:fld>
            <a:endParaRPr lang="en-GB" altLang="en-US"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10-15</a:t>
            </a:r>
          </a:p>
          <a:p>
            <a:endParaRPr lang="en-GB" altLang="en-US" dirty="0"/>
          </a:p>
          <a:p>
            <a:r>
              <a:rPr lang="en-GB" altLang="en-US" dirty="0"/>
              <a:t>Most of you already sold on this or wouldn’t be coming to this – but helpful to convince others.</a:t>
            </a:r>
          </a:p>
          <a:p>
            <a:endParaRPr lang="en-GB" altLang="en-US" dirty="0"/>
          </a:p>
          <a:p>
            <a:r>
              <a:rPr lang="en-GB" altLang="en-US" b="1" dirty="0"/>
              <a:t>Why does it matter?</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8B774D5E-7E22-4F06-8F3B-481DB0FE2FBD}" type="slidenum">
              <a:rPr lang="en-GB" altLang="en-US" sz="1300"/>
              <a:pPr>
                <a:spcBef>
                  <a:spcPct val="0"/>
                </a:spcBef>
              </a:pPr>
              <a:t>10</a:t>
            </a:fld>
            <a:endParaRPr lang="en-GB" altLang="en-US" sz="1300"/>
          </a:p>
        </p:txBody>
      </p:sp>
    </p:spTree>
    <p:extLst>
      <p:ext uri="{BB962C8B-B14F-4D97-AF65-F5344CB8AC3E}">
        <p14:creationId xmlns:p14="http://schemas.microsoft.com/office/powerpoint/2010/main" val="2552261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hlinkClick r:id="rId3"/>
              </a:rPr>
              <a:t>https://assets.publishing.service.gov.uk/government/uploads/system/uploads/attachment_data/file/658758/20171113_Charity_Commission_response_to_Taken_on_Trust_research.pdf</a:t>
            </a:r>
            <a:r>
              <a:rPr lang="en-GB" dirty="0"/>
              <a:t> (Charity Commission response to Taken on Trust report)</a:t>
            </a:r>
            <a:endParaRPr lang="en-GB"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9D489E29-2E61-47A8-91D9-B4B057937188}" type="slidenum">
              <a:rPr lang="en-GB" altLang="en-US" sz="1300"/>
              <a:pPr>
                <a:spcBef>
                  <a:spcPct val="0"/>
                </a:spcBef>
              </a:pPr>
              <a:t>11</a:t>
            </a:fld>
            <a:endParaRPr lang="en-GB" altLang="en-US" sz="1300"/>
          </a:p>
        </p:txBody>
      </p:sp>
    </p:spTree>
    <p:extLst>
      <p:ext uri="{BB962C8B-B14F-4D97-AF65-F5344CB8AC3E}">
        <p14:creationId xmlns:p14="http://schemas.microsoft.com/office/powerpoint/2010/main" val="2790454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hlinkClick r:id="rId3"/>
              </a:rPr>
              <a:t>https://assets.publishing.service.gov.uk/government/uploads/system/uploads/attachment_data/file/658758/20171113_Charity_Commission_response_to_Taken_on_Trust_research.pdf</a:t>
            </a:r>
            <a:r>
              <a:rPr lang="en-GB" dirty="0"/>
              <a:t> (Charity Commission response to Taken on Trust report)</a:t>
            </a:r>
            <a:endParaRPr lang="en-GB"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9D489E29-2E61-47A8-91D9-B4B057937188}" type="slidenum">
              <a:rPr lang="en-GB" altLang="en-US" sz="1300"/>
              <a:pPr>
                <a:spcBef>
                  <a:spcPct val="0"/>
                </a:spcBef>
              </a:pPr>
              <a:t>12</a:t>
            </a:fld>
            <a:endParaRPr lang="en-GB" altLang="en-US" sz="1300"/>
          </a:p>
        </p:txBody>
      </p:sp>
    </p:spTree>
    <p:extLst>
      <p:ext uri="{BB962C8B-B14F-4D97-AF65-F5344CB8AC3E}">
        <p14:creationId xmlns:p14="http://schemas.microsoft.com/office/powerpoint/2010/main" val="3588023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hlinkClick r:id="rId3"/>
              </a:rPr>
              <a:t>https://www.charitygovernancecode.org/en/6-diversity</a:t>
            </a:r>
            <a:r>
              <a:rPr lang="en-GB" dirty="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b="1" dirty="0"/>
              <a:t>Go back to what they are hoping to get out of it</a:t>
            </a:r>
          </a:p>
          <a:p>
            <a:endParaRPr lang="en-GB"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9D489E29-2E61-47A8-91D9-B4B057937188}" type="slidenum">
              <a:rPr lang="en-GB" altLang="en-US" sz="1300"/>
              <a:pPr>
                <a:spcBef>
                  <a:spcPct val="0"/>
                </a:spcBef>
              </a:pPr>
              <a:t>13</a:t>
            </a:fld>
            <a:endParaRPr lang="en-GB" altLang="en-US" sz="1300"/>
          </a:p>
        </p:txBody>
      </p:sp>
    </p:spTree>
    <p:extLst>
      <p:ext uri="{BB962C8B-B14F-4D97-AF65-F5344CB8AC3E}">
        <p14:creationId xmlns:p14="http://schemas.microsoft.com/office/powerpoint/2010/main" val="2093886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Common sense says the same</a:t>
            </a:r>
          </a:p>
          <a:p>
            <a:endParaRPr lang="en-GB" altLang="en-US" dirty="0"/>
          </a:p>
          <a:p>
            <a:r>
              <a:rPr lang="en-GB" altLang="en-US" dirty="0"/>
              <a:t>= good governance</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D50F95CF-622E-4178-9390-732B1779C10B}" type="slidenum">
              <a:rPr lang="en-GB" altLang="en-US" sz="1300"/>
              <a:pPr>
                <a:spcBef>
                  <a:spcPct val="0"/>
                </a:spcBef>
              </a:pPr>
              <a:t>14</a:t>
            </a:fld>
            <a:endParaRPr lang="en-GB" altLang="en-US" sz="1300"/>
          </a:p>
        </p:txBody>
      </p:sp>
    </p:spTree>
    <p:extLst>
      <p:ext uri="{BB962C8B-B14F-4D97-AF65-F5344CB8AC3E}">
        <p14:creationId xmlns:p14="http://schemas.microsoft.com/office/powerpoint/2010/main" val="1453631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z="1200" dirty="0"/>
              <a:t>Evidence that boards don’t feel well equipped currently – </a:t>
            </a:r>
            <a:r>
              <a:rPr lang="en-GB" altLang="en-US" sz="1200" dirty="0" err="1"/>
              <a:t>GonB</a:t>
            </a:r>
            <a:r>
              <a:rPr lang="en-GB" altLang="en-US" sz="1200" dirty="0"/>
              <a:t> research 2017</a:t>
            </a:r>
            <a:endParaRPr lang="en-GB" alt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D50F95CF-622E-4178-9390-732B1779C10B}" type="slidenum">
              <a:rPr lang="en-GB" altLang="en-US" sz="1300"/>
              <a:pPr>
                <a:spcBef>
                  <a:spcPct val="0"/>
                </a:spcBef>
              </a:pPr>
              <a:t>15</a:t>
            </a:fld>
            <a:endParaRPr lang="en-GB" altLang="en-US" sz="1300"/>
          </a:p>
        </p:txBody>
      </p:sp>
    </p:spTree>
    <p:extLst>
      <p:ext uri="{BB962C8B-B14F-4D97-AF65-F5344CB8AC3E}">
        <p14:creationId xmlns:p14="http://schemas.microsoft.com/office/powerpoint/2010/main" val="295108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i="1" dirty="0"/>
              <a:t>Missed anything major?</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D50F95CF-622E-4178-9390-732B1779C10B}" type="slidenum">
              <a:rPr lang="en-GB" altLang="en-US" sz="1300"/>
              <a:pPr>
                <a:spcBef>
                  <a:spcPct val="0"/>
                </a:spcBef>
              </a:pPr>
              <a:t>16</a:t>
            </a:fld>
            <a:endParaRPr lang="en-GB" altLang="en-US" sz="1300"/>
          </a:p>
        </p:txBody>
      </p:sp>
    </p:spTree>
    <p:extLst>
      <p:ext uri="{BB962C8B-B14F-4D97-AF65-F5344CB8AC3E}">
        <p14:creationId xmlns:p14="http://schemas.microsoft.com/office/powerpoint/2010/main" val="1130498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Real board – US</a:t>
            </a:r>
          </a:p>
          <a:p>
            <a:endParaRPr lang="en-GB" altLang="en-US" dirty="0"/>
          </a:p>
          <a:p>
            <a:r>
              <a:rPr lang="en-GB" altLang="en-US" dirty="0"/>
              <a:t>What would a grant-making trust think of this board, if applying for funding for a programme for young women?</a:t>
            </a:r>
          </a:p>
          <a:p>
            <a:r>
              <a:rPr lang="en-GB" altLang="en-US" dirty="0"/>
              <a:t>Or a potential female donor? Or a young person selecting a charity to do a fundraising challenge for?</a:t>
            </a:r>
          </a:p>
          <a:p>
            <a:r>
              <a:rPr lang="en-GB" altLang="en-US" dirty="0"/>
              <a:t>Or even someone thinking of coming to your charity for help?</a:t>
            </a:r>
          </a:p>
          <a:p>
            <a:endParaRPr lang="en-GB" altLang="en-US" dirty="0"/>
          </a:p>
          <a:p>
            <a:r>
              <a:rPr lang="en-GB" altLang="en-US" dirty="0"/>
              <a:t>Not about how boards look – this can lead to recruiting to the wrong reasons – but it is about connection with potential service users, funders, donors etc.</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D50F95CF-622E-4178-9390-732B1779C10B}" type="slidenum">
              <a:rPr lang="en-GB" altLang="en-US" sz="1300"/>
              <a:pPr>
                <a:spcBef>
                  <a:spcPct val="0"/>
                </a:spcBef>
              </a:pPr>
              <a:t>17</a:t>
            </a:fld>
            <a:endParaRPr lang="en-GB" altLang="en-US" sz="1300"/>
          </a:p>
        </p:txBody>
      </p:sp>
    </p:spTree>
    <p:extLst>
      <p:ext uri="{BB962C8B-B14F-4D97-AF65-F5344CB8AC3E}">
        <p14:creationId xmlns:p14="http://schemas.microsoft.com/office/powerpoint/2010/main" val="3095232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15-20</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8B774D5E-7E22-4F06-8F3B-481DB0FE2FBD}" type="slidenum">
              <a:rPr lang="en-GB" altLang="en-US" sz="1300"/>
              <a:pPr>
                <a:spcBef>
                  <a:spcPct val="0"/>
                </a:spcBef>
              </a:pPr>
              <a:t>18</a:t>
            </a:fld>
            <a:endParaRPr lang="en-GB" altLang="en-US" sz="1300"/>
          </a:p>
        </p:txBody>
      </p:sp>
    </p:spTree>
    <p:extLst>
      <p:ext uri="{BB962C8B-B14F-4D97-AF65-F5344CB8AC3E}">
        <p14:creationId xmlns:p14="http://schemas.microsoft.com/office/powerpoint/2010/main" val="3423803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GB" altLang="en-US" dirty="0"/>
              <a:t>Recruit for the right reasons, because you genuinely want to listen to and act on diverse perspectives.</a:t>
            </a:r>
          </a:p>
          <a:p>
            <a:pPr marL="171450" indent="-171450">
              <a:buFont typeface="Arial" panose="020B0604020202020204" pitchFamily="34" charset="0"/>
              <a:buChar char="•"/>
            </a:pPr>
            <a:r>
              <a:rPr lang="en-GB" altLang="en-US" dirty="0"/>
              <a:t>Otherwise, don’t bother – you won’t get the benefit of a diverse trustee and they may not stay.</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dirty="0">
                <a:effectLst/>
                <a:latin typeface="Gellix Medium" panose="00000600000000000000" pitchFamily="50" charset="0"/>
                <a:ea typeface="Calibri" panose="020F0502020204030204" pitchFamily="34" charset="0"/>
                <a:cs typeface="Times New Roman" panose="02020603050405020304" pitchFamily="18" charset="0"/>
              </a:rPr>
              <a:t>If you do have trustees who are “different” to their colleagues, do they contribute as much as the other trustees? Are they being listened to? Are they sticking around? If not, the problem is most likely at your end, not theirs.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GB" altLang="en-US" dirty="0"/>
              <a:t>Some board behaviours can be excluding</a:t>
            </a:r>
          </a:p>
          <a:p>
            <a:pPr marL="628650" lvl="1" indent="-171450">
              <a:buFont typeface="Arial" panose="020B0604020202020204" pitchFamily="34" charset="0"/>
              <a:buChar char="•"/>
            </a:pPr>
            <a:r>
              <a:rPr lang="en-GB" altLang="en-US" dirty="0"/>
              <a:t>Over-familiarity</a:t>
            </a:r>
          </a:p>
          <a:p>
            <a:pPr marL="628650" lvl="1" indent="-171450">
              <a:buFont typeface="Arial" panose="020B0604020202020204" pitchFamily="34" charset="0"/>
              <a:buChar char="•"/>
            </a:pPr>
            <a:r>
              <a:rPr lang="en-GB" altLang="en-US" dirty="0"/>
              <a:t>Jargon/history</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ltLang="en-US" dirty="0"/>
              <a:t>I.e. getting your board ready – chair critical</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altLang="en-US" dirty="0"/>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ltLang="en-US" dirty="0"/>
              <a:t>THIS IS THE HARDEST ASPECT OF ALL OF THIS – JOURNEY, ASK FOR FEEDBACK, LEARN</a:t>
            </a:r>
          </a:p>
        </p:txBody>
      </p:sp>
      <p:sp>
        <p:nvSpPr>
          <p:cNvPr id="4301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6683" indent="-291032">
              <a:spcBef>
                <a:spcPct val="30000"/>
              </a:spcBef>
              <a:defRPr sz="1200">
                <a:solidFill>
                  <a:schemeClr val="tx1"/>
                </a:solidFill>
                <a:latin typeface="Calibri" pitchFamily="34" charset="0"/>
              </a:defRPr>
            </a:lvl2pPr>
            <a:lvl3pPr marL="1164128" indent="-232825">
              <a:spcBef>
                <a:spcPct val="30000"/>
              </a:spcBef>
              <a:defRPr sz="1200">
                <a:solidFill>
                  <a:schemeClr val="tx1"/>
                </a:solidFill>
                <a:latin typeface="Calibri" pitchFamily="34" charset="0"/>
              </a:defRPr>
            </a:lvl3pPr>
            <a:lvl4pPr marL="1629779" indent="-232825">
              <a:spcBef>
                <a:spcPct val="30000"/>
              </a:spcBef>
              <a:defRPr sz="1200">
                <a:solidFill>
                  <a:schemeClr val="tx1"/>
                </a:solidFill>
                <a:latin typeface="Calibri" pitchFamily="34" charset="0"/>
              </a:defRPr>
            </a:lvl4pPr>
            <a:lvl5pPr marL="2095430" indent="-232825">
              <a:spcBef>
                <a:spcPct val="30000"/>
              </a:spcBef>
              <a:defRPr sz="1200">
                <a:solidFill>
                  <a:schemeClr val="tx1"/>
                </a:solidFill>
                <a:latin typeface="Calibri" pitchFamily="34" charset="0"/>
              </a:defRPr>
            </a:lvl5pPr>
            <a:lvl6pPr marL="2561081" indent="-232825" eaLnBrk="0" fontAlgn="base" hangingPunct="0">
              <a:spcBef>
                <a:spcPct val="30000"/>
              </a:spcBef>
              <a:spcAft>
                <a:spcPct val="0"/>
              </a:spcAft>
              <a:defRPr sz="1200">
                <a:solidFill>
                  <a:schemeClr val="tx1"/>
                </a:solidFill>
                <a:latin typeface="Calibri" pitchFamily="34" charset="0"/>
              </a:defRPr>
            </a:lvl6pPr>
            <a:lvl7pPr marL="3026733" indent="-232825" eaLnBrk="0" fontAlgn="base" hangingPunct="0">
              <a:spcBef>
                <a:spcPct val="30000"/>
              </a:spcBef>
              <a:spcAft>
                <a:spcPct val="0"/>
              </a:spcAft>
              <a:defRPr sz="1200">
                <a:solidFill>
                  <a:schemeClr val="tx1"/>
                </a:solidFill>
                <a:latin typeface="Calibri" pitchFamily="34" charset="0"/>
              </a:defRPr>
            </a:lvl7pPr>
            <a:lvl8pPr marL="3492384" indent="-232825" eaLnBrk="0" fontAlgn="base" hangingPunct="0">
              <a:spcBef>
                <a:spcPct val="30000"/>
              </a:spcBef>
              <a:spcAft>
                <a:spcPct val="0"/>
              </a:spcAft>
              <a:defRPr sz="1200">
                <a:solidFill>
                  <a:schemeClr val="tx1"/>
                </a:solidFill>
                <a:latin typeface="Calibri" pitchFamily="34" charset="0"/>
              </a:defRPr>
            </a:lvl8pPr>
            <a:lvl9pPr marL="3958035" indent="-232825"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2570911-DDBA-4110-9A28-E9B971731AC9}" type="slidenum">
              <a:rPr kumimoji="0" lang="en-GB" altLang="en-US" sz="1300" b="0" i="0" u="none" strike="noStrike" kern="1200" cap="none" spc="0" normalizeH="0" baseline="0" noProof="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altLang="en-US" sz="13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824567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302">
              <a:defRPr/>
            </a:pPr>
            <a:r>
              <a:rPr lang="en-GB" altLang="en-US" dirty="0"/>
              <a:t>0-5</a:t>
            </a:r>
          </a:p>
          <a:p>
            <a:pPr defTabSz="931302">
              <a:defRPr/>
            </a:pPr>
            <a:r>
              <a:rPr lang="en-GB" altLang="en-US" dirty="0"/>
              <a:t>Welcome</a:t>
            </a:r>
          </a:p>
          <a:p>
            <a:r>
              <a:rPr lang="en-GB" altLang="en-US" dirty="0"/>
              <a:t>Intro me and </a:t>
            </a:r>
            <a:r>
              <a:rPr lang="en-GB" altLang="en-US" dirty="0" err="1"/>
              <a:t>GonB</a:t>
            </a:r>
            <a:endParaRPr lang="en-GB" altLang="en-US" dirty="0"/>
          </a:p>
          <a:p>
            <a:endParaRPr lang="en-GB" altLang="en-US" dirty="0"/>
          </a:p>
          <a:p>
            <a:r>
              <a:rPr lang="en-GB" altLang="en-US" b="1" i="1" dirty="0"/>
              <a:t>Put in chat pane:</a:t>
            </a:r>
          </a:p>
          <a:p>
            <a:r>
              <a:rPr lang="en-GB" altLang="en-US" b="1" i="1" dirty="0"/>
              <a:t>Cause, location</a:t>
            </a:r>
          </a:p>
          <a:p>
            <a:r>
              <a:rPr lang="en-GB" altLang="en-US" b="1" i="1" dirty="0"/>
              <a:t>How many trustees vs staff here? Or staff who are trustees elsewhere?</a:t>
            </a:r>
          </a:p>
          <a:p>
            <a:endParaRPr lang="en-GB" altLang="en-US" dirty="0"/>
          </a:p>
          <a:p>
            <a:r>
              <a:rPr lang="en-GB" altLang="en-US" dirty="0"/>
              <a:t>You will be sent these slides – full so can share.</a:t>
            </a:r>
          </a:p>
          <a:p>
            <a:r>
              <a:rPr lang="en-GB" altLang="en-US" dirty="0"/>
              <a:t>Going to move at pace</a:t>
            </a:r>
          </a:p>
          <a:p>
            <a:r>
              <a:rPr lang="en-GB" altLang="en-US" dirty="0"/>
              <a:t>Interactive – can make anonymous</a:t>
            </a:r>
          </a:p>
          <a:p>
            <a:endParaRPr lang="en-GB"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D649DF96-D1E1-4EE6-95A0-CC0357842C0D}" type="slidenum">
              <a:rPr lang="en-GB" altLang="en-US" sz="1300"/>
              <a:pPr>
                <a:spcBef>
                  <a:spcPct val="0"/>
                </a:spcBef>
              </a:pPr>
              <a:t>2</a:t>
            </a:fld>
            <a:endParaRPr lang="en-GB" altLang="en-US" sz="13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r>
              <a:rPr lang="en-GB" altLang="en-US" dirty="0" err="1"/>
              <a:t>GonB</a:t>
            </a:r>
            <a:r>
              <a:rPr lang="en-GB" altLang="en-US" dirty="0"/>
              <a:t> research, spring 2020 – many comments like this.</a:t>
            </a:r>
          </a:p>
          <a:p>
            <a:pPr marL="0" indent="0">
              <a:buFont typeface="Arial" panose="020B0604020202020204" pitchFamily="34" charset="0"/>
              <a:buNone/>
            </a:pPr>
            <a:endParaRPr lang="en-GB" altLang="en-US" dirty="0"/>
          </a:p>
          <a:p>
            <a:pPr marL="0" indent="0">
              <a:buFont typeface="Arial" panose="020B0604020202020204" pitchFamily="34" charset="0"/>
              <a:buNone/>
            </a:pPr>
            <a:r>
              <a:rPr lang="en-GB" altLang="en-US" dirty="0"/>
              <a:t>Experiences personally harmful.</a:t>
            </a:r>
          </a:p>
        </p:txBody>
      </p:sp>
      <p:sp>
        <p:nvSpPr>
          <p:cNvPr id="4301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6683" indent="-291032">
              <a:spcBef>
                <a:spcPct val="30000"/>
              </a:spcBef>
              <a:defRPr sz="1200">
                <a:solidFill>
                  <a:schemeClr val="tx1"/>
                </a:solidFill>
                <a:latin typeface="Calibri" pitchFamily="34" charset="0"/>
              </a:defRPr>
            </a:lvl2pPr>
            <a:lvl3pPr marL="1164128" indent="-232825">
              <a:spcBef>
                <a:spcPct val="30000"/>
              </a:spcBef>
              <a:defRPr sz="1200">
                <a:solidFill>
                  <a:schemeClr val="tx1"/>
                </a:solidFill>
                <a:latin typeface="Calibri" pitchFamily="34" charset="0"/>
              </a:defRPr>
            </a:lvl3pPr>
            <a:lvl4pPr marL="1629779" indent="-232825">
              <a:spcBef>
                <a:spcPct val="30000"/>
              </a:spcBef>
              <a:defRPr sz="1200">
                <a:solidFill>
                  <a:schemeClr val="tx1"/>
                </a:solidFill>
                <a:latin typeface="Calibri" pitchFamily="34" charset="0"/>
              </a:defRPr>
            </a:lvl4pPr>
            <a:lvl5pPr marL="2095430" indent="-232825">
              <a:spcBef>
                <a:spcPct val="30000"/>
              </a:spcBef>
              <a:defRPr sz="1200">
                <a:solidFill>
                  <a:schemeClr val="tx1"/>
                </a:solidFill>
                <a:latin typeface="Calibri" pitchFamily="34" charset="0"/>
              </a:defRPr>
            </a:lvl5pPr>
            <a:lvl6pPr marL="2561081" indent="-232825" eaLnBrk="0" fontAlgn="base" hangingPunct="0">
              <a:spcBef>
                <a:spcPct val="30000"/>
              </a:spcBef>
              <a:spcAft>
                <a:spcPct val="0"/>
              </a:spcAft>
              <a:defRPr sz="1200">
                <a:solidFill>
                  <a:schemeClr val="tx1"/>
                </a:solidFill>
                <a:latin typeface="Calibri" pitchFamily="34" charset="0"/>
              </a:defRPr>
            </a:lvl6pPr>
            <a:lvl7pPr marL="3026733" indent="-232825" eaLnBrk="0" fontAlgn="base" hangingPunct="0">
              <a:spcBef>
                <a:spcPct val="30000"/>
              </a:spcBef>
              <a:spcAft>
                <a:spcPct val="0"/>
              </a:spcAft>
              <a:defRPr sz="1200">
                <a:solidFill>
                  <a:schemeClr val="tx1"/>
                </a:solidFill>
                <a:latin typeface="Calibri" pitchFamily="34" charset="0"/>
              </a:defRPr>
            </a:lvl7pPr>
            <a:lvl8pPr marL="3492384" indent="-232825" eaLnBrk="0" fontAlgn="base" hangingPunct="0">
              <a:spcBef>
                <a:spcPct val="30000"/>
              </a:spcBef>
              <a:spcAft>
                <a:spcPct val="0"/>
              </a:spcAft>
              <a:defRPr sz="1200">
                <a:solidFill>
                  <a:schemeClr val="tx1"/>
                </a:solidFill>
                <a:latin typeface="Calibri" pitchFamily="34" charset="0"/>
              </a:defRPr>
            </a:lvl8pPr>
            <a:lvl9pPr marL="3958035" indent="-232825"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2570911-DDBA-4110-9A28-E9B971731AC9}" type="slidenum">
              <a:rPr kumimoji="0" lang="en-GB" altLang="en-US" sz="1300" b="0" i="0" u="none" strike="noStrike" kern="1200" cap="none" spc="0" normalizeH="0" baseline="0" noProof="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altLang="en-US" sz="13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424137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20-40</a:t>
            </a:r>
          </a:p>
          <a:p>
            <a:endParaRPr lang="en-GB" altLang="en-US" dirty="0"/>
          </a:p>
          <a:p>
            <a:r>
              <a:rPr lang="en-GB" altLang="en-US" dirty="0"/>
              <a:t>8 tips</a:t>
            </a:r>
          </a:p>
          <a:p>
            <a:endParaRPr lang="en-GB" altLang="en-US" dirty="0"/>
          </a:p>
          <a:p>
            <a:r>
              <a:rPr lang="en-GB" altLang="en-US" dirty="0"/>
              <a:t>Attainable, simple, don’t need to cost lots of money.</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8B774D5E-7E22-4F06-8F3B-481DB0FE2FBD}" type="slidenum">
              <a:rPr lang="en-GB" altLang="en-US" sz="1300"/>
              <a:pPr>
                <a:spcBef>
                  <a:spcPct val="0"/>
                </a:spcBef>
              </a:pPr>
              <a:t>21</a:t>
            </a:fld>
            <a:endParaRPr lang="en-GB" altLang="en-US" sz="1300"/>
          </a:p>
        </p:txBody>
      </p:sp>
    </p:spTree>
    <p:extLst>
      <p:ext uri="{BB962C8B-B14F-4D97-AF65-F5344CB8AC3E}">
        <p14:creationId xmlns:p14="http://schemas.microsoft.com/office/powerpoint/2010/main" val="3102773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0" dirty="0"/>
              <a:t>There is a direct correlation between rigorous, open trustee recruitment and success in recruiting a diverse board with the skills, knowledge and experience that a charity needs</a:t>
            </a:r>
            <a:endParaRPr lang="en-GB" sz="1200" i="0" dirty="0"/>
          </a:p>
          <a:p>
            <a:endParaRPr lang="en-GB" altLang="en-US" dirty="0"/>
          </a:p>
          <a:p>
            <a:r>
              <a:rPr lang="en-GB" altLang="en-US" dirty="0"/>
              <a:t>Tested and proved this assertion through a programme called Trustee Recruitment Pathways.</a:t>
            </a:r>
          </a:p>
          <a:p>
            <a:endParaRPr lang="en-GB" altLang="en-US" dirty="0"/>
          </a:p>
          <a:p>
            <a:r>
              <a:rPr lang="en-GB" altLang="en-US" dirty="0"/>
              <a:t>100% successfully recruited</a:t>
            </a:r>
          </a:p>
          <a:p>
            <a:endParaRPr lang="en-GB" altLang="en-US" dirty="0"/>
          </a:p>
          <a:p>
            <a:r>
              <a:rPr lang="en-GB" altLang="en-US" sz="1200" dirty="0">
                <a:solidFill>
                  <a:srgbClr val="0070C0"/>
                </a:solidFill>
              </a:rPr>
              <a:t>Before the programme, </a:t>
            </a:r>
            <a:r>
              <a:rPr lang="en-GB" altLang="en-US" sz="1200" b="1" dirty="0">
                <a:solidFill>
                  <a:schemeClr val="accent6"/>
                </a:solidFill>
              </a:rPr>
              <a:t>57%</a:t>
            </a:r>
            <a:r>
              <a:rPr lang="en-GB" altLang="en-US" sz="1200" dirty="0">
                <a:solidFill>
                  <a:srgbClr val="0070C0"/>
                </a:solidFill>
              </a:rPr>
              <a:t> of charities felt their board was representative of their service users. This increased to </a:t>
            </a:r>
            <a:r>
              <a:rPr lang="en-GB" altLang="en-US" sz="1200" b="1" dirty="0">
                <a:solidFill>
                  <a:schemeClr val="accent6"/>
                </a:solidFill>
              </a:rPr>
              <a:t>70%</a:t>
            </a:r>
            <a:r>
              <a:rPr lang="en-GB" altLang="en-US" sz="1200" dirty="0">
                <a:solidFill>
                  <a:srgbClr val="0070C0"/>
                </a:solidFill>
              </a:rPr>
              <a:t> after the programme.</a:t>
            </a:r>
          </a:p>
          <a:p>
            <a:endParaRPr lang="en-GB" altLang="en-US" sz="1200" dirty="0">
              <a:solidFill>
                <a:srgbClr val="0070C0"/>
              </a:solidFill>
            </a:endParaRPr>
          </a:p>
          <a:p>
            <a:r>
              <a:rPr lang="en-GB" altLang="en-US" sz="1200" b="1" dirty="0">
                <a:solidFill>
                  <a:schemeClr val="accent6"/>
                </a:solidFill>
              </a:rPr>
              <a:t>65% </a:t>
            </a:r>
            <a:r>
              <a:rPr lang="en-GB" altLang="en-US" sz="1200" dirty="0">
                <a:solidFill>
                  <a:srgbClr val="0070C0"/>
                </a:solidFill>
              </a:rPr>
              <a:t>felt their board was more diverse now.</a:t>
            </a:r>
          </a:p>
          <a:p>
            <a:pPr marL="0" indent="0">
              <a:buNone/>
            </a:pPr>
            <a:endParaRPr lang="en-GB" altLang="en-US" sz="1200" dirty="0">
              <a:solidFill>
                <a:srgbClr val="0070C0"/>
              </a:solidFill>
            </a:endParaRPr>
          </a:p>
          <a:p>
            <a:r>
              <a:rPr lang="en-GB" altLang="en-US" sz="1200" dirty="0">
                <a:solidFill>
                  <a:srgbClr val="0070C0"/>
                </a:solidFill>
              </a:rPr>
              <a:t>Before the programme, </a:t>
            </a:r>
            <a:r>
              <a:rPr lang="en-GB" altLang="en-US" sz="1200" b="1" dirty="0">
                <a:solidFill>
                  <a:schemeClr val="accent6"/>
                </a:solidFill>
              </a:rPr>
              <a:t>43% </a:t>
            </a:r>
            <a:r>
              <a:rPr lang="en-GB" altLang="en-US" sz="1200" dirty="0">
                <a:solidFill>
                  <a:srgbClr val="0070C0"/>
                </a:solidFill>
              </a:rPr>
              <a:t>of participating charities felt well-equipped to deal with the challenges the charity was facing. This increased to </a:t>
            </a:r>
            <a:r>
              <a:rPr lang="en-GB" altLang="en-US" sz="1200" b="1" dirty="0">
                <a:solidFill>
                  <a:schemeClr val="accent6"/>
                </a:solidFill>
              </a:rPr>
              <a:t>85%</a:t>
            </a:r>
            <a:r>
              <a:rPr lang="en-GB" altLang="en-US" sz="1200" dirty="0">
                <a:solidFill>
                  <a:srgbClr val="0070C0"/>
                </a:solidFill>
              </a:rPr>
              <a:t> at the end of the programme.</a:t>
            </a:r>
          </a:p>
          <a:p>
            <a:endParaRPr lang="en-GB" altLang="en-US" dirty="0"/>
          </a:p>
        </p:txBody>
      </p:sp>
      <p:sp>
        <p:nvSpPr>
          <p:cNvPr id="4301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6683" indent="-291032">
              <a:spcBef>
                <a:spcPct val="30000"/>
              </a:spcBef>
              <a:defRPr sz="1200">
                <a:solidFill>
                  <a:schemeClr val="tx1"/>
                </a:solidFill>
                <a:latin typeface="Calibri" pitchFamily="34" charset="0"/>
              </a:defRPr>
            </a:lvl2pPr>
            <a:lvl3pPr marL="1164128" indent="-232825">
              <a:spcBef>
                <a:spcPct val="30000"/>
              </a:spcBef>
              <a:defRPr sz="1200">
                <a:solidFill>
                  <a:schemeClr val="tx1"/>
                </a:solidFill>
                <a:latin typeface="Calibri" pitchFamily="34" charset="0"/>
              </a:defRPr>
            </a:lvl3pPr>
            <a:lvl4pPr marL="1629779" indent="-232825">
              <a:spcBef>
                <a:spcPct val="30000"/>
              </a:spcBef>
              <a:defRPr sz="1200">
                <a:solidFill>
                  <a:schemeClr val="tx1"/>
                </a:solidFill>
                <a:latin typeface="Calibri" pitchFamily="34" charset="0"/>
              </a:defRPr>
            </a:lvl4pPr>
            <a:lvl5pPr marL="2095430" indent="-232825">
              <a:spcBef>
                <a:spcPct val="30000"/>
              </a:spcBef>
              <a:defRPr sz="1200">
                <a:solidFill>
                  <a:schemeClr val="tx1"/>
                </a:solidFill>
                <a:latin typeface="Calibri" pitchFamily="34" charset="0"/>
              </a:defRPr>
            </a:lvl5pPr>
            <a:lvl6pPr marL="2561081" indent="-232825" eaLnBrk="0" fontAlgn="base" hangingPunct="0">
              <a:spcBef>
                <a:spcPct val="30000"/>
              </a:spcBef>
              <a:spcAft>
                <a:spcPct val="0"/>
              </a:spcAft>
              <a:defRPr sz="1200">
                <a:solidFill>
                  <a:schemeClr val="tx1"/>
                </a:solidFill>
                <a:latin typeface="Calibri" pitchFamily="34" charset="0"/>
              </a:defRPr>
            </a:lvl6pPr>
            <a:lvl7pPr marL="3026733" indent="-232825" eaLnBrk="0" fontAlgn="base" hangingPunct="0">
              <a:spcBef>
                <a:spcPct val="30000"/>
              </a:spcBef>
              <a:spcAft>
                <a:spcPct val="0"/>
              </a:spcAft>
              <a:defRPr sz="1200">
                <a:solidFill>
                  <a:schemeClr val="tx1"/>
                </a:solidFill>
                <a:latin typeface="Calibri" pitchFamily="34" charset="0"/>
              </a:defRPr>
            </a:lvl7pPr>
            <a:lvl8pPr marL="3492384" indent="-232825" eaLnBrk="0" fontAlgn="base" hangingPunct="0">
              <a:spcBef>
                <a:spcPct val="30000"/>
              </a:spcBef>
              <a:spcAft>
                <a:spcPct val="0"/>
              </a:spcAft>
              <a:defRPr sz="1200">
                <a:solidFill>
                  <a:schemeClr val="tx1"/>
                </a:solidFill>
                <a:latin typeface="Calibri" pitchFamily="34" charset="0"/>
              </a:defRPr>
            </a:lvl8pPr>
            <a:lvl9pPr marL="3958035" indent="-232825"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2570911-DDBA-4110-9A28-E9B971731AC9}" type="slidenum">
              <a:rPr kumimoji="0" lang="en-GB" altLang="en-US" sz="1300" b="0" i="0" u="none" strike="noStrike" kern="1200" cap="none" spc="0" normalizeH="0" baseline="0" noProof="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altLang="en-US" sz="13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542816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FD89BD0B-FDFA-4958-BC39-EC57139682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DBC9A8A9-FA3E-4A5B-953D-9839D3D808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NCVO - 10% of vacancies ever advertised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54% of charities advertise their trustee vacancies on their own website.</a:t>
            </a:r>
            <a:endParaRPr lang="en-GB" altLang="en-US" dirty="0"/>
          </a:p>
          <a:p>
            <a:endParaRPr lang="en-GB" altLang="en-US" dirty="0"/>
          </a:p>
          <a:p>
            <a:r>
              <a:rPr lang="en-GB" altLang="en-US" dirty="0"/>
              <a:t>Method of recruiting:</a:t>
            </a:r>
          </a:p>
          <a:p>
            <a:pPr marL="171450" indent="-171450">
              <a:buFont typeface="Arial" panose="020B0604020202020204" pitchFamily="34" charset="0"/>
              <a:buChar char="•"/>
            </a:pPr>
            <a:r>
              <a:rPr lang="en-GB" altLang="en-US" dirty="0"/>
              <a:t>Recruit more people like us</a:t>
            </a:r>
          </a:p>
          <a:p>
            <a:pPr marL="171450" indent="-171450">
              <a:buFont typeface="Arial" panose="020B0604020202020204" pitchFamily="34" charset="0"/>
              <a:buChar char="•"/>
            </a:pPr>
            <a:r>
              <a:rPr lang="en-GB" altLang="en-US" dirty="0"/>
              <a:t>Restricts pool of applicants</a:t>
            </a:r>
          </a:p>
        </p:txBody>
      </p:sp>
      <p:sp>
        <p:nvSpPr>
          <p:cNvPr id="26628" name="Slide Number Placeholder 3">
            <a:extLst>
              <a:ext uri="{FF2B5EF4-FFF2-40B4-BE49-F238E27FC236}">
                <a16:creationId xmlns:a16="http://schemas.microsoft.com/office/drawing/2014/main" id="{15820F6F-EFE7-4729-BD88-AAF851E479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4700" indent="-296863">
              <a:spcBef>
                <a:spcPct val="30000"/>
              </a:spcBef>
              <a:defRPr sz="1200">
                <a:solidFill>
                  <a:schemeClr val="tx1"/>
                </a:solidFill>
                <a:latin typeface="Calibri" panose="020F0502020204030204" pitchFamily="34" charset="0"/>
              </a:defRPr>
            </a:lvl2pPr>
            <a:lvl3pPr marL="1192213" indent="-236538">
              <a:spcBef>
                <a:spcPct val="30000"/>
              </a:spcBef>
              <a:defRPr sz="1200">
                <a:solidFill>
                  <a:schemeClr val="tx1"/>
                </a:solidFill>
                <a:latin typeface="Calibri" panose="020F0502020204030204" pitchFamily="34" charset="0"/>
              </a:defRPr>
            </a:lvl3pPr>
            <a:lvl4pPr marL="1671638" indent="-236538">
              <a:spcBef>
                <a:spcPct val="30000"/>
              </a:spcBef>
              <a:defRPr sz="1200">
                <a:solidFill>
                  <a:schemeClr val="tx1"/>
                </a:solidFill>
                <a:latin typeface="Calibri" panose="020F0502020204030204" pitchFamily="34" charset="0"/>
              </a:defRPr>
            </a:lvl4pPr>
            <a:lvl5pPr marL="2149475" indent="-236538">
              <a:spcBef>
                <a:spcPct val="30000"/>
              </a:spcBef>
              <a:defRPr sz="1200">
                <a:solidFill>
                  <a:schemeClr val="tx1"/>
                </a:solidFill>
                <a:latin typeface="Calibri" panose="020F0502020204030204" pitchFamily="34" charset="0"/>
              </a:defRPr>
            </a:lvl5pPr>
            <a:lvl6pPr marL="2606675" indent="-236538" eaLnBrk="0" fontAlgn="base" hangingPunct="0">
              <a:spcBef>
                <a:spcPct val="30000"/>
              </a:spcBef>
              <a:spcAft>
                <a:spcPct val="0"/>
              </a:spcAft>
              <a:defRPr sz="1200">
                <a:solidFill>
                  <a:schemeClr val="tx1"/>
                </a:solidFill>
                <a:latin typeface="Calibri" panose="020F0502020204030204" pitchFamily="34" charset="0"/>
              </a:defRPr>
            </a:lvl6pPr>
            <a:lvl7pPr marL="3063875" indent="-236538" eaLnBrk="0" fontAlgn="base" hangingPunct="0">
              <a:spcBef>
                <a:spcPct val="30000"/>
              </a:spcBef>
              <a:spcAft>
                <a:spcPct val="0"/>
              </a:spcAft>
              <a:defRPr sz="1200">
                <a:solidFill>
                  <a:schemeClr val="tx1"/>
                </a:solidFill>
                <a:latin typeface="Calibri" panose="020F0502020204030204" pitchFamily="34" charset="0"/>
              </a:defRPr>
            </a:lvl7pPr>
            <a:lvl8pPr marL="3521075" indent="-236538" eaLnBrk="0" fontAlgn="base" hangingPunct="0">
              <a:spcBef>
                <a:spcPct val="30000"/>
              </a:spcBef>
              <a:spcAft>
                <a:spcPct val="0"/>
              </a:spcAft>
              <a:defRPr sz="1200">
                <a:solidFill>
                  <a:schemeClr val="tx1"/>
                </a:solidFill>
                <a:latin typeface="Calibri" panose="020F0502020204030204" pitchFamily="34" charset="0"/>
              </a:defRPr>
            </a:lvl8pPr>
            <a:lvl9pPr marL="3978275" indent="-23653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3036C58-1BC8-47B2-BBA8-34DE219BF5BC}" type="slidenum">
              <a:rPr lang="en-GB" altLang="en-US" sz="1300" smtClean="0"/>
              <a:pPr>
                <a:spcBef>
                  <a:spcPct val="0"/>
                </a:spcBef>
              </a:pPr>
              <a:t>23</a:t>
            </a:fld>
            <a:endParaRPr lang="en-GB" altLang="en-US" sz="1300"/>
          </a:p>
        </p:txBody>
      </p:sp>
    </p:spTree>
    <p:extLst>
      <p:ext uri="{BB962C8B-B14F-4D97-AF65-F5344CB8AC3E}">
        <p14:creationId xmlns:p14="http://schemas.microsoft.com/office/powerpoint/2010/main" val="11658945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Like recruiting staff and volunteers – timely, slick, organised.</a:t>
            </a:r>
          </a:p>
          <a:p>
            <a:endParaRPr lang="en-GB" altLang="en-US" dirty="0"/>
          </a:p>
          <a:p>
            <a:r>
              <a:rPr lang="en-GB" altLang="en-US" dirty="0"/>
              <a:t>Tell people where they in the process and how long it is going to last. What’s going to happen.</a:t>
            </a:r>
          </a:p>
          <a:p>
            <a:endParaRPr lang="en-GB" altLang="en-US" dirty="0"/>
          </a:p>
          <a:p>
            <a:r>
              <a:rPr lang="en-GB" altLang="en-US" dirty="0"/>
              <a:t>This process is good for </a:t>
            </a:r>
            <a:r>
              <a:rPr lang="en-GB" altLang="en-US" i="1" dirty="0"/>
              <a:t>all</a:t>
            </a:r>
            <a:r>
              <a:rPr lang="en-GB" altLang="en-US" i="0" dirty="0"/>
              <a:t> trustees! As are all of the tips I will speak about.</a:t>
            </a:r>
            <a:endParaRPr lang="en-GB" altLang="en-US" dirty="0"/>
          </a:p>
          <a:p>
            <a:endParaRPr lang="en-GB" altLang="en-US" dirty="0"/>
          </a:p>
          <a:p>
            <a:r>
              <a:rPr lang="en-GB" altLang="en-US" dirty="0"/>
              <a:t>Who should be leading the process – not just CEO or a single trustee. More likely to have bias if led by one person.</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DC76CD0E-C12B-40A2-A9B3-6A0ACA5FC63D}" type="slidenum">
              <a:rPr lang="en-GB" altLang="en-US" sz="1300"/>
              <a:pPr>
                <a:spcBef>
                  <a:spcPct val="0"/>
                </a:spcBef>
              </a:pPr>
              <a:t>24</a:t>
            </a:fld>
            <a:endParaRPr lang="en-GB" altLang="en-US" sz="1300"/>
          </a:p>
        </p:txBody>
      </p:sp>
    </p:spTree>
    <p:extLst>
      <p:ext uri="{BB962C8B-B14F-4D97-AF65-F5344CB8AC3E}">
        <p14:creationId xmlns:p14="http://schemas.microsoft.com/office/powerpoint/2010/main" val="27151107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Also, templates on our website</a:t>
            </a:r>
          </a:p>
        </p:txBody>
      </p:sp>
      <p:sp>
        <p:nvSpPr>
          <p:cNvPr id="4" name="Slide Number Placeholder 3"/>
          <p:cNvSpPr>
            <a:spLocks noGrp="1"/>
          </p:cNvSpPr>
          <p:nvPr>
            <p:ph type="sldNum" sz="quarter" idx="5"/>
          </p:nvPr>
        </p:nvSpPr>
        <p:spPr/>
        <p:txBody>
          <a:bodyPr/>
          <a:lstStyle/>
          <a:p>
            <a:fld id="{616C2D2B-B541-4BC6-B912-22BEC2BC0E84}" type="slidenum">
              <a:rPr lang="en-GB" altLang="en-US" smtClean="0"/>
              <a:pPr/>
              <a:t>25</a:t>
            </a:fld>
            <a:endParaRPr lang="en-GB" altLang="en-US"/>
          </a:p>
        </p:txBody>
      </p:sp>
    </p:spTree>
    <p:extLst>
      <p:ext uri="{BB962C8B-B14F-4D97-AF65-F5344CB8AC3E}">
        <p14:creationId xmlns:p14="http://schemas.microsoft.com/office/powerpoint/2010/main" val="907049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Sweet spot – work out what missing in terms of skills/knowledge/experience first</a:t>
            </a:r>
          </a:p>
          <a:p>
            <a:endParaRPr lang="en-GB"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a:t>Intersectionality</a:t>
            </a:r>
          </a:p>
          <a:p>
            <a:endParaRPr lang="en-GB" altLang="en-US" dirty="0"/>
          </a:p>
        </p:txBody>
      </p:sp>
      <p:sp>
        <p:nvSpPr>
          <p:cNvPr id="4301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6683" indent="-291032">
              <a:spcBef>
                <a:spcPct val="30000"/>
              </a:spcBef>
              <a:defRPr sz="1200">
                <a:solidFill>
                  <a:schemeClr val="tx1"/>
                </a:solidFill>
                <a:latin typeface="Calibri" pitchFamily="34" charset="0"/>
              </a:defRPr>
            </a:lvl2pPr>
            <a:lvl3pPr marL="1164128" indent="-232825">
              <a:spcBef>
                <a:spcPct val="30000"/>
              </a:spcBef>
              <a:defRPr sz="1200">
                <a:solidFill>
                  <a:schemeClr val="tx1"/>
                </a:solidFill>
                <a:latin typeface="Calibri" pitchFamily="34" charset="0"/>
              </a:defRPr>
            </a:lvl3pPr>
            <a:lvl4pPr marL="1629779" indent="-232825">
              <a:spcBef>
                <a:spcPct val="30000"/>
              </a:spcBef>
              <a:defRPr sz="1200">
                <a:solidFill>
                  <a:schemeClr val="tx1"/>
                </a:solidFill>
                <a:latin typeface="Calibri" pitchFamily="34" charset="0"/>
              </a:defRPr>
            </a:lvl4pPr>
            <a:lvl5pPr marL="2095430" indent="-232825">
              <a:spcBef>
                <a:spcPct val="30000"/>
              </a:spcBef>
              <a:defRPr sz="1200">
                <a:solidFill>
                  <a:schemeClr val="tx1"/>
                </a:solidFill>
                <a:latin typeface="Calibri" pitchFamily="34" charset="0"/>
              </a:defRPr>
            </a:lvl5pPr>
            <a:lvl6pPr marL="2561081" indent="-232825" eaLnBrk="0" fontAlgn="base" hangingPunct="0">
              <a:spcBef>
                <a:spcPct val="30000"/>
              </a:spcBef>
              <a:spcAft>
                <a:spcPct val="0"/>
              </a:spcAft>
              <a:defRPr sz="1200">
                <a:solidFill>
                  <a:schemeClr val="tx1"/>
                </a:solidFill>
                <a:latin typeface="Calibri" pitchFamily="34" charset="0"/>
              </a:defRPr>
            </a:lvl6pPr>
            <a:lvl7pPr marL="3026733" indent="-232825" eaLnBrk="0" fontAlgn="base" hangingPunct="0">
              <a:spcBef>
                <a:spcPct val="30000"/>
              </a:spcBef>
              <a:spcAft>
                <a:spcPct val="0"/>
              </a:spcAft>
              <a:defRPr sz="1200">
                <a:solidFill>
                  <a:schemeClr val="tx1"/>
                </a:solidFill>
                <a:latin typeface="Calibri" pitchFamily="34" charset="0"/>
              </a:defRPr>
            </a:lvl7pPr>
            <a:lvl8pPr marL="3492384" indent="-232825" eaLnBrk="0" fontAlgn="base" hangingPunct="0">
              <a:spcBef>
                <a:spcPct val="30000"/>
              </a:spcBef>
              <a:spcAft>
                <a:spcPct val="0"/>
              </a:spcAft>
              <a:defRPr sz="1200">
                <a:solidFill>
                  <a:schemeClr val="tx1"/>
                </a:solidFill>
                <a:latin typeface="Calibri" pitchFamily="34" charset="0"/>
              </a:defRPr>
            </a:lvl8pPr>
            <a:lvl9pPr marL="3958035" indent="-232825"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2570911-DDBA-4110-9A28-E9B971731AC9}" type="slidenum">
              <a:rPr kumimoji="0" lang="en-GB" altLang="en-US" sz="1300" b="0" i="0" u="none" strike="noStrike" kern="1200" cap="none" spc="0" normalizeH="0" baseline="0" noProof="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GB" altLang="en-US" sz="13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5794131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Recap how to work out what missing.</a:t>
            </a:r>
          </a:p>
          <a:p>
            <a:endParaRPr lang="en-GB" alt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2154B813-800B-4A8A-94C9-A37119F0BD6D}" type="slidenum">
              <a:rPr lang="en-GB" altLang="en-US" sz="1300"/>
              <a:pPr>
                <a:spcBef>
                  <a:spcPct val="0"/>
                </a:spcBef>
              </a:pPr>
              <a:t>27</a:t>
            </a:fld>
            <a:endParaRPr lang="en-GB" altLang="en-US" sz="1300"/>
          </a:p>
        </p:txBody>
      </p:sp>
    </p:spTree>
    <p:extLst>
      <p:ext uri="{BB962C8B-B14F-4D97-AF65-F5344CB8AC3E}">
        <p14:creationId xmlns:p14="http://schemas.microsoft.com/office/powerpoint/2010/main" val="2250051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So pool not restricted</a:t>
            </a:r>
          </a:p>
          <a:p>
            <a:endParaRPr lang="en-GB" altLang="en-US" dirty="0"/>
          </a:p>
          <a:p>
            <a:r>
              <a:rPr lang="en-GB" altLang="en-US" dirty="0"/>
              <a:t>You decide what is necessary</a:t>
            </a:r>
          </a:p>
        </p:txBody>
      </p:sp>
      <p:sp>
        <p:nvSpPr>
          <p:cNvPr id="4301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6683" indent="-291032">
              <a:spcBef>
                <a:spcPct val="30000"/>
              </a:spcBef>
              <a:defRPr sz="1200">
                <a:solidFill>
                  <a:schemeClr val="tx1"/>
                </a:solidFill>
                <a:latin typeface="Calibri" pitchFamily="34" charset="0"/>
              </a:defRPr>
            </a:lvl2pPr>
            <a:lvl3pPr marL="1164128" indent="-232825">
              <a:spcBef>
                <a:spcPct val="30000"/>
              </a:spcBef>
              <a:defRPr sz="1200">
                <a:solidFill>
                  <a:schemeClr val="tx1"/>
                </a:solidFill>
                <a:latin typeface="Calibri" pitchFamily="34" charset="0"/>
              </a:defRPr>
            </a:lvl3pPr>
            <a:lvl4pPr marL="1629779" indent="-232825">
              <a:spcBef>
                <a:spcPct val="30000"/>
              </a:spcBef>
              <a:defRPr sz="1200">
                <a:solidFill>
                  <a:schemeClr val="tx1"/>
                </a:solidFill>
                <a:latin typeface="Calibri" pitchFamily="34" charset="0"/>
              </a:defRPr>
            </a:lvl4pPr>
            <a:lvl5pPr marL="2095430" indent="-232825">
              <a:spcBef>
                <a:spcPct val="30000"/>
              </a:spcBef>
              <a:defRPr sz="1200">
                <a:solidFill>
                  <a:schemeClr val="tx1"/>
                </a:solidFill>
                <a:latin typeface="Calibri" pitchFamily="34" charset="0"/>
              </a:defRPr>
            </a:lvl5pPr>
            <a:lvl6pPr marL="2561081" indent="-232825" eaLnBrk="0" fontAlgn="base" hangingPunct="0">
              <a:spcBef>
                <a:spcPct val="30000"/>
              </a:spcBef>
              <a:spcAft>
                <a:spcPct val="0"/>
              </a:spcAft>
              <a:defRPr sz="1200">
                <a:solidFill>
                  <a:schemeClr val="tx1"/>
                </a:solidFill>
                <a:latin typeface="Calibri" pitchFamily="34" charset="0"/>
              </a:defRPr>
            </a:lvl6pPr>
            <a:lvl7pPr marL="3026733" indent="-232825" eaLnBrk="0" fontAlgn="base" hangingPunct="0">
              <a:spcBef>
                <a:spcPct val="30000"/>
              </a:spcBef>
              <a:spcAft>
                <a:spcPct val="0"/>
              </a:spcAft>
              <a:defRPr sz="1200">
                <a:solidFill>
                  <a:schemeClr val="tx1"/>
                </a:solidFill>
                <a:latin typeface="Calibri" pitchFamily="34" charset="0"/>
              </a:defRPr>
            </a:lvl7pPr>
            <a:lvl8pPr marL="3492384" indent="-232825" eaLnBrk="0" fontAlgn="base" hangingPunct="0">
              <a:spcBef>
                <a:spcPct val="30000"/>
              </a:spcBef>
              <a:spcAft>
                <a:spcPct val="0"/>
              </a:spcAft>
              <a:defRPr sz="1200">
                <a:solidFill>
                  <a:schemeClr val="tx1"/>
                </a:solidFill>
                <a:latin typeface="Calibri" pitchFamily="34" charset="0"/>
              </a:defRPr>
            </a:lvl8pPr>
            <a:lvl9pPr marL="3958035" indent="-232825"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2570911-DDBA-4110-9A28-E9B971731AC9}" type="slidenum">
              <a:rPr kumimoji="0" lang="en-GB" altLang="en-US" sz="1300" b="0" i="0" u="none" strike="noStrike" kern="1200" cap="none" spc="0" normalizeH="0" baseline="0" noProof="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GB" altLang="en-US" sz="13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2201639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6A40090C-E438-41D0-81AF-5A7C72D1B9AA}" type="slidenum">
              <a:rPr lang="en-GB" altLang="en-US" sz="1300"/>
              <a:pPr>
                <a:spcBef>
                  <a:spcPct val="0"/>
                </a:spcBef>
              </a:pPr>
              <a:t>29</a:t>
            </a:fld>
            <a:endParaRPr lang="en-GB" altLang="en-US" sz="1300"/>
          </a:p>
        </p:txBody>
      </p:sp>
    </p:spTree>
    <p:extLst>
      <p:ext uri="{BB962C8B-B14F-4D97-AF65-F5344CB8AC3E}">
        <p14:creationId xmlns:p14="http://schemas.microsoft.com/office/powerpoint/2010/main" val="771397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5-10</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8B774D5E-7E22-4F06-8F3B-481DB0FE2FBD}" type="slidenum">
              <a:rPr lang="en-GB" altLang="en-US" sz="1300"/>
              <a:pPr>
                <a:spcBef>
                  <a:spcPct val="0"/>
                </a:spcBef>
              </a:pPr>
              <a:t>3</a:t>
            </a:fld>
            <a:endParaRPr lang="en-GB" altLang="en-US" sz="13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Getting on Board focus groups, spring 2020 with young people and people of </a:t>
            </a:r>
            <a:r>
              <a:rPr lang="en-US" altLang="en-US" dirty="0" err="1"/>
              <a:t>colour</a:t>
            </a:r>
            <a:r>
              <a:rPr lang="en-US" altLang="en-US" dirty="0"/>
              <a:t>.</a:t>
            </a:r>
          </a:p>
          <a:p>
            <a:r>
              <a:rPr lang="en-US" altLang="en-US" dirty="0"/>
              <a:t>Time was middle ranked</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6A40090C-E438-41D0-81AF-5A7C72D1B9AA}" type="slidenum">
              <a:rPr lang="en-GB" altLang="en-US" sz="1300"/>
              <a:pPr>
                <a:spcBef>
                  <a:spcPct val="0"/>
                </a:spcBef>
              </a:pPr>
              <a:t>30</a:t>
            </a:fld>
            <a:endParaRPr lang="en-GB" altLang="en-US" sz="1300"/>
          </a:p>
        </p:txBody>
      </p:sp>
    </p:spTree>
    <p:extLst>
      <p:ext uri="{BB962C8B-B14F-4D97-AF65-F5344CB8AC3E}">
        <p14:creationId xmlns:p14="http://schemas.microsoft.com/office/powerpoint/2010/main" val="7788322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6A40090C-E438-41D0-81AF-5A7C72D1B9AA}" type="slidenum">
              <a:rPr lang="en-GB" altLang="en-US" sz="1300"/>
              <a:pPr>
                <a:spcBef>
                  <a:spcPct val="0"/>
                </a:spcBef>
              </a:pPr>
              <a:t>31</a:t>
            </a:fld>
            <a:endParaRPr lang="en-GB" altLang="en-US" sz="1300"/>
          </a:p>
        </p:txBody>
      </p:sp>
    </p:spTree>
    <p:extLst>
      <p:ext uri="{BB962C8B-B14F-4D97-AF65-F5344CB8AC3E}">
        <p14:creationId xmlns:p14="http://schemas.microsoft.com/office/powerpoint/2010/main" val="39840651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err="1"/>
              <a:t>GonB</a:t>
            </a:r>
            <a:r>
              <a:rPr lang="en-US" altLang="en-US" dirty="0"/>
              <a:t> focus groups – very common incl in people very senior in their day jobs.</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6A40090C-E438-41D0-81AF-5A7C72D1B9AA}" type="slidenum">
              <a:rPr lang="en-GB" altLang="en-US" sz="1300"/>
              <a:pPr>
                <a:spcBef>
                  <a:spcPct val="0"/>
                </a:spcBef>
              </a:pPr>
              <a:t>32</a:t>
            </a:fld>
            <a:endParaRPr lang="en-GB" altLang="en-US" sz="1300"/>
          </a:p>
        </p:txBody>
      </p:sp>
    </p:spTree>
    <p:extLst>
      <p:ext uri="{BB962C8B-B14F-4D97-AF65-F5344CB8AC3E}">
        <p14:creationId xmlns:p14="http://schemas.microsoft.com/office/powerpoint/2010/main" val="27265377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301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6683" indent="-291032">
              <a:spcBef>
                <a:spcPct val="30000"/>
              </a:spcBef>
              <a:defRPr sz="1200">
                <a:solidFill>
                  <a:schemeClr val="tx1"/>
                </a:solidFill>
                <a:latin typeface="Calibri" pitchFamily="34" charset="0"/>
              </a:defRPr>
            </a:lvl2pPr>
            <a:lvl3pPr marL="1164128" indent="-232825">
              <a:spcBef>
                <a:spcPct val="30000"/>
              </a:spcBef>
              <a:defRPr sz="1200">
                <a:solidFill>
                  <a:schemeClr val="tx1"/>
                </a:solidFill>
                <a:latin typeface="Calibri" pitchFamily="34" charset="0"/>
              </a:defRPr>
            </a:lvl3pPr>
            <a:lvl4pPr marL="1629779" indent="-232825">
              <a:spcBef>
                <a:spcPct val="30000"/>
              </a:spcBef>
              <a:defRPr sz="1200">
                <a:solidFill>
                  <a:schemeClr val="tx1"/>
                </a:solidFill>
                <a:latin typeface="Calibri" pitchFamily="34" charset="0"/>
              </a:defRPr>
            </a:lvl4pPr>
            <a:lvl5pPr marL="2095430" indent="-232825">
              <a:spcBef>
                <a:spcPct val="30000"/>
              </a:spcBef>
              <a:defRPr sz="1200">
                <a:solidFill>
                  <a:schemeClr val="tx1"/>
                </a:solidFill>
                <a:latin typeface="Calibri" pitchFamily="34" charset="0"/>
              </a:defRPr>
            </a:lvl5pPr>
            <a:lvl6pPr marL="2561081" indent="-232825" eaLnBrk="0" fontAlgn="base" hangingPunct="0">
              <a:spcBef>
                <a:spcPct val="30000"/>
              </a:spcBef>
              <a:spcAft>
                <a:spcPct val="0"/>
              </a:spcAft>
              <a:defRPr sz="1200">
                <a:solidFill>
                  <a:schemeClr val="tx1"/>
                </a:solidFill>
                <a:latin typeface="Calibri" pitchFamily="34" charset="0"/>
              </a:defRPr>
            </a:lvl6pPr>
            <a:lvl7pPr marL="3026733" indent="-232825" eaLnBrk="0" fontAlgn="base" hangingPunct="0">
              <a:spcBef>
                <a:spcPct val="30000"/>
              </a:spcBef>
              <a:spcAft>
                <a:spcPct val="0"/>
              </a:spcAft>
              <a:defRPr sz="1200">
                <a:solidFill>
                  <a:schemeClr val="tx1"/>
                </a:solidFill>
                <a:latin typeface="Calibri" pitchFamily="34" charset="0"/>
              </a:defRPr>
            </a:lvl7pPr>
            <a:lvl8pPr marL="3492384" indent="-232825" eaLnBrk="0" fontAlgn="base" hangingPunct="0">
              <a:spcBef>
                <a:spcPct val="30000"/>
              </a:spcBef>
              <a:spcAft>
                <a:spcPct val="0"/>
              </a:spcAft>
              <a:defRPr sz="1200">
                <a:solidFill>
                  <a:schemeClr val="tx1"/>
                </a:solidFill>
                <a:latin typeface="Calibri" pitchFamily="34" charset="0"/>
              </a:defRPr>
            </a:lvl8pPr>
            <a:lvl9pPr marL="3958035" indent="-232825"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2570911-DDBA-4110-9A28-E9B971731AC9}" type="slidenum">
              <a:rPr kumimoji="0" lang="en-GB" altLang="en-US" sz="1300" b="0" i="0" u="none" strike="noStrike" kern="1200" cap="none" spc="0" normalizeH="0" baseline="0" noProof="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GB" altLang="en-US" sz="13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5792879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0" i="1" dirty="0"/>
              <a:t>These are real examples and excerpts, anonymised. Good for them for advertising.</a:t>
            </a:r>
          </a:p>
          <a:p>
            <a:endParaRPr lang="en-GB" altLang="en-US" b="1" i="1" dirty="0"/>
          </a:p>
          <a:p>
            <a:r>
              <a:rPr lang="en-GB" altLang="en-US" b="1" i="1" dirty="0"/>
              <a:t>Chat pane:</a:t>
            </a:r>
          </a:p>
          <a:p>
            <a:r>
              <a:rPr lang="en-GB" altLang="en-US" b="1" i="1" dirty="0"/>
              <a:t>What here would restrict applicant pool</a:t>
            </a:r>
          </a:p>
          <a:p>
            <a:r>
              <a:rPr lang="en-GB" altLang="en-US" dirty="0"/>
              <a:t>Ad not role description</a:t>
            </a:r>
          </a:p>
          <a:p>
            <a:endParaRPr lang="en-GB" altLang="en-US"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F924F743-2068-4563-9523-CDE5A168C6AE}" type="slidenum">
              <a:rPr lang="en-GB" altLang="en-US" sz="1300"/>
              <a:pPr>
                <a:spcBef>
                  <a:spcPct val="0"/>
                </a:spcBef>
              </a:pPr>
              <a:t>34</a:t>
            </a:fld>
            <a:endParaRPr lang="en-GB" altLang="en-US" sz="1300"/>
          </a:p>
        </p:txBody>
      </p:sp>
    </p:spTree>
    <p:extLst>
      <p:ext uri="{BB962C8B-B14F-4D97-AF65-F5344CB8AC3E}">
        <p14:creationId xmlns:p14="http://schemas.microsoft.com/office/powerpoint/2010/main" val="13238052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i="1" dirty="0"/>
              <a:t>Chat pane:</a:t>
            </a:r>
          </a:p>
          <a:p>
            <a:r>
              <a:rPr lang="en-GB" altLang="en-US" b="1" i="1" dirty="0"/>
              <a:t>What here would restrict applicant pool</a:t>
            </a:r>
          </a:p>
          <a:p>
            <a:endParaRPr lang="en-GB" altLang="en-US"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F924F743-2068-4563-9523-CDE5A168C6AE}" type="slidenum">
              <a:rPr lang="en-GB" altLang="en-US" sz="1300"/>
              <a:pPr>
                <a:spcBef>
                  <a:spcPct val="0"/>
                </a:spcBef>
              </a:pPr>
              <a:t>35</a:t>
            </a:fld>
            <a:endParaRPr lang="en-GB" altLang="en-US" sz="1300"/>
          </a:p>
        </p:txBody>
      </p:sp>
    </p:spTree>
    <p:extLst>
      <p:ext uri="{BB962C8B-B14F-4D97-AF65-F5344CB8AC3E}">
        <p14:creationId xmlns:p14="http://schemas.microsoft.com/office/powerpoint/2010/main" val="34963005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Avoid jargon. State the obvious.</a:t>
            </a:r>
          </a:p>
          <a:p>
            <a:endParaRPr lang="en-US" altLang="en-US" dirty="0"/>
          </a:p>
          <a:p>
            <a:r>
              <a:rPr lang="en-US" altLang="en-US" dirty="0"/>
              <a:t>Not going to talk about info packs but the same rules apply.</a:t>
            </a:r>
          </a:p>
          <a:p>
            <a:endParaRPr lang="en-US" alt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6A40090C-E438-41D0-81AF-5A7C72D1B9AA}" type="slidenum">
              <a:rPr lang="en-GB" altLang="en-US" sz="1300"/>
              <a:pPr>
                <a:spcBef>
                  <a:spcPct val="0"/>
                </a:spcBef>
              </a:pPr>
              <a:t>36</a:t>
            </a:fld>
            <a:endParaRPr lang="en-GB" altLang="en-US" sz="1300"/>
          </a:p>
        </p:txBody>
      </p:sp>
    </p:spTree>
    <p:extLst>
      <p:ext uri="{BB962C8B-B14F-4D97-AF65-F5344CB8AC3E}">
        <p14:creationId xmlns:p14="http://schemas.microsoft.com/office/powerpoint/2010/main" val="29147705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633BD703-9199-420E-B304-CBE9661365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9430D7F6-7EED-4283-A542-7E86209494B5}"/>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B" altLang="en-US" dirty="0"/>
              <a:t>https://www.gov.uk/guidance/charity-trustee-whats-involved (CC3A)</a:t>
            </a:r>
          </a:p>
          <a:p>
            <a:pPr>
              <a:defRPr/>
            </a:pPr>
            <a:endParaRPr lang="en-GB" altLang="en-US" dirty="0"/>
          </a:p>
          <a:p>
            <a:pPr>
              <a:defRPr/>
            </a:pPr>
            <a:r>
              <a:rPr lang="en-GB" altLang="en-US" dirty="0"/>
              <a:t>One of our training attendees came up with: “Our staff do the day to day work but we need trustees to shape what we do and make sure we do the best job we can”.</a:t>
            </a:r>
          </a:p>
          <a:p>
            <a:pPr>
              <a:defRPr/>
            </a:pPr>
            <a:endParaRPr lang="en-GB" altLang="en-US" dirty="0"/>
          </a:p>
          <a:p>
            <a:pPr>
              <a:defRPr/>
            </a:pPr>
            <a:endParaRPr lang="en-GB" altLang="en-US" dirty="0"/>
          </a:p>
        </p:txBody>
      </p:sp>
      <p:sp>
        <p:nvSpPr>
          <p:cNvPr id="26628" name="Slide Number Placeholder 3">
            <a:extLst>
              <a:ext uri="{FF2B5EF4-FFF2-40B4-BE49-F238E27FC236}">
                <a16:creationId xmlns:a16="http://schemas.microsoft.com/office/drawing/2014/main" id="{63CB3325-1ABB-4815-A023-DF2DCB8037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4700" indent="-296863">
              <a:spcBef>
                <a:spcPct val="30000"/>
              </a:spcBef>
              <a:defRPr sz="1200">
                <a:solidFill>
                  <a:schemeClr val="tx1"/>
                </a:solidFill>
                <a:latin typeface="Calibri" panose="020F0502020204030204" pitchFamily="34" charset="0"/>
              </a:defRPr>
            </a:lvl2pPr>
            <a:lvl3pPr marL="1192213" indent="-236538">
              <a:spcBef>
                <a:spcPct val="30000"/>
              </a:spcBef>
              <a:defRPr sz="1200">
                <a:solidFill>
                  <a:schemeClr val="tx1"/>
                </a:solidFill>
                <a:latin typeface="Calibri" panose="020F0502020204030204" pitchFamily="34" charset="0"/>
              </a:defRPr>
            </a:lvl3pPr>
            <a:lvl4pPr marL="1671638" indent="-236538">
              <a:spcBef>
                <a:spcPct val="30000"/>
              </a:spcBef>
              <a:defRPr sz="1200">
                <a:solidFill>
                  <a:schemeClr val="tx1"/>
                </a:solidFill>
                <a:latin typeface="Calibri" panose="020F0502020204030204" pitchFamily="34" charset="0"/>
              </a:defRPr>
            </a:lvl4pPr>
            <a:lvl5pPr marL="2149475" indent="-236538">
              <a:spcBef>
                <a:spcPct val="30000"/>
              </a:spcBef>
              <a:defRPr sz="1200">
                <a:solidFill>
                  <a:schemeClr val="tx1"/>
                </a:solidFill>
                <a:latin typeface="Calibri" panose="020F0502020204030204" pitchFamily="34" charset="0"/>
              </a:defRPr>
            </a:lvl5pPr>
            <a:lvl6pPr marL="2606675" indent="-236538" eaLnBrk="0" fontAlgn="base" hangingPunct="0">
              <a:spcBef>
                <a:spcPct val="30000"/>
              </a:spcBef>
              <a:spcAft>
                <a:spcPct val="0"/>
              </a:spcAft>
              <a:defRPr sz="1200">
                <a:solidFill>
                  <a:schemeClr val="tx1"/>
                </a:solidFill>
                <a:latin typeface="Calibri" panose="020F0502020204030204" pitchFamily="34" charset="0"/>
              </a:defRPr>
            </a:lvl6pPr>
            <a:lvl7pPr marL="3063875" indent="-236538" eaLnBrk="0" fontAlgn="base" hangingPunct="0">
              <a:spcBef>
                <a:spcPct val="30000"/>
              </a:spcBef>
              <a:spcAft>
                <a:spcPct val="0"/>
              </a:spcAft>
              <a:defRPr sz="1200">
                <a:solidFill>
                  <a:schemeClr val="tx1"/>
                </a:solidFill>
                <a:latin typeface="Calibri" panose="020F0502020204030204" pitchFamily="34" charset="0"/>
              </a:defRPr>
            </a:lvl7pPr>
            <a:lvl8pPr marL="3521075" indent="-236538" eaLnBrk="0" fontAlgn="base" hangingPunct="0">
              <a:spcBef>
                <a:spcPct val="30000"/>
              </a:spcBef>
              <a:spcAft>
                <a:spcPct val="0"/>
              </a:spcAft>
              <a:defRPr sz="1200">
                <a:solidFill>
                  <a:schemeClr val="tx1"/>
                </a:solidFill>
                <a:latin typeface="Calibri" panose="020F0502020204030204" pitchFamily="34" charset="0"/>
              </a:defRPr>
            </a:lvl8pPr>
            <a:lvl9pPr marL="3978275" indent="-23653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8C7FB7-DC36-4F3A-976E-06106380872C}" type="slidenum">
              <a:rPr lang="en-GB" altLang="en-US" sz="1300" smtClean="0"/>
              <a:pPr>
                <a:spcBef>
                  <a:spcPct val="0"/>
                </a:spcBef>
              </a:pPr>
              <a:t>37</a:t>
            </a:fld>
            <a:endParaRPr lang="en-GB" altLang="en-US" sz="1300"/>
          </a:p>
        </p:txBody>
      </p:sp>
    </p:spTree>
    <p:extLst>
      <p:ext uri="{BB962C8B-B14F-4D97-AF65-F5344CB8AC3E}">
        <p14:creationId xmlns:p14="http://schemas.microsoft.com/office/powerpoint/2010/main" val="13952847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A694B95D-8749-45E3-AE35-CAE368F8E3CF}" type="slidenum">
              <a:rPr lang="en-GB" altLang="en-US" sz="1300"/>
              <a:pPr>
                <a:spcBef>
                  <a:spcPct val="0"/>
                </a:spcBef>
              </a:pPr>
              <a:t>38</a:t>
            </a:fld>
            <a:endParaRPr lang="en-GB" altLang="en-US" sz="1300"/>
          </a:p>
        </p:txBody>
      </p:sp>
    </p:spTree>
    <p:extLst>
      <p:ext uri="{BB962C8B-B14F-4D97-AF65-F5344CB8AC3E}">
        <p14:creationId xmlns:p14="http://schemas.microsoft.com/office/powerpoint/2010/main" val="19642795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baseline="0"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57C1CF64-4792-4119-9430-3515374D6150}" type="slidenum">
              <a:rPr lang="en-GB" altLang="en-US" sz="1300"/>
              <a:pPr>
                <a:spcBef>
                  <a:spcPct val="0"/>
                </a:spcBef>
              </a:pPr>
              <a:t>39</a:t>
            </a:fld>
            <a:endParaRPr lang="en-GB" altLang="en-US" sz="1300"/>
          </a:p>
        </p:txBody>
      </p:sp>
    </p:spTree>
    <p:extLst>
      <p:ext uri="{BB962C8B-B14F-4D97-AF65-F5344CB8AC3E}">
        <p14:creationId xmlns:p14="http://schemas.microsoft.com/office/powerpoint/2010/main" val="2658224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u="sng" dirty="0"/>
              <a:t>In practice - </a:t>
            </a:r>
            <a:r>
              <a:rPr lang="en-GB" altLang="en-US" dirty="0"/>
              <a:t>Homeless charity, or local charity whose board isn’t representative of the local community</a:t>
            </a:r>
          </a:p>
          <a:p>
            <a:endParaRPr lang="en-GB"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9D489E29-2E61-47A8-91D9-B4B057937188}" type="slidenum">
              <a:rPr lang="en-GB" altLang="en-US" sz="1300"/>
              <a:pPr>
                <a:spcBef>
                  <a:spcPct val="0"/>
                </a:spcBef>
              </a:pPr>
              <a:t>4</a:t>
            </a:fld>
            <a:endParaRPr lang="en-GB" altLang="en-US" sz="1300"/>
          </a:p>
        </p:txBody>
      </p:sp>
    </p:spTree>
    <p:extLst>
      <p:ext uri="{BB962C8B-B14F-4D97-AF65-F5344CB8AC3E}">
        <p14:creationId xmlns:p14="http://schemas.microsoft.com/office/powerpoint/2010/main" val="24995025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301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6683" indent="-291032">
              <a:spcBef>
                <a:spcPct val="30000"/>
              </a:spcBef>
              <a:defRPr sz="1200">
                <a:solidFill>
                  <a:schemeClr val="tx1"/>
                </a:solidFill>
                <a:latin typeface="Calibri" pitchFamily="34" charset="0"/>
              </a:defRPr>
            </a:lvl2pPr>
            <a:lvl3pPr marL="1164128" indent="-232825">
              <a:spcBef>
                <a:spcPct val="30000"/>
              </a:spcBef>
              <a:defRPr sz="1200">
                <a:solidFill>
                  <a:schemeClr val="tx1"/>
                </a:solidFill>
                <a:latin typeface="Calibri" pitchFamily="34" charset="0"/>
              </a:defRPr>
            </a:lvl3pPr>
            <a:lvl4pPr marL="1629779" indent="-232825">
              <a:spcBef>
                <a:spcPct val="30000"/>
              </a:spcBef>
              <a:defRPr sz="1200">
                <a:solidFill>
                  <a:schemeClr val="tx1"/>
                </a:solidFill>
                <a:latin typeface="Calibri" pitchFamily="34" charset="0"/>
              </a:defRPr>
            </a:lvl4pPr>
            <a:lvl5pPr marL="2095430" indent="-232825">
              <a:spcBef>
                <a:spcPct val="30000"/>
              </a:spcBef>
              <a:defRPr sz="1200">
                <a:solidFill>
                  <a:schemeClr val="tx1"/>
                </a:solidFill>
                <a:latin typeface="Calibri" pitchFamily="34" charset="0"/>
              </a:defRPr>
            </a:lvl5pPr>
            <a:lvl6pPr marL="2561081" indent="-232825" eaLnBrk="0" fontAlgn="base" hangingPunct="0">
              <a:spcBef>
                <a:spcPct val="30000"/>
              </a:spcBef>
              <a:spcAft>
                <a:spcPct val="0"/>
              </a:spcAft>
              <a:defRPr sz="1200">
                <a:solidFill>
                  <a:schemeClr val="tx1"/>
                </a:solidFill>
                <a:latin typeface="Calibri" pitchFamily="34" charset="0"/>
              </a:defRPr>
            </a:lvl6pPr>
            <a:lvl7pPr marL="3026733" indent="-232825" eaLnBrk="0" fontAlgn="base" hangingPunct="0">
              <a:spcBef>
                <a:spcPct val="30000"/>
              </a:spcBef>
              <a:spcAft>
                <a:spcPct val="0"/>
              </a:spcAft>
              <a:defRPr sz="1200">
                <a:solidFill>
                  <a:schemeClr val="tx1"/>
                </a:solidFill>
                <a:latin typeface="Calibri" pitchFamily="34" charset="0"/>
              </a:defRPr>
            </a:lvl7pPr>
            <a:lvl8pPr marL="3492384" indent="-232825" eaLnBrk="0" fontAlgn="base" hangingPunct="0">
              <a:spcBef>
                <a:spcPct val="30000"/>
              </a:spcBef>
              <a:spcAft>
                <a:spcPct val="0"/>
              </a:spcAft>
              <a:defRPr sz="1200">
                <a:solidFill>
                  <a:schemeClr val="tx1"/>
                </a:solidFill>
                <a:latin typeface="Calibri" pitchFamily="34" charset="0"/>
              </a:defRPr>
            </a:lvl8pPr>
            <a:lvl9pPr marL="3958035" indent="-232825"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2570911-DDBA-4110-9A28-E9B971731AC9}" type="slidenum">
              <a:rPr kumimoji="0" lang="en-GB" altLang="en-US" sz="1300" b="0" i="0" u="none" strike="noStrike" kern="1200" cap="none" spc="0" normalizeH="0" baseline="0" noProof="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GB" altLang="en-US" sz="13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41251060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16C2D2B-B541-4BC6-B912-22BEC2BC0E84}" type="slidenum">
              <a:rPr lang="en-GB" altLang="en-US" smtClean="0"/>
              <a:pPr/>
              <a:t>41</a:t>
            </a:fld>
            <a:endParaRPr lang="en-GB" altLang="en-US"/>
          </a:p>
        </p:txBody>
      </p:sp>
    </p:spTree>
    <p:extLst>
      <p:ext uri="{BB962C8B-B14F-4D97-AF65-F5344CB8AC3E}">
        <p14:creationId xmlns:p14="http://schemas.microsoft.com/office/powerpoint/2010/main" val="10742594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dirty="0"/>
              <a:t>All free</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6376FE3E-2FC5-4E13-BA30-E8DD678826B6}" type="slidenum">
              <a:rPr lang="en-GB" altLang="en-US" sz="1300"/>
              <a:pPr>
                <a:spcBef>
                  <a:spcPct val="0"/>
                </a:spcBef>
              </a:pPr>
              <a:t>42</a:t>
            </a:fld>
            <a:endParaRPr lang="en-GB" altLang="en-US" sz="1300"/>
          </a:p>
        </p:txBody>
      </p:sp>
    </p:spTree>
    <p:extLst>
      <p:ext uri="{BB962C8B-B14F-4D97-AF65-F5344CB8AC3E}">
        <p14:creationId xmlns:p14="http://schemas.microsoft.com/office/powerpoint/2010/main" val="39596850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en-US" dirty="0"/>
              <a:t>Shortcomings of these – people have decided they want to be trustees (a positive there too!)</a:t>
            </a:r>
          </a:p>
          <a:p>
            <a:pPr eaLnBrk="1" hangingPunct="1"/>
            <a:r>
              <a:rPr lang="en-GB" altLang="en-US" b="1" dirty="0"/>
              <a:t>BUT THESE ARE STILL QUITE GENERIC. SO THINK MORE TARGETED TOO.</a:t>
            </a:r>
          </a:p>
          <a:p>
            <a:pPr eaLnBrk="1" hangingPunct="1"/>
            <a:endParaRPr lang="en-GB"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31F1489D-F9A1-4036-A001-2BA6C1E5A97D}" type="slidenum">
              <a:rPr lang="en-GB" altLang="en-US" sz="1300"/>
              <a:pPr>
                <a:spcBef>
                  <a:spcPct val="0"/>
                </a:spcBef>
              </a:pPr>
              <a:t>43</a:t>
            </a:fld>
            <a:endParaRPr lang="en-GB" altLang="en-US" sz="1300"/>
          </a:p>
        </p:txBody>
      </p:sp>
    </p:spTree>
    <p:extLst>
      <p:ext uri="{BB962C8B-B14F-4D97-AF65-F5344CB8AC3E}">
        <p14:creationId xmlns:p14="http://schemas.microsoft.com/office/powerpoint/2010/main" val="19122397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Coming up next are examples of targeted platforms you can use</a:t>
            </a:r>
            <a:endParaRPr lang="en-GB" dirty="0"/>
          </a:p>
        </p:txBody>
      </p:sp>
      <p:sp>
        <p:nvSpPr>
          <p:cNvPr id="4" name="Slide Number Placeholder 3"/>
          <p:cNvSpPr>
            <a:spLocks noGrp="1"/>
          </p:cNvSpPr>
          <p:nvPr>
            <p:ph type="sldNum" sz="quarter" idx="5"/>
          </p:nvPr>
        </p:nvSpPr>
        <p:spPr/>
        <p:txBody>
          <a:bodyPr/>
          <a:lstStyle/>
          <a:p>
            <a:fld id="{616C2D2B-B541-4BC6-B912-22BEC2BC0E84}" type="slidenum">
              <a:rPr lang="en-GB" altLang="en-US" smtClean="0"/>
              <a:pPr/>
              <a:t>44</a:t>
            </a:fld>
            <a:endParaRPr lang="en-GB" altLang="en-US"/>
          </a:p>
        </p:txBody>
      </p:sp>
    </p:spTree>
    <p:extLst>
      <p:ext uri="{BB962C8B-B14F-4D97-AF65-F5344CB8AC3E}">
        <p14:creationId xmlns:p14="http://schemas.microsoft.com/office/powerpoint/2010/main" val="23310459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dirty="0"/>
              <a:t>To get to people not already looking to be a trustee.</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6B2C9D2D-1310-456B-A463-D69C9E1A2FCB}" type="slidenum">
              <a:rPr lang="en-GB" altLang="en-US" sz="1300"/>
              <a:pPr>
                <a:spcBef>
                  <a:spcPct val="0"/>
                </a:spcBef>
              </a:pPr>
              <a:t>45</a:t>
            </a:fld>
            <a:endParaRPr lang="en-GB" altLang="en-US" sz="13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dirty="0"/>
              <a:t>To get to people not already looking to be a trustee</a:t>
            </a:r>
          </a:p>
          <a:p>
            <a:pPr eaLnBrk="1" hangingPunct="1"/>
            <a:endParaRPr lang="en-GB" altLang="en-US" dirty="0"/>
          </a:p>
          <a:p>
            <a:pPr eaLnBrk="1" hangingPunct="1"/>
            <a:r>
              <a:rPr lang="en-GB" altLang="en-US" dirty="0"/>
              <a:t>Gatekeepers</a:t>
            </a:r>
          </a:p>
          <a:p>
            <a:pPr eaLnBrk="1" hangingPunct="1"/>
            <a:endParaRPr lang="en-GB" altLang="en-US" dirty="0"/>
          </a:p>
          <a:p>
            <a:pPr eaLnBrk="1" hangingPunct="1"/>
            <a:r>
              <a:rPr lang="en-GB" altLang="en-US" dirty="0"/>
              <a:t>Many paid platforms too</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6B2C9D2D-1310-456B-A463-D69C9E1A2FCB}" type="slidenum">
              <a:rPr lang="en-GB" altLang="en-US" sz="1300"/>
              <a:pPr>
                <a:spcBef>
                  <a:spcPct val="0"/>
                </a:spcBef>
              </a:pPr>
              <a:t>46</a:t>
            </a:fld>
            <a:endParaRPr lang="en-GB" altLang="en-US" sz="1300"/>
          </a:p>
        </p:txBody>
      </p:sp>
    </p:spTree>
    <p:extLst>
      <p:ext uri="{BB962C8B-B14F-4D97-AF65-F5344CB8AC3E}">
        <p14:creationId xmlns:p14="http://schemas.microsoft.com/office/powerpoint/2010/main" val="19552016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dirty="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6B2C9D2D-1310-456B-A463-D69C9E1A2FCB}" type="slidenum">
              <a:rPr lang="en-GB" altLang="en-US" sz="1300"/>
              <a:pPr>
                <a:spcBef>
                  <a:spcPct val="0"/>
                </a:spcBef>
              </a:pPr>
              <a:t>47</a:t>
            </a:fld>
            <a:endParaRPr lang="en-GB" altLang="en-US" sz="1300"/>
          </a:p>
        </p:txBody>
      </p:sp>
    </p:spTree>
    <p:extLst>
      <p:ext uri="{BB962C8B-B14F-4D97-AF65-F5344CB8AC3E}">
        <p14:creationId xmlns:p14="http://schemas.microsoft.com/office/powerpoint/2010/main" val="24391612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301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6683" indent="-291032">
              <a:spcBef>
                <a:spcPct val="30000"/>
              </a:spcBef>
              <a:defRPr sz="1200">
                <a:solidFill>
                  <a:schemeClr val="tx1"/>
                </a:solidFill>
                <a:latin typeface="Calibri" pitchFamily="34" charset="0"/>
              </a:defRPr>
            </a:lvl2pPr>
            <a:lvl3pPr marL="1164128" indent="-232825">
              <a:spcBef>
                <a:spcPct val="30000"/>
              </a:spcBef>
              <a:defRPr sz="1200">
                <a:solidFill>
                  <a:schemeClr val="tx1"/>
                </a:solidFill>
                <a:latin typeface="Calibri" pitchFamily="34" charset="0"/>
              </a:defRPr>
            </a:lvl3pPr>
            <a:lvl4pPr marL="1629779" indent="-232825">
              <a:spcBef>
                <a:spcPct val="30000"/>
              </a:spcBef>
              <a:defRPr sz="1200">
                <a:solidFill>
                  <a:schemeClr val="tx1"/>
                </a:solidFill>
                <a:latin typeface="Calibri" pitchFamily="34" charset="0"/>
              </a:defRPr>
            </a:lvl4pPr>
            <a:lvl5pPr marL="2095430" indent="-232825">
              <a:spcBef>
                <a:spcPct val="30000"/>
              </a:spcBef>
              <a:defRPr sz="1200">
                <a:solidFill>
                  <a:schemeClr val="tx1"/>
                </a:solidFill>
                <a:latin typeface="Calibri" pitchFamily="34" charset="0"/>
              </a:defRPr>
            </a:lvl5pPr>
            <a:lvl6pPr marL="2561081" indent="-232825" eaLnBrk="0" fontAlgn="base" hangingPunct="0">
              <a:spcBef>
                <a:spcPct val="30000"/>
              </a:spcBef>
              <a:spcAft>
                <a:spcPct val="0"/>
              </a:spcAft>
              <a:defRPr sz="1200">
                <a:solidFill>
                  <a:schemeClr val="tx1"/>
                </a:solidFill>
                <a:latin typeface="Calibri" pitchFamily="34" charset="0"/>
              </a:defRPr>
            </a:lvl6pPr>
            <a:lvl7pPr marL="3026733" indent="-232825" eaLnBrk="0" fontAlgn="base" hangingPunct="0">
              <a:spcBef>
                <a:spcPct val="30000"/>
              </a:spcBef>
              <a:spcAft>
                <a:spcPct val="0"/>
              </a:spcAft>
              <a:defRPr sz="1200">
                <a:solidFill>
                  <a:schemeClr val="tx1"/>
                </a:solidFill>
                <a:latin typeface="Calibri" pitchFamily="34" charset="0"/>
              </a:defRPr>
            </a:lvl7pPr>
            <a:lvl8pPr marL="3492384" indent="-232825" eaLnBrk="0" fontAlgn="base" hangingPunct="0">
              <a:spcBef>
                <a:spcPct val="30000"/>
              </a:spcBef>
              <a:spcAft>
                <a:spcPct val="0"/>
              </a:spcAft>
              <a:defRPr sz="1200">
                <a:solidFill>
                  <a:schemeClr val="tx1"/>
                </a:solidFill>
                <a:latin typeface="Calibri" pitchFamily="34" charset="0"/>
              </a:defRPr>
            </a:lvl8pPr>
            <a:lvl9pPr marL="3958035" indent="-232825"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2570911-DDBA-4110-9A28-E9B971731AC9}" type="slidenum">
              <a:rPr kumimoji="0" lang="en-GB" altLang="en-US" sz="1300" b="0" i="0" u="none" strike="noStrike" kern="1200" cap="none" spc="0" normalizeH="0" baseline="0" noProof="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GB" altLang="en-US" sz="13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40582619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CEO recruiting own boss</a:t>
            </a:r>
          </a:p>
        </p:txBody>
      </p:sp>
      <p:sp>
        <p:nvSpPr>
          <p:cNvPr id="4" name="Slide Number Placeholder 3"/>
          <p:cNvSpPr>
            <a:spLocks noGrp="1"/>
          </p:cNvSpPr>
          <p:nvPr>
            <p:ph type="sldNum" sz="quarter" idx="10"/>
          </p:nvPr>
        </p:nvSpPr>
        <p:spPr/>
        <p:txBody>
          <a:bodyPr/>
          <a:lstStyle/>
          <a:p>
            <a:fld id="{616C2D2B-B541-4BC6-B912-22BEC2BC0E84}" type="slidenum">
              <a:rPr lang="en-GB" altLang="en-US" smtClean="0"/>
              <a:pPr/>
              <a:t>49</a:t>
            </a:fld>
            <a:endParaRPr lang="en-GB" altLang="en-US"/>
          </a:p>
        </p:txBody>
      </p:sp>
    </p:spTree>
    <p:extLst>
      <p:ext uri="{BB962C8B-B14F-4D97-AF65-F5344CB8AC3E}">
        <p14:creationId xmlns:p14="http://schemas.microsoft.com/office/powerpoint/2010/main" val="446926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Stats for England and Wales from Taken on Trust 2017, commissioned by the Charity Commission. Would expect haven’t changed much and that similar picture in rest of UK.</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D50F95CF-622E-4178-9390-732B1779C10B}" type="slidenum">
              <a:rPr lang="en-GB" altLang="en-US" sz="1300"/>
              <a:pPr>
                <a:spcBef>
                  <a:spcPct val="0"/>
                </a:spcBef>
              </a:pPr>
              <a:t>5</a:t>
            </a:fld>
            <a:endParaRPr lang="en-GB" altLang="en-US" sz="1300"/>
          </a:p>
        </p:txBody>
      </p:sp>
    </p:spTree>
    <p:extLst>
      <p:ext uri="{BB962C8B-B14F-4D97-AF65-F5344CB8AC3E}">
        <p14:creationId xmlns:p14="http://schemas.microsoft.com/office/powerpoint/2010/main" val="34543456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22812">
              <a:buNone/>
              <a:defRPr/>
            </a:pPr>
            <a:r>
              <a:rPr lang="en-GB" b="1" i="1" dirty="0"/>
              <a:t>If time: terrible interview questions.</a:t>
            </a:r>
          </a:p>
        </p:txBody>
      </p:sp>
      <p:sp>
        <p:nvSpPr>
          <p:cNvPr id="4" name="Slide Number Placeholder 3"/>
          <p:cNvSpPr>
            <a:spLocks noGrp="1"/>
          </p:cNvSpPr>
          <p:nvPr>
            <p:ph type="sldNum" sz="quarter" idx="10"/>
          </p:nvPr>
        </p:nvSpPr>
        <p:spPr/>
        <p:txBody>
          <a:bodyPr/>
          <a:lstStyle/>
          <a:p>
            <a:fld id="{616C2D2B-B541-4BC6-B912-22BEC2BC0E84}" type="slidenum">
              <a:rPr lang="en-GB" altLang="en-US" smtClean="0"/>
              <a:pPr/>
              <a:t>50</a:t>
            </a:fld>
            <a:endParaRPr lang="en-GB" altLang="en-US"/>
          </a:p>
        </p:txBody>
      </p:sp>
    </p:spTree>
    <p:extLst>
      <p:ext uri="{BB962C8B-B14F-4D97-AF65-F5344CB8AC3E}">
        <p14:creationId xmlns:p14="http://schemas.microsoft.com/office/powerpoint/2010/main" val="5841294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i="1" dirty="0"/>
              <a:t>Induction – What would you include?</a:t>
            </a:r>
          </a:p>
          <a:p>
            <a:endParaRPr lang="en-GB" altLang="en-US" b="1" i="1" dirty="0"/>
          </a:p>
          <a:p>
            <a:r>
              <a:rPr lang="en-GB" altLang="en-US" dirty="0"/>
              <a:t>Buddying</a:t>
            </a:r>
          </a:p>
          <a:p>
            <a:r>
              <a:rPr lang="en-GB" altLang="en-US" dirty="0"/>
              <a:t>Training – internal and external</a:t>
            </a:r>
          </a:p>
          <a:p>
            <a:endParaRPr lang="en-GB" alt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ltLang="en-US" dirty="0"/>
              <a:t>Ask people what they need, don’t assume you know</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ltLang="en-US" dirty="0"/>
              <a:t>Recruit multiple new trustees at once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ltLang="en-US" dirty="0"/>
              <a:t>Less work for you</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ltLang="en-US" dirty="0"/>
              <a:t>More likely to speak out</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ltLang="en-US" dirty="0"/>
              <a:t>Don’t treat people as “the BAME trustee” etc. People don’t always want to speak for their communities unless you are specific about that when you recruit (and clumping all people of colour together is a nonsense). Treat BAME trustee like a set role.</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ltLang="en-US" dirty="0"/>
              <a:t>Also, don’t ask people to lead on D&amp;I unless they offer or you have specifically recruited them under that remit/for their professional expertise in that area.</a:t>
            </a:r>
          </a:p>
          <a:p>
            <a:endParaRPr lang="en-GB" altLang="en-US" dirty="0"/>
          </a:p>
          <a:p>
            <a:r>
              <a:rPr lang="en-GB" altLang="en-US" dirty="0"/>
              <a:t>What can include: </a:t>
            </a:r>
          </a:p>
          <a:p>
            <a:pPr>
              <a:buFont typeface="Calibri" pitchFamily="34" charset="0"/>
              <a:buAutoNum type="arabicPeriod"/>
              <a:defRPr/>
            </a:pPr>
            <a:r>
              <a:rPr lang="en-US" altLang="en-US" dirty="0"/>
              <a:t>Meet with board</a:t>
            </a:r>
          </a:p>
          <a:p>
            <a:pPr>
              <a:buFont typeface="Calibri" pitchFamily="34" charset="0"/>
              <a:buAutoNum type="arabicPeriod"/>
              <a:defRPr/>
            </a:pPr>
            <a:r>
              <a:rPr lang="en-US" altLang="en-US" dirty="0"/>
              <a:t>Time with Chair</a:t>
            </a:r>
          </a:p>
          <a:p>
            <a:pPr>
              <a:buFont typeface="Calibri" pitchFamily="34" charset="0"/>
              <a:buAutoNum type="arabicPeriod"/>
              <a:defRPr/>
            </a:pPr>
            <a:r>
              <a:rPr lang="en-US" altLang="en-US" dirty="0"/>
              <a:t>Meet with key exec staff</a:t>
            </a:r>
          </a:p>
          <a:p>
            <a:pPr>
              <a:buFont typeface="Calibri" pitchFamily="34" charset="0"/>
              <a:buAutoNum type="arabicPeriod"/>
              <a:defRPr/>
            </a:pPr>
            <a:r>
              <a:rPr lang="en-US" altLang="en-US" dirty="0"/>
              <a:t>Experience </a:t>
            </a:r>
            <a:r>
              <a:rPr lang="en-US" altLang="en-US" dirty="0" err="1"/>
              <a:t>organisation’s</a:t>
            </a:r>
            <a:r>
              <a:rPr lang="en-US" altLang="en-US" dirty="0"/>
              <a:t> activities</a:t>
            </a:r>
          </a:p>
          <a:p>
            <a:pPr>
              <a:buFont typeface="Calibri" pitchFamily="34" charset="0"/>
              <a:buAutoNum type="arabicPeriod"/>
              <a:defRPr/>
            </a:pPr>
            <a:r>
              <a:rPr lang="en-US" altLang="en-US" dirty="0"/>
              <a:t>Explain </a:t>
            </a:r>
            <a:r>
              <a:rPr lang="en-US" altLang="en-US" dirty="0" err="1"/>
              <a:t>organisation’s</a:t>
            </a:r>
            <a:r>
              <a:rPr lang="en-US" altLang="en-US" dirty="0"/>
              <a:t> history, work, current priorities/challenges, acronyms (!), key stakeholders, external environment</a:t>
            </a:r>
            <a:endParaRPr lang="en-US" altLang="en-US" sz="1000" dirty="0"/>
          </a:p>
          <a:p>
            <a:pPr>
              <a:buFont typeface="Calibri" pitchFamily="34" charset="0"/>
              <a:buAutoNum type="arabicPeriod"/>
              <a:defRPr/>
            </a:pPr>
            <a:r>
              <a:rPr lang="en-US" altLang="en-US" sz="1000" dirty="0"/>
              <a:t>Docs:</a:t>
            </a:r>
          </a:p>
          <a:p>
            <a:r>
              <a:rPr lang="en-US" sz="1600" dirty="0"/>
              <a:t>Board terms of reference, roles and responsibilities, board code of conduct</a:t>
            </a:r>
          </a:p>
          <a:p>
            <a:r>
              <a:rPr lang="en-US" sz="1600" dirty="0"/>
              <a:t>Strategy</a:t>
            </a:r>
          </a:p>
          <a:p>
            <a:r>
              <a:rPr lang="en-US" sz="1600" dirty="0"/>
              <a:t>Governing documents</a:t>
            </a:r>
          </a:p>
          <a:p>
            <a:r>
              <a:rPr lang="en-US" sz="1600" dirty="0"/>
              <a:t>Recent minutes</a:t>
            </a:r>
          </a:p>
          <a:p>
            <a:r>
              <a:rPr lang="en-US" sz="1600" dirty="0"/>
              <a:t>Financial information / annual report and accounts</a:t>
            </a:r>
          </a:p>
          <a:p>
            <a:r>
              <a:rPr lang="en-US" sz="1600" dirty="0"/>
              <a:t>Signpost Charity Commission guidance</a:t>
            </a:r>
          </a:p>
          <a:p>
            <a:pPr>
              <a:buFont typeface="Calibri" pitchFamily="34" charset="0"/>
              <a:buAutoNum type="arabicPeriod"/>
              <a:defRPr/>
            </a:pPr>
            <a:endParaRPr lang="en-GB" altLang="en-US" sz="1000" dirty="0"/>
          </a:p>
          <a:p>
            <a:endParaRPr lang="en-GB" altLang="en-US" dirty="0"/>
          </a:p>
        </p:txBody>
      </p:sp>
      <p:sp>
        <p:nvSpPr>
          <p:cNvPr id="4301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6683" indent="-291032">
              <a:spcBef>
                <a:spcPct val="30000"/>
              </a:spcBef>
              <a:defRPr sz="1200">
                <a:solidFill>
                  <a:schemeClr val="tx1"/>
                </a:solidFill>
                <a:latin typeface="Calibri" pitchFamily="34" charset="0"/>
              </a:defRPr>
            </a:lvl2pPr>
            <a:lvl3pPr marL="1164128" indent="-232825">
              <a:spcBef>
                <a:spcPct val="30000"/>
              </a:spcBef>
              <a:defRPr sz="1200">
                <a:solidFill>
                  <a:schemeClr val="tx1"/>
                </a:solidFill>
                <a:latin typeface="Calibri" pitchFamily="34" charset="0"/>
              </a:defRPr>
            </a:lvl3pPr>
            <a:lvl4pPr marL="1629779" indent="-232825">
              <a:spcBef>
                <a:spcPct val="30000"/>
              </a:spcBef>
              <a:defRPr sz="1200">
                <a:solidFill>
                  <a:schemeClr val="tx1"/>
                </a:solidFill>
                <a:latin typeface="Calibri" pitchFamily="34" charset="0"/>
              </a:defRPr>
            </a:lvl4pPr>
            <a:lvl5pPr marL="2095430" indent="-232825">
              <a:spcBef>
                <a:spcPct val="30000"/>
              </a:spcBef>
              <a:defRPr sz="1200">
                <a:solidFill>
                  <a:schemeClr val="tx1"/>
                </a:solidFill>
                <a:latin typeface="Calibri" pitchFamily="34" charset="0"/>
              </a:defRPr>
            </a:lvl5pPr>
            <a:lvl6pPr marL="2561081" indent="-232825" eaLnBrk="0" fontAlgn="base" hangingPunct="0">
              <a:spcBef>
                <a:spcPct val="30000"/>
              </a:spcBef>
              <a:spcAft>
                <a:spcPct val="0"/>
              </a:spcAft>
              <a:defRPr sz="1200">
                <a:solidFill>
                  <a:schemeClr val="tx1"/>
                </a:solidFill>
                <a:latin typeface="Calibri" pitchFamily="34" charset="0"/>
              </a:defRPr>
            </a:lvl6pPr>
            <a:lvl7pPr marL="3026733" indent="-232825" eaLnBrk="0" fontAlgn="base" hangingPunct="0">
              <a:spcBef>
                <a:spcPct val="30000"/>
              </a:spcBef>
              <a:spcAft>
                <a:spcPct val="0"/>
              </a:spcAft>
              <a:defRPr sz="1200">
                <a:solidFill>
                  <a:schemeClr val="tx1"/>
                </a:solidFill>
                <a:latin typeface="Calibri" pitchFamily="34" charset="0"/>
              </a:defRPr>
            </a:lvl7pPr>
            <a:lvl8pPr marL="3492384" indent="-232825" eaLnBrk="0" fontAlgn="base" hangingPunct="0">
              <a:spcBef>
                <a:spcPct val="30000"/>
              </a:spcBef>
              <a:spcAft>
                <a:spcPct val="0"/>
              </a:spcAft>
              <a:defRPr sz="1200">
                <a:solidFill>
                  <a:schemeClr val="tx1"/>
                </a:solidFill>
                <a:latin typeface="Calibri" pitchFamily="34" charset="0"/>
              </a:defRPr>
            </a:lvl8pPr>
            <a:lvl9pPr marL="3958035" indent="-232825"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2570911-DDBA-4110-9A28-E9B971731AC9}" type="slidenum">
              <a:rPr kumimoji="0" lang="en-GB" altLang="en-US" sz="1300" b="0" i="0" u="none" strike="noStrike" kern="1200" cap="none" spc="0" normalizeH="0" baseline="0" noProof="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GB" altLang="en-US" sz="13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2628636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Concern re wrong terms, doing it wrong – best just to go for it. </a:t>
            </a:r>
          </a:p>
          <a:p>
            <a:r>
              <a:rPr lang="en-GB" altLang="en-US" dirty="0"/>
              <a:t>Be honest that you are learning and encourage feedback.</a:t>
            </a:r>
          </a:p>
          <a:p>
            <a:r>
              <a:rPr lang="en-GB" altLang="en-US" dirty="0"/>
              <a:t>Issue of guilt/defensiveness – lead from the front.</a:t>
            </a:r>
          </a:p>
          <a:p>
            <a:endParaRPr lang="en-GB" altLang="en-US" dirty="0"/>
          </a:p>
          <a:p>
            <a:r>
              <a:rPr lang="en-GB" altLang="en-US" b="1" i="1" dirty="0"/>
              <a:t>If time, comments on this. What would stop you recruiting?</a:t>
            </a:r>
          </a:p>
        </p:txBody>
      </p:sp>
      <p:sp>
        <p:nvSpPr>
          <p:cNvPr id="4301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6683" indent="-291032">
              <a:spcBef>
                <a:spcPct val="30000"/>
              </a:spcBef>
              <a:defRPr sz="1200">
                <a:solidFill>
                  <a:schemeClr val="tx1"/>
                </a:solidFill>
                <a:latin typeface="Calibri" pitchFamily="34" charset="0"/>
              </a:defRPr>
            </a:lvl2pPr>
            <a:lvl3pPr marL="1164128" indent="-232825">
              <a:spcBef>
                <a:spcPct val="30000"/>
              </a:spcBef>
              <a:defRPr sz="1200">
                <a:solidFill>
                  <a:schemeClr val="tx1"/>
                </a:solidFill>
                <a:latin typeface="Calibri" pitchFamily="34" charset="0"/>
              </a:defRPr>
            </a:lvl3pPr>
            <a:lvl4pPr marL="1629779" indent="-232825">
              <a:spcBef>
                <a:spcPct val="30000"/>
              </a:spcBef>
              <a:defRPr sz="1200">
                <a:solidFill>
                  <a:schemeClr val="tx1"/>
                </a:solidFill>
                <a:latin typeface="Calibri" pitchFamily="34" charset="0"/>
              </a:defRPr>
            </a:lvl4pPr>
            <a:lvl5pPr marL="2095430" indent="-232825">
              <a:spcBef>
                <a:spcPct val="30000"/>
              </a:spcBef>
              <a:defRPr sz="1200">
                <a:solidFill>
                  <a:schemeClr val="tx1"/>
                </a:solidFill>
                <a:latin typeface="Calibri" pitchFamily="34" charset="0"/>
              </a:defRPr>
            </a:lvl5pPr>
            <a:lvl6pPr marL="2561081" indent="-232825" eaLnBrk="0" fontAlgn="base" hangingPunct="0">
              <a:spcBef>
                <a:spcPct val="30000"/>
              </a:spcBef>
              <a:spcAft>
                <a:spcPct val="0"/>
              </a:spcAft>
              <a:defRPr sz="1200">
                <a:solidFill>
                  <a:schemeClr val="tx1"/>
                </a:solidFill>
                <a:latin typeface="Calibri" pitchFamily="34" charset="0"/>
              </a:defRPr>
            </a:lvl6pPr>
            <a:lvl7pPr marL="3026733" indent="-232825" eaLnBrk="0" fontAlgn="base" hangingPunct="0">
              <a:spcBef>
                <a:spcPct val="30000"/>
              </a:spcBef>
              <a:spcAft>
                <a:spcPct val="0"/>
              </a:spcAft>
              <a:defRPr sz="1200">
                <a:solidFill>
                  <a:schemeClr val="tx1"/>
                </a:solidFill>
                <a:latin typeface="Calibri" pitchFamily="34" charset="0"/>
              </a:defRPr>
            </a:lvl7pPr>
            <a:lvl8pPr marL="3492384" indent="-232825" eaLnBrk="0" fontAlgn="base" hangingPunct="0">
              <a:spcBef>
                <a:spcPct val="30000"/>
              </a:spcBef>
              <a:spcAft>
                <a:spcPct val="0"/>
              </a:spcAft>
              <a:defRPr sz="1200">
                <a:solidFill>
                  <a:schemeClr val="tx1"/>
                </a:solidFill>
                <a:latin typeface="Calibri" pitchFamily="34" charset="0"/>
              </a:defRPr>
            </a:lvl8pPr>
            <a:lvl9pPr marL="3958035" indent="-232825"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2570911-DDBA-4110-9A28-E9B971731AC9}" type="slidenum">
              <a:rPr kumimoji="0" lang="en-GB" altLang="en-US" sz="1300" b="0" i="0" u="none" strike="noStrike" kern="1200" cap="none" spc="0" normalizeH="0" baseline="0" noProof="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GB" altLang="en-US" sz="13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7616563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40-45</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8B774D5E-7E22-4F06-8F3B-481DB0FE2FBD}" type="slidenum">
              <a:rPr lang="en-GB" altLang="en-US" sz="1300"/>
              <a:pPr>
                <a:spcBef>
                  <a:spcPct val="0"/>
                </a:spcBef>
              </a:pPr>
              <a:t>53</a:t>
            </a:fld>
            <a:endParaRPr lang="en-GB" altLang="en-US" sz="1300"/>
          </a:p>
        </p:txBody>
      </p:sp>
    </p:spTree>
    <p:extLst>
      <p:ext uri="{BB962C8B-B14F-4D97-AF65-F5344CB8AC3E}">
        <p14:creationId xmlns:p14="http://schemas.microsoft.com/office/powerpoint/2010/main" val="19406267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u="sng" dirty="0">
                <a:solidFill>
                  <a:srgbClr val="3D2668"/>
                </a:solidFill>
                <a:effectLst/>
                <a:latin typeface="wfont_5c57a6_ef6ee740edc0406da3c804be495a5733"/>
              </a:rPr>
              <a:t>Transform</a:t>
            </a:r>
          </a:p>
          <a:p>
            <a:pPr algn="l" fontAlgn="base"/>
            <a:r>
              <a:rPr lang="en-US" b="0" dirty="0">
                <a:solidFill>
                  <a:srgbClr val="3D2668"/>
                </a:solidFill>
                <a:effectLst/>
                <a:latin typeface="wfont_5c57a6_ef6ee740edc0406da3c804be495a5733"/>
              </a:rPr>
              <a:t>​</a:t>
            </a:r>
          </a:p>
          <a:p>
            <a:pPr algn="l" fontAlgn="base">
              <a:buFont typeface="+mj-lt"/>
              <a:buAutoNum type="arabicPeriod"/>
            </a:pPr>
            <a:r>
              <a:rPr lang="en-US" b="0" dirty="0">
                <a:solidFill>
                  <a:srgbClr val="3D2668"/>
                </a:solidFill>
                <a:effectLst/>
                <a:latin typeface="wfont_5c57a6_ef6ee740edc0406da3c804be495a5733"/>
              </a:rPr>
              <a:t>An introductory webinar for up to 10 members of your board and senior exec outlining the </a:t>
            </a:r>
            <a:r>
              <a:rPr lang="en-US" b="0" dirty="0" err="1">
                <a:solidFill>
                  <a:srgbClr val="3D2668"/>
                </a:solidFill>
                <a:effectLst/>
                <a:latin typeface="wfont_5c57a6_ef6ee740edc0406da3c804be495a5733"/>
              </a:rPr>
              <a:t>programme</a:t>
            </a:r>
            <a:r>
              <a:rPr lang="en-US" b="0" dirty="0">
                <a:solidFill>
                  <a:srgbClr val="3D2668"/>
                </a:solidFill>
                <a:effectLst/>
                <a:latin typeface="wfont_5c57a6_ef6ee740edc0406da3c804be495a5733"/>
              </a:rPr>
              <a:t> and explaining the board’s role in trustee diversity and inclusion. This webinar will be for all 16 </a:t>
            </a:r>
            <a:r>
              <a:rPr lang="en-US" b="0" dirty="0" err="1">
                <a:solidFill>
                  <a:srgbClr val="3D2668"/>
                </a:solidFill>
                <a:effectLst/>
                <a:latin typeface="wfont_5c57a6_ef6ee740edc0406da3c804be495a5733"/>
              </a:rPr>
              <a:t>organisations</a:t>
            </a:r>
            <a:r>
              <a:rPr lang="en-US" b="0" dirty="0">
                <a:solidFill>
                  <a:srgbClr val="3D2668"/>
                </a:solidFill>
                <a:effectLst/>
                <a:latin typeface="wfont_5c57a6_ef6ee740edc0406da3c804be495a5733"/>
              </a:rPr>
              <a:t> and a recording will be available for any of your trustees or staff who can’t attend the live session</a:t>
            </a:r>
            <a:br>
              <a:rPr lang="en-US" b="0" dirty="0">
                <a:solidFill>
                  <a:srgbClr val="3D2668"/>
                </a:solidFill>
                <a:effectLst/>
                <a:latin typeface="wfont_5c57a6_ef6ee740edc0406da3c804be495a5733"/>
              </a:rPr>
            </a:br>
            <a:r>
              <a:rPr lang="en-US" b="0" dirty="0">
                <a:solidFill>
                  <a:srgbClr val="3D2668"/>
                </a:solidFill>
                <a:effectLst/>
                <a:latin typeface="wfont_5c57a6_ef6ee740edc0406da3c804be495a5733"/>
              </a:rPr>
              <a:t> </a:t>
            </a:r>
          </a:p>
          <a:p>
            <a:pPr algn="l" fontAlgn="base">
              <a:buFont typeface="+mj-lt"/>
              <a:buAutoNum type="arabicPeriod"/>
            </a:pPr>
            <a:r>
              <a:rPr lang="en-US" b="0" dirty="0">
                <a:solidFill>
                  <a:srgbClr val="3D2668"/>
                </a:solidFill>
                <a:effectLst/>
                <a:latin typeface="wfont_5c57a6_ef6ee740edc0406da3c804be495a5733"/>
              </a:rPr>
              <a:t>Five online, live masterclasses (1.5 hours each) for one or two members of your board or senior staff team, taking you through the implementation of your recruitment campaign. You will learn alongside 15 other charities. At least one representative should attend every masterclass.</a:t>
            </a:r>
            <a:br>
              <a:rPr lang="en-US" b="0" dirty="0">
                <a:solidFill>
                  <a:srgbClr val="3D2668"/>
                </a:solidFill>
                <a:effectLst/>
                <a:latin typeface="wfont_5c57a6_ef6ee740edc0406da3c804be495a5733"/>
              </a:rPr>
            </a:br>
            <a:r>
              <a:rPr lang="en-US" b="0" dirty="0">
                <a:solidFill>
                  <a:srgbClr val="3D2668"/>
                </a:solidFill>
                <a:effectLst/>
                <a:latin typeface="wfont_5c57a6_ef6ee740edc0406da3c804be495a5733"/>
              </a:rPr>
              <a:t> </a:t>
            </a:r>
          </a:p>
          <a:p>
            <a:pPr algn="l" fontAlgn="base">
              <a:buFont typeface="+mj-lt"/>
              <a:buAutoNum type="arabicPeriod"/>
            </a:pPr>
            <a:r>
              <a:rPr lang="en-US" b="0" dirty="0">
                <a:solidFill>
                  <a:srgbClr val="3D2668"/>
                </a:solidFill>
                <a:effectLst/>
                <a:latin typeface="wfont_5c57a6_ef6ee740edc0406da3c804be495a5733"/>
              </a:rPr>
              <a:t>One-to-one support and coaching from Getting on Board throughout the recruitment process.</a:t>
            </a:r>
            <a:br>
              <a:rPr lang="en-US" b="0" dirty="0">
                <a:solidFill>
                  <a:srgbClr val="3D2668"/>
                </a:solidFill>
                <a:effectLst/>
                <a:latin typeface="wfont_5c57a6_ef6ee740edc0406da3c804be495a5733"/>
              </a:rPr>
            </a:br>
            <a:r>
              <a:rPr lang="en-US" b="0" dirty="0">
                <a:solidFill>
                  <a:srgbClr val="3D2668"/>
                </a:solidFill>
                <a:effectLst/>
                <a:latin typeface="wfont_5c57a6_ef6ee740edc0406da3c804be495a5733"/>
              </a:rPr>
              <a:t> </a:t>
            </a:r>
          </a:p>
          <a:p>
            <a:pPr algn="l" fontAlgn="base">
              <a:buFont typeface="+mj-lt"/>
              <a:buAutoNum type="arabicPeriod"/>
            </a:pPr>
            <a:r>
              <a:rPr lang="en-US" b="0" dirty="0">
                <a:solidFill>
                  <a:srgbClr val="3D2668"/>
                </a:solidFill>
                <a:effectLst/>
                <a:latin typeface="wfont_5c57a6_ef6ee740edc0406da3c804be495a5733"/>
              </a:rPr>
              <a:t>Drop-in clinics to support with any issues during the recruitment process.</a:t>
            </a:r>
            <a:br>
              <a:rPr lang="en-US" b="0" dirty="0">
                <a:solidFill>
                  <a:srgbClr val="3D2668"/>
                </a:solidFill>
                <a:effectLst/>
                <a:latin typeface="wfont_5c57a6_ef6ee740edc0406da3c804be495a5733"/>
              </a:rPr>
            </a:br>
            <a:r>
              <a:rPr lang="en-US" b="0" dirty="0">
                <a:solidFill>
                  <a:srgbClr val="3D2668"/>
                </a:solidFill>
                <a:effectLst/>
                <a:latin typeface="wfont_5c57a6_ef6ee740edc0406da3c804be495a5733"/>
              </a:rPr>
              <a:t> </a:t>
            </a:r>
          </a:p>
          <a:p>
            <a:pPr algn="l" fontAlgn="base">
              <a:buFont typeface="+mj-lt"/>
              <a:buAutoNum type="arabicPeriod"/>
            </a:pPr>
            <a:r>
              <a:rPr lang="en-US" b="0" dirty="0">
                <a:solidFill>
                  <a:srgbClr val="3D2668"/>
                </a:solidFill>
                <a:effectLst/>
                <a:latin typeface="wfont_5c57a6_ef6ee740edc0406da3c804be495a5733"/>
              </a:rPr>
              <a:t>You will recruit new trustees. Please note that Getting on Board is not a recruitment agency and we will not recruit trustees on your behalf. We believe that by showing charities how to recruit effectively, it will equip them to establish and maintain board diversity and inclusion.</a:t>
            </a:r>
            <a:br>
              <a:rPr lang="en-US" b="0" dirty="0">
                <a:solidFill>
                  <a:srgbClr val="3D2668"/>
                </a:solidFill>
                <a:effectLst/>
                <a:latin typeface="wfont_5c57a6_ef6ee740edc0406da3c804be495a5733"/>
              </a:rPr>
            </a:br>
            <a:r>
              <a:rPr lang="en-US" b="0" dirty="0">
                <a:solidFill>
                  <a:srgbClr val="3D2668"/>
                </a:solidFill>
                <a:effectLst/>
                <a:latin typeface="wfont_5c57a6_ef6ee740edc0406da3c804be495a5733"/>
              </a:rPr>
              <a:t> </a:t>
            </a:r>
          </a:p>
          <a:p>
            <a:pPr algn="l" fontAlgn="base">
              <a:buFont typeface="+mj-lt"/>
              <a:buAutoNum type="arabicPeriod"/>
            </a:pPr>
            <a:r>
              <a:rPr lang="en-US" b="0" dirty="0">
                <a:solidFill>
                  <a:srgbClr val="3D2668"/>
                </a:solidFill>
                <a:effectLst/>
                <a:latin typeface="wfont_5c57a6_ef6ee740edc0406da3c804be495a5733"/>
              </a:rPr>
              <a:t>Some </a:t>
            </a:r>
            <a:r>
              <a:rPr lang="en-US" b="0" dirty="0" err="1">
                <a:solidFill>
                  <a:srgbClr val="3D2668"/>
                </a:solidFill>
                <a:effectLst/>
                <a:latin typeface="wfont_5c57a6_ef6ee740edc0406da3c804be495a5733"/>
              </a:rPr>
              <a:t>centralised</a:t>
            </a:r>
            <a:r>
              <a:rPr lang="en-US" b="0" dirty="0">
                <a:solidFill>
                  <a:srgbClr val="3D2668"/>
                </a:solidFill>
                <a:effectLst/>
                <a:latin typeface="wfont_5c57a6_ef6ee740edc0406da3c804be495a5733"/>
              </a:rPr>
              <a:t> advertising to potential candidates by Getting on Board (but please note that you will be primarily advertising yourselves, with our guidance).</a:t>
            </a:r>
            <a:br>
              <a:rPr lang="en-US" b="0" dirty="0">
                <a:solidFill>
                  <a:srgbClr val="3D2668"/>
                </a:solidFill>
                <a:effectLst/>
                <a:latin typeface="wfont_5c57a6_ef6ee740edc0406da3c804be495a5733"/>
              </a:rPr>
            </a:br>
            <a:r>
              <a:rPr lang="en-US" b="0" dirty="0">
                <a:solidFill>
                  <a:srgbClr val="3D2668"/>
                </a:solidFill>
                <a:effectLst/>
                <a:latin typeface="wfont_5c57a6_ef6ee740edc0406da3c804be495a5733"/>
              </a:rPr>
              <a:t> </a:t>
            </a:r>
          </a:p>
          <a:p>
            <a:pPr algn="l" fontAlgn="base">
              <a:buFont typeface="+mj-lt"/>
              <a:buAutoNum type="arabicPeriod"/>
            </a:pPr>
            <a:r>
              <a:rPr lang="en-US" b="0" dirty="0">
                <a:solidFill>
                  <a:srgbClr val="3D2668"/>
                </a:solidFill>
                <a:effectLst/>
                <a:latin typeface="wfont_5c57a6_ef6ee740edc0406da3c804be495a5733"/>
              </a:rPr>
              <a:t>An optional closed session for your board on their role in inclusive governance.</a:t>
            </a:r>
            <a:br>
              <a:rPr lang="en-US" b="0" dirty="0">
                <a:solidFill>
                  <a:srgbClr val="3D2668"/>
                </a:solidFill>
                <a:effectLst/>
                <a:latin typeface="wfont_5c57a6_ef6ee740edc0406da3c804be495a5733"/>
              </a:rPr>
            </a:br>
            <a:r>
              <a:rPr lang="en-US" b="0" dirty="0">
                <a:solidFill>
                  <a:srgbClr val="3D2668"/>
                </a:solidFill>
                <a:effectLst/>
                <a:latin typeface="wfont_5c57a6_ef6ee740edc0406da3c804be495a5733"/>
              </a:rPr>
              <a:t> </a:t>
            </a:r>
          </a:p>
          <a:p>
            <a:pPr algn="l" fontAlgn="base">
              <a:buFont typeface="+mj-lt"/>
              <a:buAutoNum type="arabicPeriod"/>
            </a:pPr>
            <a:r>
              <a:rPr lang="en-US" b="0" dirty="0">
                <a:solidFill>
                  <a:srgbClr val="3D2668"/>
                </a:solidFill>
                <a:effectLst/>
                <a:latin typeface="wfont_5c57a6_ef6ee740edc0406da3c804be495a5733"/>
              </a:rPr>
              <a:t>Optional induction training (two one-hour webinars, at fixed times with the new trustees from the rest of the cohort) for your new trustees. Recordings will be available for those who can’t attend live.</a:t>
            </a:r>
          </a:p>
          <a:p>
            <a:r>
              <a:rPr lang="en-US" dirty="0"/>
              <a:t/>
            </a:r>
            <a:br>
              <a:rPr lang="en-US" dirty="0"/>
            </a:br>
            <a:endParaRPr lang="en-US" b="0" dirty="0">
              <a:solidFill>
                <a:srgbClr val="3D2668"/>
              </a:solidFill>
              <a:effectLst/>
              <a:latin typeface="wfont_5c57a6_ef6ee740edc0406da3c804be495a5733"/>
            </a:endParaRPr>
          </a:p>
          <a:p>
            <a:pPr defTabSz="922812">
              <a:defRPr/>
            </a:pPr>
            <a:endParaRPr lang="en-GB" dirty="0"/>
          </a:p>
        </p:txBody>
      </p:sp>
      <p:sp>
        <p:nvSpPr>
          <p:cNvPr id="4" name="Slide Number Placeholder 3"/>
          <p:cNvSpPr>
            <a:spLocks noGrp="1"/>
          </p:cNvSpPr>
          <p:nvPr>
            <p:ph type="sldNum" sz="quarter" idx="10"/>
          </p:nvPr>
        </p:nvSpPr>
        <p:spPr/>
        <p:txBody>
          <a:bodyPr/>
          <a:lstStyle/>
          <a:p>
            <a:fld id="{616C2D2B-B541-4BC6-B912-22BEC2BC0E84}" type="slidenum">
              <a:rPr lang="en-GB" altLang="en-US" smtClean="0"/>
              <a:pPr/>
              <a:t>54</a:t>
            </a:fld>
            <a:endParaRPr lang="en-GB" altLang="en-US"/>
          </a:p>
        </p:txBody>
      </p:sp>
    </p:spTree>
    <p:extLst>
      <p:ext uri="{BB962C8B-B14F-4D97-AF65-F5344CB8AC3E}">
        <p14:creationId xmlns:p14="http://schemas.microsoft.com/office/powerpoint/2010/main" val="33936574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br>
              <a:rPr lang="en-US" dirty="0"/>
            </a:br>
            <a:endParaRPr lang="en-US" b="0" dirty="0">
              <a:solidFill>
                <a:srgbClr val="3D2668"/>
              </a:solidFill>
              <a:effectLst/>
              <a:latin typeface="wfont_5c57a6_ef6ee740edc0406da3c804be495a5733"/>
            </a:endParaRPr>
          </a:p>
          <a:p>
            <a:pPr defTabSz="922812">
              <a:defRPr/>
            </a:pPr>
            <a:endParaRPr lang="en-GB" dirty="0"/>
          </a:p>
        </p:txBody>
      </p:sp>
      <p:sp>
        <p:nvSpPr>
          <p:cNvPr id="4" name="Slide Number Placeholder 3"/>
          <p:cNvSpPr>
            <a:spLocks noGrp="1"/>
          </p:cNvSpPr>
          <p:nvPr>
            <p:ph type="sldNum" sz="quarter" idx="10"/>
          </p:nvPr>
        </p:nvSpPr>
        <p:spPr/>
        <p:txBody>
          <a:bodyPr/>
          <a:lstStyle/>
          <a:p>
            <a:fld id="{616C2D2B-B541-4BC6-B912-22BEC2BC0E84}" type="slidenum">
              <a:rPr lang="en-GB" altLang="en-US" smtClean="0"/>
              <a:pPr/>
              <a:t>55</a:t>
            </a:fld>
            <a:endParaRPr lang="en-GB" altLang="en-US"/>
          </a:p>
        </p:txBody>
      </p:sp>
    </p:spTree>
    <p:extLst>
      <p:ext uri="{BB962C8B-B14F-4D97-AF65-F5344CB8AC3E}">
        <p14:creationId xmlns:p14="http://schemas.microsoft.com/office/powerpoint/2010/main" val="2026855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45-60</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8B774D5E-7E22-4F06-8F3B-481DB0FE2FBD}" type="slidenum">
              <a:rPr lang="en-GB" altLang="en-US" sz="1300"/>
              <a:pPr>
                <a:spcBef>
                  <a:spcPct val="0"/>
                </a:spcBef>
              </a:pPr>
              <a:t>56</a:t>
            </a:fld>
            <a:endParaRPr lang="en-GB" altLang="en-US" sz="1300"/>
          </a:p>
        </p:txBody>
      </p:sp>
    </p:spTree>
    <p:extLst>
      <p:ext uri="{BB962C8B-B14F-4D97-AF65-F5344CB8AC3E}">
        <p14:creationId xmlns:p14="http://schemas.microsoft.com/office/powerpoint/2010/main" val="783384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D50F95CF-622E-4178-9390-732B1779C10B}" type="slidenum">
              <a:rPr lang="en-GB" altLang="en-US" sz="1300"/>
              <a:pPr>
                <a:spcBef>
                  <a:spcPct val="0"/>
                </a:spcBef>
              </a:pPr>
              <a:t>6</a:t>
            </a:fld>
            <a:endParaRPr lang="en-GB" altLang="en-US" sz="1300"/>
          </a:p>
        </p:txBody>
      </p:sp>
    </p:spTree>
    <p:extLst>
      <p:ext uri="{BB962C8B-B14F-4D97-AF65-F5344CB8AC3E}">
        <p14:creationId xmlns:p14="http://schemas.microsoft.com/office/powerpoint/2010/main" val="667563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Trustee body is wealthier and more educated than wider society.</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D50F95CF-622E-4178-9390-732B1779C10B}" type="slidenum">
              <a:rPr lang="en-GB" altLang="en-US" sz="1300"/>
              <a:pPr>
                <a:spcBef>
                  <a:spcPct val="0"/>
                </a:spcBef>
              </a:pPr>
              <a:t>7</a:t>
            </a:fld>
            <a:endParaRPr lang="en-GB" altLang="en-US" sz="1300"/>
          </a:p>
        </p:txBody>
      </p:sp>
    </p:spTree>
    <p:extLst>
      <p:ext uri="{BB962C8B-B14F-4D97-AF65-F5344CB8AC3E}">
        <p14:creationId xmlns:p14="http://schemas.microsoft.com/office/powerpoint/2010/main" val="448622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It is against the law to discriminate against someone because of their protected characteristic(s). Equality Act 2010.</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p>
          <a:p>
            <a:pPr algn="l"/>
            <a:r>
              <a:rPr lang="en-US" b="1" i="0" dirty="0">
                <a:solidFill>
                  <a:srgbClr val="004E92"/>
                </a:solidFill>
                <a:effectLst/>
                <a:latin typeface="Arial" panose="020B0604020202020204" pitchFamily="34" charset="0"/>
              </a:rPr>
              <a:t>(What is Neurodiversity?</a:t>
            </a:r>
          </a:p>
          <a:p>
            <a:pPr algn="l"/>
            <a:r>
              <a:rPr lang="en-US" b="0" i="0" dirty="0">
                <a:solidFill>
                  <a:srgbClr val="000000"/>
                </a:solidFill>
                <a:effectLst/>
                <a:latin typeface="Verdana" panose="020B0604030504040204" pitchFamily="34" charset="0"/>
              </a:rPr>
              <a:t>Neurodiversity refers to the </a:t>
            </a:r>
            <a:r>
              <a:rPr lang="en-US" b="1" i="0" dirty="0">
                <a:solidFill>
                  <a:srgbClr val="000000"/>
                </a:solidFill>
                <a:effectLst/>
                <a:latin typeface="Verdana" panose="020B0604030504040204" pitchFamily="34" charset="0"/>
              </a:rPr>
              <a:t>different ways the brain can work and interpret information</a:t>
            </a:r>
            <a:r>
              <a:rPr lang="en-US" b="0" i="0" dirty="0">
                <a:solidFill>
                  <a:srgbClr val="000000"/>
                </a:solidFill>
                <a:effectLst/>
                <a:latin typeface="Verdana" panose="020B0604030504040204" pitchFamily="34" charset="0"/>
              </a:rPr>
              <a:t>. It highlights that people naturally think about things differently. We have different interests and motivations, and are naturally better at some things and poorer at others.</a:t>
            </a:r>
          </a:p>
          <a:p>
            <a:pPr algn="l"/>
            <a:r>
              <a:rPr lang="en-US" b="0" i="0" dirty="0">
                <a:solidFill>
                  <a:srgbClr val="000000"/>
                </a:solidFill>
                <a:effectLst/>
                <a:latin typeface="Verdana" panose="020B0604030504040204" pitchFamily="34" charset="0"/>
              </a:rPr>
              <a:t>Most people are neurotypical, meaning that the brain functions and processes information in the way society expects.</a:t>
            </a:r>
          </a:p>
          <a:p>
            <a:pPr algn="l"/>
            <a:r>
              <a:rPr lang="en-US" b="0" i="0" dirty="0">
                <a:solidFill>
                  <a:srgbClr val="000000"/>
                </a:solidFill>
                <a:effectLst/>
                <a:latin typeface="Verdana" panose="020B0604030504040204" pitchFamily="34" charset="0"/>
              </a:rPr>
              <a:t>However it is estimated that around 1 in 7 people (more than 15% of people in the UK) are neurodivergent, meaning that the brain functions, learns and processes information differently. Neurodivergence includes Attention Deficit Disorders, Autism, Dyslexia and Dyspraxia. </a:t>
            </a:r>
          </a:p>
          <a:p>
            <a:pPr algn="l"/>
            <a:endParaRPr lang="en-US" b="0" i="0" dirty="0">
              <a:solidFill>
                <a:srgbClr val="000000"/>
              </a:solidFill>
              <a:effectLst/>
              <a:latin typeface="Verdana" panose="020B0604030504040204" pitchFamily="34" charset="0"/>
            </a:endParaRPr>
          </a:p>
          <a:p>
            <a:pPr algn="l"/>
            <a:r>
              <a:rPr lang="en-US" b="0" i="0" dirty="0">
                <a:solidFill>
                  <a:srgbClr val="000000"/>
                </a:solidFill>
                <a:effectLst/>
                <a:latin typeface="Verdana" panose="020B0604030504040204" pitchFamily="34" charset="0"/>
              </a:rPr>
              <a:t>From ACAS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a:t>Broad definition helpful. Partly because not helpful to recruit protected characteristics as separate to everything else.</a:t>
            </a:r>
          </a:p>
          <a:p>
            <a:endParaRPr lang="en-GB"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9D489E29-2E61-47A8-91D9-B4B057937188}" type="slidenum">
              <a:rPr lang="en-GB" altLang="en-US" sz="1300"/>
              <a:pPr>
                <a:spcBef>
                  <a:spcPct val="0"/>
                </a:spcBef>
              </a:pPr>
              <a:t>8</a:t>
            </a:fld>
            <a:endParaRPr lang="en-GB" altLang="en-US" sz="1300"/>
          </a:p>
        </p:txBody>
      </p:sp>
    </p:spTree>
    <p:extLst>
      <p:ext uri="{BB962C8B-B14F-4D97-AF65-F5344CB8AC3E}">
        <p14:creationId xmlns:p14="http://schemas.microsoft.com/office/powerpoint/2010/main" val="3371685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hlinkClick r:id="rId3"/>
              </a:rPr>
              <a:t>https://www.charitygovernancecode.org/en/6-diversity</a:t>
            </a:r>
            <a:endParaRPr lang="en-GB" dirty="0"/>
          </a:p>
          <a:p>
            <a:endParaRPr lang="en-GB" dirty="0"/>
          </a:p>
          <a:p>
            <a:r>
              <a:rPr lang="en-GB" dirty="0"/>
              <a:t>Going to be up to you to work out what/who you need on your board.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b="1" dirty="0"/>
              <a:t>Go back to what they are hoping to get out of it</a:t>
            </a:r>
          </a:p>
          <a:p>
            <a:endParaRPr lang="en-GB"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9020" indent="-302350">
              <a:spcBef>
                <a:spcPct val="30000"/>
              </a:spcBef>
              <a:defRPr sz="1200">
                <a:solidFill>
                  <a:schemeClr val="tx1"/>
                </a:solidFill>
                <a:latin typeface="Calibri" pitchFamily="34" charset="0"/>
              </a:defRPr>
            </a:lvl2pPr>
            <a:lvl3pPr marL="1214250" indent="-240910">
              <a:spcBef>
                <a:spcPct val="30000"/>
              </a:spcBef>
              <a:defRPr sz="1200">
                <a:solidFill>
                  <a:schemeClr val="tx1"/>
                </a:solidFill>
                <a:latin typeface="Calibri" pitchFamily="34" charset="0"/>
              </a:defRPr>
            </a:lvl3pPr>
            <a:lvl4pPr marL="1702538" indent="-240910">
              <a:spcBef>
                <a:spcPct val="30000"/>
              </a:spcBef>
              <a:defRPr sz="1200">
                <a:solidFill>
                  <a:schemeClr val="tx1"/>
                </a:solidFill>
                <a:latin typeface="Calibri" pitchFamily="34" charset="0"/>
              </a:defRPr>
            </a:lvl4pPr>
            <a:lvl5pPr marL="2189207" indent="-240910">
              <a:spcBef>
                <a:spcPct val="30000"/>
              </a:spcBef>
              <a:defRPr sz="1200">
                <a:solidFill>
                  <a:schemeClr val="tx1"/>
                </a:solidFill>
                <a:latin typeface="Calibri" pitchFamily="34" charset="0"/>
              </a:defRPr>
            </a:lvl5pPr>
            <a:lvl6pPr marL="2654858" indent="-240910" eaLnBrk="0" fontAlgn="base" hangingPunct="0">
              <a:spcBef>
                <a:spcPct val="30000"/>
              </a:spcBef>
              <a:spcAft>
                <a:spcPct val="0"/>
              </a:spcAft>
              <a:defRPr sz="1200">
                <a:solidFill>
                  <a:schemeClr val="tx1"/>
                </a:solidFill>
                <a:latin typeface="Calibri" pitchFamily="34" charset="0"/>
              </a:defRPr>
            </a:lvl6pPr>
            <a:lvl7pPr marL="3120510" indent="-240910" eaLnBrk="0" fontAlgn="base" hangingPunct="0">
              <a:spcBef>
                <a:spcPct val="30000"/>
              </a:spcBef>
              <a:spcAft>
                <a:spcPct val="0"/>
              </a:spcAft>
              <a:defRPr sz="1200">
                <a:solidFill>
                  <a:schemeClr val="tx1"/>
                </a:solidFill>
                <a:latin typeface="Calibri" pitchFamily="34" charset="0"/>
              </a:defRPr>
            </a:lvl7pPr>
            <a:lvl8pPr marL="3586161" indent="-240910" eaLnBrk="0" fontAlgn="base" hangingPunct="0">
              <a:spcBef>
                <a:spcPct val="30000"/>
              </a:spcBef>
              <a:spcAft>
                <a:spcPct val="0"/>
              </a:spcAft>
              <a:defRPr sz="1200">
                <a:solidFill>
                  <a:schemeClr val="tx1"/>
                </a:solidFill>
                <a:latin typeface="Calibri" pitchFamily="34" charset="0"/>
              </a:defRPr>
            </a:lvl8pPr>
            <a:lvl9pPr marL="4051812" indent="-240910" eaLnBrk="0" fontAlgn="base" hangingPunct="0">
              <a:spcBef>
                <a:spcPct val="30000"/>
              </a:spcBef>
              <a:spcAft>
                <a:spcPct val="0"/>
              </a:spcAft>
              <a:defRPr sz="1200">
                <a:solidFill>
                  <a:schemeClr val="tx1"/>
                </a:solidFill>
                <a:latin typeface="Calibri" pitchFamily="34" charset="0"/>
              </a:defRPr>
            </a:lvl9pPr>
          </a:lstStyle>
          <a:p>
            <a:pPr>
              <a:spcBef>
                <a:spcPct val="0"/>
              </a:spcBef>
            </a:pPr>
            <a:fld id="{9D489E29-2E61-47A8-91D9-B4B057937188}" type="slidenum">
              <a:rPr lang="en-GB" altLang="en-US" sz="1300"/>
              <a:pPr>
                <a:spcBef>
                  <a:spcPct val="0"/>
                </a:spcBef>
              </a:pPr>
              <a:t>9</a:t>
            </a:fld>
            <a:endParaRPr lang="en-GB" altLang="en-US" sz="1300"/>
          </a:p>
        </p:txBody>
      </p:sp>
    </p:spTree>
    <p:extLst>
      <p:ext uri="{BB962C8B-B14F-4D97-AF65-F5344CB8AC3E}">
        <p14:creationId xmlns:p14="http://schemas.microsoft.com/office/powerpoint/2010/main" val="42620480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579438"/>
            <a:ext cx="5334000" cy="792162"/>
          </a:xfrm>
          <a:prstGeom prst="rect">
            <a:avLst/>
          </a:prstGeom>
        </p:spPr>
        <p:txBody>
          <a:bodyPr vert="horz"/>
          <a:lstStyle>
            <a:lvl1pPr algn="l">
              <a:defRPr sz="2800">
                <a:solidFill>
                  <a:schemeClr val="tx2"/>
                </a:solidFill>
                <a:latin typeface="Gellix" panose="00000800000000000000" pitchFamily="50" charset="0"/>
              </a:defRPr>
            </a:lvl1pPr>
          </a:lstStyle>
          <a:p>
            <a:r>
              <a:rPr lang="en-US"/>
              <a:t>Click to edit Master title style</a:t>
            </a:r>
            <a:endParaRPr lang="en-GB" dirty="0"/>
          </a:p>
        </p:txBody>
      </p:sp>
      <p:sp>
        <p:nvSpPr>
          <p:cNvPr id="5" name="Content Placeholder 4"/>
          <p:cNvSpPr>
            <a:spLocks noGrp="1"/>
          </p:cNvSpPr>
          <p:nvPr>
            <p:ph sz="quarter" idx="10"/>
          </p:nvPr>
        </p:nvSpPr>
        <p:spPr>
          <a:xfrm>
            <a:off x="457200" y="1371600"/>
            <a:ext cx="5334000" cy="4343400"/>
          </a:xfrm>
          <a:prstGeom prst="rect">
            <a:avLst/>
          </a:prstGeom>
        </p:spPr>
        <p:txBody>
          <a:bodyPr vert="horz" wrap="square"/>
          <a:lstStyle>
            <a:lvl1pPr algn="l">
              <a:buNone/>
              <a:defRPr sz="2400" b="0" i="0">
                <a:solidFill>
                  <a:schemeClr val="bg2"/>
                </a:solidFill>
                <a:latin typeface="Gellix Medium"/>
                <a:cs typeface="Gellix Medium"/>
              </a:defRPr>
            </a:lvl1pPr>
            <a:lvl2pPr algn="l">
              <a:buNone/>
              <a:defRPr sz="2400" b="0" i="0">
                <a:solidFill>
                  <a:schemeClr val="tx2"/>
                </a:solidFill>
                <a:latin typeface="Gellix Medium"/>
                <a:cs typeface="Gellix Medium"/>
              </a:defRPr>
            </a:lvl2pPr>
            <a:lvl3pPr algn="l">
              <a:buNone/>
              <a:defRPr sz="2400" b="0" i="0">
                <a:solidFill>
                  <a:srgbClr val="D93312"/>
                </a:solidFill>
                <a:latin typeface="Gellix Medium"/>
                <a:cs typeface="Gellix Medium"/>
              </a:defRPr>
            </a:lvl3pPr>
            <a:lvl4pPr algn="l">
              <a:buNone/>
              <a:defRPr sz="2400" b="0" i="0">
                <a:solidFill>
                  <a:schemeClr val="tx2"/>
                </a:solidFill>
                <a:latin typeface="Gellix Medium"/>
                <a:cs typeface="Gellix Medium"/>
              </a:defRPr>
            </a:lvl4pPr>
            <a:lvl5pPr algn="l">
              <a:buNone/>
              <a:defRPr sz="2400" b="0" i="0">
                <a:solidFill>
                  <a:srgbClr val="D93312"/>
                </a:solidFill>
                <a:latin typeface="Gellix Medium"/>
                <a:cs typeface="Gellix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913409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3352800" y="579438"/>
            <a:ext cx="5334000" cy="792162"/>
          </a:xfrm>
          <a:prstGeom prst="rect">
            <a:avLst/>
          </a:prstGeom>
        </p:spPr>
        <p:txBody>
          <a:bodyPr vert="horz"/>
          <a:lstStyle>
            <a:lvl1pPr algn="l">
              <a:defRPr sz="2800">
                <a:solidFill>
                  <a:schemeClr val="accent1"/>
                </a:solidFill>
                <a:latin typeface="Gellix" panose="00000800000000000000" pitchFamily="50" charset="0"/>
              </a:defRPr>
            </a:lvl1pPr>
          </a:lstStyle>
          <a:p>
            <a:r>
              <a:rPr lang="en-US"/>
              <a:t>Click to edit Master title style</a:t>
            </a:r>
            <a:endParaRPr lang="en-GB" dirty="0"/>
          </a:p>
        </p:txBody>
      </p:sp>
      <p:sp>
        <p:nvSpPr>
          <p:cNvPr id="3" name="Content Placeholder 4"/>
          <p:cNvSpPr>
            <a:spLocks noGrp="1"/>
          </p:cNvSpPr>
          <p:nvPr>
            <p:ph sz="quarter" idx="10"/>
          </p:nvPr>
        </p:nvSpPr>
        <p:spPr>
          <a:xfrm>
            <a:off x="3352800" y="1371600"/>
            <a:ext cx="5334000" cy="4343400"/>
          </a:xfrm>
          <a:prstGeom prst="rect">
            <a:avLst/>
          </a:prstGeom>
        </p:spPr>
        <p:txBody>
          <a:bodyPr vert="horz" wrap="square"/>
          <a:lstStyle>
            <a:lvl1pPr algn="l">
              <a:buNone/>
              <a:defRPr sz="2400" b="0" i="0">
                <a:solidFill>
                  <a:schemeClr val="bg2"/>
                </a:solidFill>
                <a:latin typeface="Gellix Medium"/>
                <a:cs typeface="Gellix Medium"/>
              </a:defRPr>
            </a:lvl1pPr>
            <a:lvl2pPr algn="l">
              <a:buNone/>
              <a:defRPr sz="2400" b="0" i="0">
                <a:solidFill>
                  <a:srgbClr val="51B4A3"/>
                </a:solidFill>
                <a:latin typeface="Gellix Medium"/>
                <a:cs typeface="Gellix Medium"/>
              </a:defRPr>
            </a:lvl2pPr>
            <a:lvl3pPr algn="l">
              <a:buNone/>
              <a:defRPr sz="2400" b="0" i="0">
                <a:solidFill>
                  <a:srgbClr val="D93312"/>
                </a:solidFill>
                <a:latin typeface="Gellix Medium"/>
                <a:cs typeface="Gellix Medium"/>
              </a:defRPr>
            </a:lvl3pPr>
            <a:lvl4pPr algn="l">
              <a:buNone/>
              <a:defRPr sz="2400" b="0" i="0">
                <a:solidFill>
                  <a:srgbClr val="51B4A3"/>
                </a:solidFill>
                <a:latin typeface="Gellix Medium"/>
                <a:cs typeface="Gellix Medium"/>
              </a:defRPr>
            </a:lvl4pPr>
            <a:lvl5pPr algn="l">
              <a:buNone/>
              <a:defRPr sz="2400" b="0" i="0">
                <a:solidFill>
                  <a:srgbClr val="D93312"/>
                </a:solidFill>
                <a:latin typeface="Gellix Medium"/>
                <a:cs typeface="Gellix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71252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457200" y="579438"/>
            <a:ext cx="5334000" cy="792162"/>
          </a:xfrm>
          <a:prstGeom prst="rect">
            <a:avLst/>
          </a:prstGeom>
        </p:spPr>
        <p:txBody>
          <a:bodyPr vert="horz"/>
          <a:lstStyle>
            <a:lvl1pPr algn="l">
              <a:defRPr sz="2800">
                <a:solidFill>
                  <a:schemeClr val="bg2"/>
                </a:solidFill>
                <a:latin typeface="Gellix" panose="00000800000000000000" pitchFamily="50" charset="0"/>
              </a:defRPr>
            </a:lvl1pPr>
          </a:lstStyle>
          <a:p>
            <a:r>
              <a:rPr lang="en-US"/>
              <a:t>Click to edit Master title style</a:t>
            </a:r>
            <a:endParaRPr lang="en-GB" dirty="0"/>
          </a:p>
        </p:txBody>
      </p:sp>
      <p:sp>
        <p:nvSpPr>
          <p:cNvPr id="3" name="Content Placeholder 4"/>
          <p:cNvSpPr>
            <a:spLocks noGrp="1"/>
          </p:cNvSpPr>
          <p:nvPr>
            <p:ph sz="quarter" idx="10"/>
          </p:nvPr>
        </p:nvSpPr>
        <p:spPr>
          <a:xfrm>
            <a:off x="457200" y="1371600"/>
            <a:ext cx="5334000" cy="4343400"/>
          </a:xfrm>
          <a:prstGeom prst="rect">
            <a:avLst/>
          </a:prstGeom>
        </p:spPr>
        <p:txBody>
          <a:bodyPr vert="horz" wrap="square"/>
          <a:lstStyle>
            <a:lvl1pPr algn="l">
              <a:buNone/>
              <a:defRPr sz="2400" b="0" i="0">
                <a:solidFill>
                  <a:schemeClr val="accent2"/>
                </a:solidFill>
                <a:latin typeface="Gellix Medium"/>
                <a:cs typeface="Gellix Medium"/>
              </a:defRPr>
            </a:lvl1pPr>
            <a:lvl2pPr algn="l">
              <a:buNone/>
              <a:defRPr sz="2400" b="0" i="0">
                <a:solidFill>
                  <a:schemeClr val="bg2"/>
                </a:solidFill>
                <a:latin typeface="Gellix Medium"/>
                <a:cs typeface="Gellix Medium"/>
              </a:defRPr>
            </a:lvl2pPr>
            <a:lvl3pPr algn="l">
              <a:buNone/>
              <a:defRPr sz="2400" b="0" i="0">
                <a:solidFill>
                  <a:schemeClr val="accent2"/>
                </a:solidFill>
                <a:latin typeface="Gellix Medium"/>
                <a:cs typeface="Gellix Medium"/>
              </a:defRPr>
            </a:lvl3pPr>
            <a:lvl4pPr algn="l">
              <a:buNone/>
              <a:defRPr sz="2400" b="0" i="0">
                <a:solidFill>
                  <a:schemeClr val="bg2"/>
                </a:solidFill>
                <a:latin typeface="Gellix Medium"/>
                <a:cs typeface="Gellix Medium"/>
              </a:defRPr>
            </a:lvl4pPr>
            <a:lvl5pPr algn="l">
              <a:buNone/>
              <a:defRPr sz="2400" b="0" i="0">
                <a:solidFill>
                  <a:schemeClr val="accent2"/>
                </a:solidFill>
                <a:latin typeface="Gellix Medium"/>
                <a:cs typeface="Gellix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64936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3352800" y="579438"/>
            <a:ext cx="5334000" cy="792162"/>
          </a:xfrm>
          <a:prstGeom prst="rect">
            <a:avLst/>
          </a:prstGeom>
        </p:spPr>
        <p:txBody>
          <a:bodyPr vert="horz"/>
          <a:lstStyle>
            <a:lvl1pPr algn="l">
              <a:defRPr sz="2800">
                <a:solidFill>
                  <a:srgbClr val="D93312"/>
                </a:solidFill>
              </a:defRPr>
            </a:lvl1pPr>
          </a:lstStyle>
          <a:p>
            <a:r>
              <a:rPr lang="en-US"/>
              <a:t>Click to edit Master title style</a:t>
            </a:r>
            <a:endParaRPr lang="en-GB" dirty="0"/>
          </a:p>
        </p:txBody>
      </p:sp>
      <p:sp>
        <p:nvSpPr>
          <p:cNvPr id="3" name="Content Placeholder 4"/>
          <p:cNvSpPr>
            <a:spLocks noGrp="1"/>
          </p:cNvSpPr>
          <p:nvPr>
            <p:ph sz="quarter" idx="10"/>
          </p:nvPr>
        </p:nvSpPr>
        <p:spPr>
          <a:xfrm>
            <a:off x="3352800" y="1371600"/>
            <a:ext cx="5334000" cy="4343400"/>
          </a:xfrm>
          <a:prstGeom prst="rect">
            <a:avLst/>
          </a:prstGeom>
        </p:spPr>
        <p:txBody>
          <a:bodyPr vert="horz" wrap="square"/>
          <a:lstStyle>
            <a:lvl1pPr algn="l">
              <a:buNone/>
              <a:defRPr sz="2400" b="0" i="0">
                <a:solidFill>
                  <a:schemeClr val="accent2"/>
                </a:solidFill>
                <a:latin typeface="Gellix Medium"/>
                <a:cs typeface="Gellix Medium"/>
              </a:defRPr>
            </a:lvl1pPr>
            <a:lvl2pPr algn="l">
              <a:buNone/>
              <a:defRPr sz="2400" b="0" i="0">
                <a:solidFill>
                  <a:srgbClr val="D93312"/>
                </a:solidFill>
                <a:latin typeface="Gellix Medium"/>
                <a:cs typeface="Gellix Medium"/>
              </a:defRPr>
            </a:lvl2pPr>
            <a:lvl3pPr algn="l">
              <a:buNone/>
              <a:defRPr sz="2400" b="0" i="0">
                <a:solidFill>
                  <a:srgbClr val="FAA807"/>
                </a:solidFill>
                <a:latin typeface="Gellix Medium"/>
                <a:cs typeface="Gellix Medium"/>
              </a:defRPr>
            </a:lvl3pPr>
            <a:lvl4pPr algn="l">
              <a:buNone/>
              <a:defRPr sz="2400" b="0" i="0">
                <a:solidFill>
                  <a:srgbClr val="D93312"/>
                </a:solidFill>
                <a:latin typeface="Gellix Medium"/>
                <a:cs typeface="Gellix Medium"/>
              </a:defRPr>
            </a:lvl4pPr>
            <a:lvl5pPr algn="l">
              <a:buNone/>
              <a:defRPr sz="2400" b="0" i="0">
                <a:solidFill>
                  <a:srgbClr val="FAA807"/>
                </a:solidFill>
                <a:latin typeface="Gellix Medium"/>
                <a:cs typeface="Gellix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55376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457200" y="579438"/>
            <a:ext cx="5334000" cy="792162"/>
          </a:xfrm>
          <a:prstGeom prst="rect">
            <a:avLst/>
          </a:prstGeom>
        </p:spPr>
        <p:txBody>
          <a:bodyPr vert="horz"/>
          <a:lstStyle>
            <a:lvl1pPr algn="l">
              <a:defRPr sz="2800">
                <a:solidFill>
                  <a:schemeClr val="bg2"/>
                </a:solidFill>
                <a:latin typeface="Gellix" panose="00000800000000000000" pitchFamily="50" charset="0"/>
              </a:defRPr>
            </a:lvl1pPr>
          </a:lstStyle>
          <a:p>
            <a:r>
              <a:rPr lang="en-US"/>
              <a:t>Click to edit Master title style</a:t>
            </a:r>
            <a:endParaRPr lang="en-GB" dirty="0"/>
          </a:p>
        </p:txBody>
      </p:sp>
      <p:sp>
        <p:nvSpPr>
          <p:cNvPr id="3" name="Content Placeholder 4"/>
          <p:cNvSpPr>
            <a:spLocks noGrp="1"/>
          </p:cNvSpPr>
          <p:nvPr>
            <p:ph sz="quarter" idx="10"/>
          </p:nvPr>
        </p:nvSpPr>
        <p:spPr>
          <a:xfrm>
            <a:off x="457200" y="1371600"/>
            <a:ext cx="5334000" cy="4343400"/>
          </a:xfrm>
          <a:prstGeom prst="rect">
            <a:avLst/>
          </a:prstGeom>
        </p:spPr>
        <p:txBody>
          <a:bodyPr vert="horz" wrap="square"/>
          <a:lstStyle>
            <a:lvl1pPr algn="l">
              <a:buNone/>
              <a:defRPr sz="2400" b="0" i="0">
                <a:solidFill>
                  <a:schemeClr val="accent2"/>
                </a:solidFill>
                <a:latin typeface="Gellix Medium"/>
                <a:cs typeface="Gellix Medium"/>
              </a:defRPr>
            </a:lvl1pPr>
            <a:lvl2pPr algn="l">
              <a:buNone/>
              <a:defRPr sz="2400" b="0" i="0">
                <a:solidFill>
                  <a:schemeClr val="bg2"/>
                </a:solidFill>
                <a:latin typeface="Gellix Medium"/>
                <a:cs typeface="Gellix Medium"/>
              </a:defRPr>
            </a:lvl2pPr>
            <a:lvl3pPr algn="l">
              <a:buNone/>
              <a:defRPr sz="2400" b="0" i="0">
                <a:solidFill>
                  <a:schemeClr val="accent2"/>
                </a:solidFill>
                <a:latin typeface="Gellix Medium"/>
                <a:cs typeface="Gellix Medium"/>
              </a:defRPr>
            </a:lvl3pPr>
            <a:lvl4pPr algn="l">
              <a:buNone/>
              <a:defRPr sz="2400" b="0" i="0">
                <a:solidFill>
                  <a:schemeClr val="bg2"/>
                </a:solidFill>
                <a:latin typeface="Gellix Medium"/>
                <a:cs typeface="Gellix Medium"/>
              </a:defRPr>
            </a:lvl4pPr>
            <a:lvl5pPr algn="l">
              <a:buNone/>
              <a:defRPr sz="2400" b="0" i="0">
                <a:solidFill>
                  <a:schemeClr val="accent2"/>
                </a:solidFill>
                <a:latin typeface="Gellix Medium"/>
                <a:cs typeface="Gellix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77521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3352800" y="579438"/>
            <a:ext cx="5334000" cy="792162"/>
          </a:xfrm>
          <a:prstGeom prst="rect">
            <a:avLst/>
          </a:prstGeom>
        </p:spPr>
        <p:txBody>
          <a:bodyPr vert="horz"/>
          <a:lstStyle>
            <a:lvl1pPr algn="l">
              <a:defRPr sz="2800">
                <a:solidFill>
                  <a:schemeClr val="tx2"/>
                </a:solidFill>
                <a:latin typeface="Gellix" panose="00000800000000000000" pitchFamily="50" charset="0"/>
              </a:defRPr>
            </a:lvl1pPr>
          </a:lstStyle>
          <a:p>
            <a:r>
              <a:rPr lang="en-US"/>
              <a:t>Click to edit Master title style</a:t>
            </a:r>
            <a:endParaRPr lang="en-GB" dirty="0"/>
          </a:p>
        </p:txBody>
      </p:sp>
      <p:sp>
        <p:nvSpPr>
          <p:cNvPr id="3" name="Content Placeholder 4"/>
          <p:cNvSpPr>
            <a:spLocks noGrp="1"/>
          </p:cNvSpPr>
          <p:nvPr>
            <p:ph sz="quarter" idx="10"/>
          </p:nvPr>
        </p:nvSpPr>
        <p:spPr>
          <a:xfrm>
            <a:off x="3352800" y="1371600"/>
            <a:ext cx="5334000" cy="4343400"/>
          </a:xfrm>
          <a:prstGeom prst="rect">
            <a:avLst/>
          </a:prstGeom>
        </p:spPr>
        <p:txBody>
          <a:bodyPr vert="horz" wrap="square"/>
          <a:lstStyle>
            <a:lvl1pPr algn="l">
              <a:buNone/>
              <a:defRPr sz="2400" b="0" i="0">
                <a:solidFill>
                  <a:schemeClr val="accent1"/>
                </a:solidFill>
                <a:latin typeface="Gellix Medium"/>
                <a:cs typeface="Gellix Medium"/>
              </a:defRPr>
            </a:lvl1pPr>
            <a:lvl2pPr algn="l">
              <a:buNone/>
              <a:defRPr sz="2400" b="0" i="0">
                <a:solidFill>
                  <a:schemeClr val="tx2"/>
                </a:solidFill>
                <a:latin typeface="Gellix Medium"/>
                <a:cs typeface="Gellix Medium"/>
              </a:defRPr>
            </a:lvl2pPr>
            <a:lvl3pPr algn="l">
              <a:buNone/>
              <a:defRPr sz="2400" b="0" i="0">
                <a:solidFill>
                  <a:schemeClr val="accent1"/>
                </a:solidFill>
                <a:latin typeface="Gellix Medium"/>
                <a:cs typeface="Gellix Medium"/>
              </a:defRPr>
            </a:lvl3pPr>
            <a:lvl4pPr algn="l">
              <a:buNone/>
              <a:defRPr sz="2400" b="0" i="0">
                <a:solidFill>
                  <a:schemeClr val="tx2"/>
                </a:solidFill>
                <a:latin typeface="Gellix Medium"/>
                <a:cs typeface="Gellix Medium"/>
              </a:defRPr>
            </a:lvl4pPr>
            <a:lvl5pPr algn="l">
              <a:buNone/>
              <a:defRPr sz="2400" b="0" i="0">
                <a:solidFill>
                  <a:schemeClr val="accent1"/>
                </a:solidFill>
                <a:latin typeface="Gellix Medium"/>
                <a:cs typeface="Gellix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35855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2895600" y="1570038"/>
            <a:ext cx="5334000" cy="792162"/>
          </a:xfrm>
          <a:prstGeom prst="rect">
            <a:avLst/>
          </a:prstGeom>
        </p:spPr>
        <p:txBody>
          <a:bodyPr vert="horz"/>
          <a:lstStyle>
            <a:lvl1pPr algn="l">
              <a:defRPr sz="2800">
                <a:solidFill>
                  <a:schemeClr val="tx2"/>
                </a:solidFill>
                <a:latin typeface="Gellix" panose="00000800000000000000" pitchFamily="50" charset="0"/>
              </a:defRPr>
            </a:lvl1pPr>
          </a:lstStyle>
          <a:p>
            <a:r>
              <a:rPr lang="en-US"/>
              <a:t>Click to edit Master title style</a:t>
            </a:r>
            <a:endParaRPr lang="en-GB" dirty="0"/>
          </a:p>
        </p:txBody>
      </p:sp>
      <p:sp>
        <p:nvSpPr>
          <p:cNvPr id="3" name="Content Placeholder 4"/>
          <p:cNvSpPr>
            <a:spLocks noGrp="1"/>
          </p:cNvSpPr>
          <p:nvPr>
            <p:ph sz="quarter" idx="10"/>
          </p:nvPr>
        </p:nvSpPr>
        <p:spPr>
          <a:xfrm>
            <a:off x="3429000" y="2362200"/>
            <a:ext cx="5334000" cy="4343400"/>
          </a:xfrm>
          <a:prstGeom prst="rect">
            <a:avLst/>
          </a:prstGeom>
        </p:spPr>
        <p:txBody>
          <a:bodyPr vert="horz" wrap="square"/>
          <a:lstStyle>
            <a:lvl1pPr algn="l">
              <a:buNone/>
              <a:defRPr sz="2400" b="0" i="0">
                <a:solidFill>
                  <a:schemeClr val="accent1"/>
                </a:solidFill>
                <a:latin typeface="Gellix Medium"/>
                <a:cs typeface="Gellix Medium"/>
              </a:defRPr>
            </a:lvl1pPr>
            <a:lvl2pPr algn="l">
              <a:buNone/>
              <a:defRPr sz="2400" b="0" i="0">
                <a:solidFill>
                  <a:schemeClr val="tx2"/>
                </a:solidFill>
                <a:latin typeface="Gellix Medium"/>
                <a:cs typeface="Gellix Medium"/>
              </a:defRPr>
            </a:lvl2pPr>
            <a:lvl3pPr algn="l">
              <a:buNone/>
              <a:defRPr sz="2400" b="0" i="0">
                <a:solidFill>
                  <a:schemeClr val="accent1"/>
                </a:solidFill>
                <a:latin typeface="Gellix Medium"/>
                <a:cs typeface="Gellix Medium"/>
              </a:defRPr>
            </a:lvl3pPr>
            <a:lvl4pPr algn="l">
              <a:buNone/>
              <a:defRPr sz="2400" b="0" i="0">
                <a:solidFill>
                  <a:schemeClr val="tx2"/>
                </a:solidFill>
                <a:latin typeface="Gellix Medium"/>
                <a:cs typeface="Gellix Medium"/>
              </a:defRPr>
            </a:lvl4pPr>
            <a:lvl5pPr algn="l">
              <a:buNone/>
              <a:defRPr sz="2400" b="0" i="0">
                <a:solidFill>
                  <a:schemeClr val="accent1"/>
                </a:solidFill>
                <a:latin typeface="Gellix Medium"/>
                <a:cs typeface="Gellix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0797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F26C3-C1F7-4ACF-AF91-E6FEFAE247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B3B4AF-E2D3-4A48-BD87-0FA4998E64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307567-9B21-49AF-8A61-64A8B7E6EF96}"/>
              </a:ext>
            </a:extLst>
          </p:cNvPr>
          <p:cNvSpPr>
            <a:spLocks noGrp="1"/>
          </p:cNvSpPr>
          <p:nvPr>
            <p:ph type="dt" sz="half" idx="10"/>
          </p:nvPr>
        </p:nvSpPr>
        <p:spPr/>
        <p:txBody>
          <a:bodyPr/>
          <a:lstStyle/>
          <a:p>
            <a:pPr>
              <a:defRPr/>
            </a:pPr>
            <a:fld id="{1113E74A-B0AD-4493-8124-5E407239ADC3}" type="datetimeFigureOut">
              <a:rPr lang="en-GB" smtClean="0"/>
              <a:pPr>
                <a:defRPr/>
              </a:pPr>
              <a:t>17/06/2021</a:t>
            </a:fld>
            <a:endParaRPr lang="en-GB" dirty="0"/>
          </a:p>
        </p:txBody>
      </p:sp>
      <p:sp>
        <p:nvSpPr>
          <p:cNvPr id="5" name="Footer Placeholder 4">
            <a:extLst>
              <a:ext uri="{FF2B5EF4-FFF2-40B4-BE49-F238E27FC236}">
                <a16:creationId xmlns:a16="http://schemas.microsoft.com/office/drawing/2014/main" id="{D5CF8C6E-0B37-4B04-AEA6-83D4597334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B9FAEA-46D2-4D47-B7DF-A02C651CA6B9}"/>
              </a:ext>
            </a:extLst>
          </p:cNvPr>
          <p:cNvSpPr>
            <a:spLocks noGrp="1"/>
          </p:cNvSpPr>
          <p:nvPr>
            <p:ph type="sldNum" sz="quarter" idx="12"/>
          </p:nvPr>
        </p:nvSpPr>
        <p:spPr/>
        <p:txBody>
          <a:bodyPr/>
          <a:lstStyle/>
          <a:p>
            <a:fld id="{E1D2C5DB-7321-4436-9EEE-1EDF4EF457BF}" type="slidenum">
              <a:rPr lang="en-GB" altLang="en-US" smtClean="0"/>
              <a:pPr/>
              <a:t>‹#›</a:t>
            </a:fld>
            <a:endParaRPr lang="en-GB" altLang="en-US"/>
          </a:p>
        </p:txBody>
      </p:sp>
    </p:spTree>
    <p:extLst>
      <p:ext uri="{BB962C8B-B14F-4D97-AF65-F5344CB8AC3E}">
        <p14:creationId xmlns:p14="http://schemas.microsoft.com/office/powerpoint/2010/main" val="3528891321"/>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1299286"/>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charitygovernancecode.org/en/6-diversity"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hbr.org/2016/11/why-diverse-teams-are-smarter"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hbr.org/2019/03/when-and-why-diversity-improves-your-boards-performance"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8" Type="http://schemas.openxmlformats.org/officeDocument/2006/relationships/hyperlink" Target="https://www.charityjob.co.uk/" TargetMode="External"/><Relationship Id="rId3" Type="http://schemas.openxmlformats.org/officeDocument/2006/relationships/hyperlink" Target="https://reachvolunteering.org.uk/charities-non-profits/find-trustee" TargetMode="External"/><Relationship Id="rId7" Type="http://schemas.openxmlformats.org/officeDocument/2006/relationships/hyperlink" Target="http://www.gettingonboard.org/" TargetMode="External"/><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hyperlink" Target="https://youngtrusteesmovement.org/" TargetMode="External"/><Relationship Id="rId5" Type="http://schemas.openxmlformats.org/officeDocument/2006/relationships/hyperlink" Target="https://www.womenonboards.net/en-GB/Home" TargetMode="External"/><Relationship Id="rId4" Type="http://schemas.openxmlformats.org/officeDocument/2006/relationships/hyperlink" Target="https://do-it.org/channels/trustee-finder"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hyperlink" Target="http://www.icaewvolunteers.com/" TargetMode="External"/><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hyperlink" Target="https://peoplemanagement.haymarketrecruitment.com/register/" TargetMode="External"/><Relationship Id="rId5" Type="http://schemas.openxmlformats.org/officeDocument/2006/relationships/hyperlink" Target="https://www.barprobono.org.uk/" TargetMode="External"/><Relationship Id="rId4" Type="http://schemas.openxmlformats.org/officeDocument/2006/relationships/hyperlink" Target="http://www.honorarytreasurers.org.uk/Vacancies1.html"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institute-of-fundraising.org.uk/groups/sig-black-fundraisers-network/" TargetMode="External"/><Relationship Id="rId7" Type="http://schemas.openxmlformats.org/officeDocument/2006/relationships/hyperlink" Target="https://www.aija.org/en/" TargetMode="External"/><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hyperlink" Target="https://www.blacksolicitorsnetwork.co.uk/" TargetMode="External"/><Relationship Id="rId5" Type="http://schemas.openxmlformats.org/officeDocument/2006/relationships/hyperlink" Target="https://byp-network.com/" TargetMode="External"/><Relationship Id="rId4" Type="http://schemas.openxmlformats.org/officeDocument/2006/relationships/hyperlink" Target="https://www.wibf.org.uk/"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gettingonboard.org/transform" TargetMode="External"/><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hyperlink" Target="https://gettingonboard.us19.list-manage.com/subscribe?u=f194491b52db7cc118f78b563&amp;id=08980a088e" TargetMode="External"/><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charitygovernancecode.org/en/6-diversity"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l"/>
            <a:r>
              <a:rPr lang="en-GB" altLang="en-US" sz="2800"/>
              <a:t>  </a:t>
            </a:r>
          </a:p>
        </p:txBody>
      </p:sp>
      <p:sp>
        <p:nvSpPr>
          <p:cNvPr id="5124" name="Content Placeholder 1"/>
          <p:cNvSpPr>
            <a:spLocks noGrp="1"/>
          </p:cNvSpPr>
          <p:nvPr>
            <p:ph sz="quarter" idx="10"/>
          </p:nvPr>
        </p:nvSpPr>
        <p:spPr/>
        <p:txBody>
          <a:bodyPr/>
          <a:lstStyle/>
          <a:p>
            <a:pPr marL="0" indent="0" algn="ctr">
              <a:spcBef>
                <a:spcPct val="0"/>
              </a:spcBef>
              <a:buFont typeface="Arial" charset="0"/>
              <a:buNone/>
            </a:pPr>
            <a:r>
              <a:rPr lang="en-US" altLang="en-US" sz="4400" dirty="0">
                <a:solidFill>
                  <a:srgbClr val="3D2668"/>
                </a:solidFill>
                <a:latin typeface="Gellix" panose="00000800000000000000" pitchFamily="50" charset="0"/>
              </a:rPr>
              <a:t>How to diversify your charity’s trustee board</a:t>
            </a:r>
          </a:p>
          <a:p>
            <a:pPr marL="0" indent="0" algn="ctr">
              <a:spcBef>
                <a:spcPct val="0"/>
              </a:spcBef>
              <a:buFont typeface="Arial" charset="0"/>
              <a:buNone/>
            </a:pPr>
            <a:endParaRPr lang="en-US" altLang="en-US" sz="4400" dirty="0">
              <a:solidFill>
                <a:srgbClr val="3D2668"/>
              </a:solidFill>
            </a:endParaRPr>
          </a:p>
          <a:p>
            <a:pPr marL="0" indent="0" algn="ctr">
              <a:spcBef>
                <a:spcPct val="0"/>
              </a:spcBef>
              <a:buFont typeface="Arial" charset="0"/>
              <a:buNone/>
            </a:pPr>
            <a:r>
              <a:rPr lang="en-US" altLang="en-US" sz="3600" dirty="0">
                <a:solidFill>
                  <a:srgbClr val="3D2668"/>
                </a:solidFill>
              </a:rPr>
              <a:t>Sophia Moreau, Associate, Getting on Board</a:t>
            </a:r>
          </a:p>
          <a:p>
            <a:pPr marL="0" indent="0" algn="ctr">
              <a:spcBef>
                <a:spcPct val="0"/>
              </a:spcBef>
              <a:buFont typeface="Arial" charset="0"/>
              <a:buNone/>
            </a:pPr>
            <a:endParaRPr lang="en-US" altLang="en-US" sz="4400" dirty="0">
              <a:solidFill>
                <a:srgbClr val="0070C0"/>
              </a:solidFill>
            </a:endParaRPr>
          </a:p>
          <a:p>
            <a:pPr marL="0" indent="0" algn="ctr">
              <a:spcBef>
                <a:spcPct val="0"/>
              </a:spcBef>
              <a:buFont typeface="Arial" charset="0"/>
              <a:buNone/>
            </a:pPr>
            <a:endParaRPr lang="en-US" altLang="en-US" sz="4400" dirty="0">
              <a:solidFill>
                <a:srgbClr val="0070C0"/>
              </a:solidFill>
            </a:endParaRPr>
          </a:p>
          <a:p>
            <a:pPr marL="0" indent="0" algn="ctr">
              <a:spcBef>
                <a:spcPct val="0"/>
              </a:spcBef>
              <a:buFont typeface="Arial" charset="0"/>
              <a:buNone/>
            </a:pPr>
            <a:endParaRPr lang="en-US" altLang="en-US" sz="3600" dirty="0">
              <a:solidFill>
                <a:srgbClr val="0070C0"/>
              </a:solidFill>
            </a:endParaRPr>
          </a:p>
          <a:p>
            <a:pPr marL="0" indent="0" algn="ctr">
              <a:buFont typeface="Arial" charset="0"/>
              <a:buNone/>
            </a:pPr>
            <a:endParaRPr lang="en-US" altLang="en-US" sz="3600" dirty="0"/>
          </a:p>
        </p:txBody>
      </p:sp>
    </p:spTree>
    <p:extLst>
      <p:ext uri="{BB962C8B-B14F-4D97-AF65-F5344CB8AC3E}">
        <p14:creationId xmlns:p14="http://schemas.microsoft.com/office/powerpoint/2010/main" val="1703004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l"/>
            <a:r>
              <a:rPr lang="en-GB" altLang="en-US" sz="2800" dirty="0"/>
              <a:t>  </a:t>
            </a:r>
          </a:p>
        </p:txBody>
      </p:sp>
      <p:sp>
        <p:nvSpPr>
          <p:cNvPr id="23556" name="Content Placeholder 1"/>
          <p:cNvSpPr>
            <a:spLocks noGrp="1"/>
          </p:cNvSpPr>
          <p:nvPr>
            <p:ph sz="quarter" idx="10"/>
          </p:nvPr>
        </p:nvSpPr>
        <p:spPr/>
        <p:txBody>
          <a:bodyPr/>
          <a:lstStyle/>
          <a:p>
            <a:pPr marL="0" indent="0" algn="ctr"/>
            <a:r>
              <a:rPr lang="en-GB" altLang="en-US" sz="5400" dirty="0">
                <a:solidFill>
                  <a:srgbClr val="3D2668"/>
                </a:solidFill>
                <a:latin typeface="Gellix" panose="00000800000000000000" pitchFamily="50" charset="0"/>
              </a:rPr>
              <a:t>Why does trustee diversity matter?</a:t>
            </a:r>
          </a:p>
          <a:p>
            <a:pPr marL="0" indent="0" algn="ctr">
              <a:buFont typeface="Arial" charset="0"/>
              <a:buNone/>
            </a:pPr>
            <a:endParaRPr lang="en-GB" altLang="en-US" sz="5400" dirty="0">
              <a:solidFill>
                <a:srgbClr val="0070C0"/>
              </a:solidFill>
            </a:endParaRPr>
          </a:p>
        </p:txBody>
      </p:sp>
    </p:spTree>
    <p:extLst>
      <p:ext uri="{BB962C8B-B14F-4D97-AF65-F5344CB8AC3E}">
        <p14:creationId xmlns:p14="http://schemas.microsoft.com/office/powerpoint/2010/main" val="2893449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699792" y="144016"/>
            <a:ext cx="6912768" cy="692696"/>
          </a:xfrm>
        </p:spPr>
        <p:txBody>
          <a:bodyPr/>
          <a:lstStyle/>
          <a:p>
            <a:pPr algn="l"/>
            <a:r>
              <a:rPr lang="en-GB" altLang="en-US" sz="2600" dirty="0"/>
              <a:t>Charity Commission for England &amp; Wales</a:t>
            </a:r>
          </a:p>
        </p:txBody>
      </p:sp>
      <p:sp>
        <p:nvSpPr>
          <p:cNvPr id="19460" name="Content Placeholder 1">
            <a:extLst>
              <a:ext uri="{FF2B5EF4-FFF2-40B4-BE49-F238E27FC236}">
                <a16:creationId xmlns:a16="http://schemas.microsoft.com/office/drawing/2014/main" id="{E6B07DEA-B165-4C96-8FDA-4B022DC28576}"/>
              </a:ext>
            </a:extLst>
          </p:cNvPr>
          <p:cNvSpPr>
            <a:spLocks noGrp="1"/>
          </p:cNvSpPr>
          <p:nvPr>
            <p:ph sz="quarter" idx="10"/>
          </p:nvPr>
        </p:nvSpPr>
        <p:spPr>
          <a:xfrm>
            <a:off x="2843808" y="836712"/>
            <a:ext cx="6192688" cy="5040560"/>
          </a:xfrm>
        </p:spPr>
        <p:txBody>
          <a:bodyPr/>
          <a:lstStyle/>
          <a:p>
            <a:pPr marL="0" indent="0">
              <a:defRPr/>
            </a:pPr>
            <a:r>
              <a:rPr lang="en-US" sz="2200" i="1" dirty="0"/>
              <a:t>“First, charities are missing out on the widest range of skills, experience and perspective at board level. Charities help tackle society’s most important challenges, and work with some of the most vulnerable people in our communities. They are also operating in an environment of increasing public scrutiny. To continue to make an impact for their beneficiaries into the future, and retain legitimacy among the communities they serve, charities need to be smart, agile and creative. A diverse board can bolster a charity’s resilience and give it the best chance of fulfilling its purposes into the future.”</a:t>
            </a:r>
          </a:p>
          <a:p>
            <a:pPr marL="0" indent="0">
              <a:defRPr/>
            </a:pPr>
            <a:endParaRPr lang="en-US" sz="2000" i="1" dirty="0">
              <a:solidFill>
                <a:srgbClr val="51B4A3"/>
              </a:solidFill>
            </a:endParaRPr>
          </a:p>
        </p:txBody>
      </p:sp>
    </p:spTree>
    <p:extLst>
      <p:ext uri="{BB962C8B-B14F-4D97-AF65-F5344CB8AC3E}">
        <p14:creationId xmlns:p14="http://schemas.microsoft.com/office/powerpoint/2010/main" val="1325070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699792" y="144016"/>
            <a:ext cx="6912768" cy="692696"/>
          </a:xfrm>
        </p:spPr>
        <p:txBody>
          <a:bodyPr/>
          <a:lstStyle/>
          <a:p>
            <a:pPr algn="l"/>
            <a:r>
              <a:rPr lang="en-GB" altLang="en-US" sz="2600" dirty="0"/>
              <a:t>Charity Commission for England &amp; Wales</a:t>
            </a:r>
          </a:p>
        </p:txBody>
      </p:sp>
      <p:sp>
        <p:nvSpPr>
          <p:cNvPr id="19460" name="Content Placeholder 1">
            <a:extLst>
              <a:ext uri="{FF2B5EF4-FFF2-40B4-BE49-F238E27FC236}">
                <a16:creationId xmlns:a16="http://schemas.microsoft.com/office/drawing/2014/main" id="{E6B07DEA-B165-4C96-8FDA-4B022DC28576}"/>
              </a:ext>
            </a:extLst>
          </p:cNvPr>
          <p:cNvSpPr>
            <a:spLocks noGrp="1"/>
          </p:cNvSpPr>
          <p:nvPr>
            <p:ph sz="quarter" idx="10"/>
          </p:nvPr>
        </p:nvSpPr>
        <p:spPr>
          <a:xfrm>
            <a:off x="2843808" y="836712"/>
            <a:ext cx="6192688" cy="5040560"/>
          </a:xfrm>
        </p:spPr>
        <p:txBody>
          <a:bodyPr/>
          <a:lstStyle/>
          <a:p>
            <a:pPr marL="0" indent="0">
              <a:defRPr/>
            </a:pPr>
            <a:endParaRPr lang="en-US" i="1" dirty="0"/>
          </a:p>
          <a:p>
            <a:pPr marL="0" indent="0">
              <a:defRPr/>
            </a:pPr>
            <a:r>
              <a:rPr lang="en-US" i="1" dirty="0"/>
              <a:t>“Second, uniformity at board level puts any </a:t>
            </a:r>
            <a:r>
              <a:rPr lang="en-US" i="1" dirty="0" err="1"/>
              <a:t>organisation</a:t>
            </a:r>
            <a:r>
              <a:rPr lang="en-US" i="1" dirty="0"/>
              <a:t> in any sector at risk of adverse group dynamics, including group-think, an unwillingness to challenge colleagues, and complacency of vision. Charities are not immune to that.”</a:t>
            </a:r>
            <a:endParaRPr lang="en-US" i="1" dirty="0">
              <a:solidFill>
                <a:srgbClr val="51B4A3"/>
              </a:solidFill>
            </a:endParaRPr>
          </a:p>
        </p:txBody>
      </p:sp>
    </p:spTree>
    <p:extLst>
      <p:ext uri="{BB962C8B-B14F-4D97-AF65-F5344CB8AC3E}">
        <p14:creationId xmlns:p14="http://schemas.microsoft.com/office/powerpoint/2010/main" val="187245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915816" y="144016"/>
            <a:ext cx="6912768" cy="692696"/>
          </a:xfrm>
        </p:spPr>
        <p:txBody>
          <a:bodyPr/>
          <a:lstStyle/>
          <a:p>
            <a:pPr algn="l"/>
            <a:r>
              <a:rPr lang="en-GB" altLang="en-US" sz="2800" dirty="0"/>
              <a:t>Charity Governance Code</a:t>
            </a:r>
          </a:p>
        </p:txBody>
      </p:sp>
      <p:sp>
        <p:nvSpPr>
          <p:cNvPr id="19460" name="Content Placeholder 1">
            <a:extLst>
              <a:ext uri="{FF2B5EF4-FFF2-40B4-BE49-F238E27FC236}">
                <a16:creationId xmlns:a16="http://schemas.microsoft.com/office/drawing/2014/main" id="{E6B07DEA-B165-4C96-8FDA-4B022DC28576}"/>
              </a:ext>
            </a:extLst>
          </p:cNvPr>
          <p:cNvSpPr>
            <a:spLocks noGrp="1"/>
          </p:cNvSpPr>
          <p:nvPr>
            <p:ph sz="quarter" idx="10"/>
          </p:nvPr>
        </p:nvSpPr>
        <p:spPr>
          <a:xfrm>
            <a:off x="2843808" y="836712"/>
            <a:ext cx="6192688" cy="5040560"/>
          </a:xfrm>
        </p:spPr>
        <p:txBody>
          <a:bodyPr/>
          <a:lstStyle/>
          <a:p>
            <a:pPr marL="0" indent="0">
              <a:defRPr/>
            </a:pPr>
            <a:endParaRPr lang="en-US" sz="2000" i="1" dirty="0"/>
          </a:p>
          <a:p>
            <a:pPr marL="0" indent="0">
              <a:defRPr/>
            </a:pPr>
            <a:r>
              <a:rPr lang="en-US" i="1" dirty="0"/>
              <a:t>“Diversity, in the widest sense, is essential for boards to stay informed and responsive and to navigate the fast-paced and complex changes facing the voluntary sector. Boards whose trustees have different backgrounds and experience are more likely to encourage debate and to make better decisions.”</a:t>
            </a:r>
          </a:p>
          <a:p>
            <a:pPr marL="0" indent="0">
              <a:defRPr/>
            </a:pPr>
            <a:endParaRPr lang="en-US" i="1" dirty="0"/>
          </a:p>
          <a:p>
            <a:pPr marL="0" indent="0">
              <a:defRPr/>
            </a:pPr>
            <a:r>
              <a:rPr lang="en-US" i="1" dirty="0">
                <a:solidFill>
                  <a:srgbClr val="51B4A3"/>
                </a:solidFill>
                <a:hlinkClick r:id="rId3">
                  <a:extLst>
                    <a:ext uri="{A12FA001-AC4F-418D-AE19-62706E023703}">
                      <ahyp:hlinkClr xmlns:ahyp="http://schemas.microsoft.com/office/drawing/2018/hyperlinkcolor" xmlns="" val="tx"/>
                    </a:ext>
                  </a:extLst>
                </a:hlinkClick>
              </a:rPr>
              <a:t>https://www.charitygovernancecode.org/en/6-diversity</a:t>
            </a:r>
            <a:r>
              <a:rPr lang="en-US" i="1" dirty="0">
                <a:solidFill>
                  <a:srgbClr val="51B4A3"/>
                </a:solidFill>
              </a:rPr>
              <a:t> </a:t>
            </a:r>
          </a:p>
        </p:txBody>
      </p:sp>
    </p:spTree>
    <p:extLst>
      <p:ext uri="{BB962C8B-B14F-4D97-AF65-F5344CB8AC3E}">
        <p14:creationId xmlns:p14="http://schemas.microsoft.com/office/powerpoint/2010/main" val="272945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gn="l"/>
            <a:r>
              <a:rPr lang="en-GB" altLang="en-US" sz="2800" dirty="0"/>
              <a:t>Evidence that diverse boards:</a:t>
            </a:r>
          </a:p>
        </p:txBody>
      </p:sp>
      <p:sp>
        <p:nvSpPr>
          <p:cNvPr id="19460" name="Content Placeholder 1">
            <a:extLst>
              <a:ext uri="{FF2B5EF4-FFF2-40B4-BE49-F238E27FC236}">
                <a16:creationId xmlns:a16="http://schemas.microsoft.com/office/drawing/2014/main" id="{E6B07DEA-B165-4C96-8FDA-4B022DC28576}"/>
              </a:ext>
            </a:extLst>
          </p:cNvPr>
          <p:cNvSpPr>
            <a:spLocks noGrp="1"/>
          </p:cNvSpPr>
          <p:nvPr>
            <p:ph sz="quarter" idx="10"/>
          </p:nvPr>
        </p:nvSpPr>
        <p:spPr>
          <a:xfrm>
            <a:off x="3003104" y="1365662"/>
            <a:ext cx="5683696" cy="4505672"/>
          </a:xfrm>
        </p:spPr>
        <p:txBody>
          <a:bodyPr/>
          <a:lstStyle/>
          <a:p>
            <a:pPr>
              <a:buFont typeface="Arial" panose="020B0604020202020204" pitchFamily="34" charset="0"/>
              <a:buChar char="•"/>
              <a:defRPr/>
            </a:pPr>
            <a:r>
              <a:rPr lang="en-US" dirty="0"/>
              <a:t>Present more options and are more innovative</a:t>
            </a:r>
          </a:p>
          <a:p>
            <a:pPr>
              <a:buFont typeface="Arial" panose="020B0604020202020204" pitchFamily="34" charset="0"/>
              <a:buChar char="•"/>
              <a:defRPr/>
            </a:pPr>
            <a:endParaRPr lang="en-US" dirty="0"/>
          </a:p>
          <a:p>
            <a:pPr>
              <a:buFont typeface="Arial" panose="020B0604020202020204" pitchFamily="34" charset="0"/>
              <a:buChar char="•"/>
              <a:defRPr/>
            </a:pPr>
            <a:r>
              <a:rPr lang="en-US" dirty="0" err="1"/>
              <a:t>Analyse</a:t>
            </a:r>
            <a:r>
              <a:rPr lang="en-US" dirty="0"/>
              <a:t> the evidence more carefully</a:t>
            </a:r>
          </a:p>
          <a:p>
            <a:pPr>
              <a:buFont typeface="Arial" panose="020B0604020202020204" pitchFamily="34" charset="0"/>
              <a:buChar char="•"/>
              <a:defRPr/>
            </a:pPr>
            <a:endParaRPr lang="en-US" dirty="0"/>
          </a:p>
          <a:p>
            <a:pPr>
              <a:buFont typeface="Arial" panose="020B0604020202020204" pitchFamily="34" charset="0"/>
              <a:buChar char="•"/>
              <a:defRPr/>
            </a:pPr>
            <a:r>
              <a:rPr lang="en-US" dirty="0"/>
              <a:t>In the commercial world, make more money</a:t>
            </a:r>
          </a:p>
          <a:p>
            <a:pPr>
              <a:buFont typeface="Arial" panose="020B0604020202020204" pitchFamily="34" charset="0"/>
              <a:buChar char="•"/>
              <a:defRPr/>
            </a:pPr>
            <a:endParaRPr lang="en-US" dirty="0"/>
          </a:p>
          <a:p>
            <a:pPr marL="0" indent="0">
              <a:defRPr/>
            </a:pPr>
            <a:r>
              <a:rPr lang="en-US" dirty="0">
                <a:solidFill>
                  <a:srgbClr val="51B4A3"/>
                </a:solidFill>
                <a:hlinkClick r:id="rId3">
                  <a:extLst>
                    <a:ext uri="{A12FA001-AC4F-418D-AE19-62706E023703}">
                      <ahyp:hlinkClr xmlns:ahyp="http://schemas.microsoft.com/office/drawing/2018/hyperlinkcolor" xmlns="" val="tx"/>
                    </a:ext>
                  </a:extLst>
                </a:hlinkClick>
              </a:rPr>
              <a:t>https://hbr.org/2016/11/why-diverse-teams-are-smarter</a:t>
            </a:r>
            <a:r>
              <a:rPr lang="en-US" dirty="0">
                <a:solidFill>
                  <a:srgbClr val="51B4A3"/>
                </a:solidFill>
              </a:rPr>
              <a:t>   </a:t>
            </a:r>
          </a:p>
        </p:txBody>
      </p:sp>
    </p:spTree>
    <p:extLst>
      <p:ext uri="{BB962C8B-B14F-4D97-AF65-F5344CB8AC3E}">
        <p14:creationId xmlns:p14="http://schemas.microsoft.com/office/powerpoint/2010/main" val="2433112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832520" y="3107192"/>
            <a:ext cx="5334000" cy="792162"/>
          </a:xfrm>
        </p:spPr>
        <p:txBody>
          <a:bodyPr/>
          <a:lstStyle/>
          <a:p>
            <a:pPr algn="l"/>
            <a:endParaRPr lang="en-GB" altLang="en-US" sz="2800" dirty="0"/>
          </a:p>
        </p:txBody>
      </p:sp>
      <p:pic>
        <p:nvPicPr>
          <p:cNvPr id="2" name="Picture 2">
            <a:extLst>
              <a:ext uri="{FF2B5EF4-FFF2-40B4-BE49-F238E27FC236}">
                <a16:creationId xmlns:a16="http://schemas.microsoft.com/office/drawing/2014/main" id="{C227A6E3-CE5F-4E2A-943F-5BB757B7CE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9520" y="592881"/>
            <a:ext cx="5040560" cy="509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1957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627784" y="230019"/>
            <a:ext cx="6696744" cy="761330"/>
          </a:xfrm>
        </p:spPr>
        <p:txBody>
          <a:bodyPr/>
          <a:lstStyle/>
          <a:p>
            <a:pPr algn="l"/>
            <a:r>
              <a:rPr lang="en-GB" altLang="en-US" dirty="0"/>
              <a:t>Take </a:t>
            </a:r>
            <a:r>
              <a:rPr lang="en-GB" altLang="en-US" dirty="0" err="1"/>
              <a:t>aways</a:t>
            </a:r>
            <a:r>
              <a:rPr lang="en-GB" altLang="en-US" dirty="0"/>
              <a:t>: why diversify your board?</a:t>
            </a:r>
            <a:endParaRPr lang="en-GB" altLang="en-US" sz="2800" dirty="0"/>
          </a:p>
        </p:txBody>
      </p:sp>
      <p:sp>
        <p:nvSpPr>
          <p:cNvPr id="19460" name="Content Placeholder 1">
            <a:extLst>
              <a:ext uri="{FF2B5EF4-FFF2-40B4-BE49-F238E27FC236}">
                <a16:creationId xmlns:a16="http://schemas.microsoft.com/office/drawing/2014/main" id="{E6B07DEA-B165-4C96-8FDA-4B022DC28576}"/>
              </a:ext>
            </a:extLst>
          </p:cNvPr>
          <p:cNvSpPr>
            <a:spLocks noGrp="1"/>
          </p:cNvSpPr>
          <p:nvPr>
            <p:ph sz="quarter" idx="10"/>
          </p:nvPr>
        </p:nvSpPr>
        <p:spPr>
          <a:xfrm>
            <a:off x="2771800" y="836712"/>
            <a:ext cx="6264696" cy="4968552"/>
          </a:xfrm>
        </p:spPr>
        <p:txBody>
          <a:bodyPr/>
          <a:lstStyle/>
          <a:p>
            <a:pPr marL="457200" indent="-457200">
              <a:buFont typeface="+mj-lt"/>
              <a:buAutoNum type="arabicPeriod"/>
              <a:defRPr/>
            </a:pPr>
            <a:r>
              <a:rPr lang="en-US" sz="2200" dirty="0">
                <a:solidFill>
                  <a:srgbClr val="51B4A3"/>
                </a:solidFill>
              </a:rPr>
              <a:t>Challenge and difference are at the very heart of effective governance.</a:t>
            </a:r>
          </a:p>
          <a:p>
            <a:pPr marL="457200" indent="-457200">
              <a:buFont typeface="+mj-lt"/>
              <a:buAutoNum type="arabicPeriod"/>
              <a:defRPr/>
            </a:pPr>
            <a:r>
              <a:rPr lang="en-US" sz="2200" dirty="0">
                <a:solidFill>
                  <a:srgbClr val="51B4A3"/>
                </a:solidFill>
              </a:rPr>
              <a:t>Research shows that a relevant mix of people on our boards is one of the primary ways of building </a:t>
            </a:r>
            <a:r>
              <a:rPr lang="en-US" sz="2200" dirty="0" err="1">
                <a:solidFill>
                  <a:srgbClr val="51B4A3"/>
                </a:solidFill>
              </a:rPr>
              <a:t>organisational</a:t>
            </a:r>
            <a:r>
              <a:rPr lang="en-US" sz="2200" dirty="0">
                <a:solidFill>
                  <a:srgbClr val="51B4A3"/>
                </a:solidFill>
              </a:rPr>
              <a:t> resilience. </a:t>
            </a:r>
          </a:p>
          <a:p>
            <a:pPr marL="457200" indent="-457200">
              <a:buFont typeface="+mj-lt"/>
              <a:buAutoNum type="arabicPeriod"/>
              <a:defRPr/>
            </a:pPr>
            <a:r>
              <a:rPr lang="en-US" sz="2200" dirty="0">
                <a:solidFill>
                  <a:srgbClr val="51B4A3"/>
                </a:solidFill>
              </a:rPr>
              <a:t>As trustees, it is our legal responsibility to do our best by our </a:t>
            </a:r>
            <a:r>
              <a:rPr lang="en-US" sz="2200" dirty="0" err="1">
                <a:solidFill>
                  <a:srgbClr val="51B4A3"/>
                </a:solidFill>
              </a:rPr>
              <a:t>organisation</a:t>
            </a:r>
            <a:r>
              <a:rPr lang="en-US" sz="2200" dirty="0">
                <a:solidFill>
                  <a:srgbClr val="51B4A3"/>
                </a:solidFill>
              </a:rPr>
              <a:t> and a lack of diversity on a board is a risk.</a:t>
            </a:r>
          </a:p>
          <a:p>
            <a:pPr marL="457200" indent="-457200">
              <a:buFont typeface="+mj-lt"/>
              <a:buAutoNum type="arabicPeriod"/>
              <a:defRPr/>
            </a:pPr>
            <a:r>
              <a:rPr lang="en-US" sz="2200" dirty="0">
                <a:solidFill>
                  <a:srgbClr val="51B4A3"/>
                </a:solidFill>
              </a:rPr>
              <a:t>Boards should be close to the changing needs of current and potential service users.</a:t>
            </a:r>
          </a:p>
          <a:p>
            <a:pPr marL="457200" indent="-457200">
              <a:buFont typeface="+mj-lt"/>
              <a:buAutoNum type="arabicPeriod"/>
              <a:defRPr/>
            </a:pPr>
            <a:r>
              <a:rPr lang="en-US" sz="2200" dirty="0">
                <a:solidFill>
                  <a:srgbClr val="51B4A3"/>
                </a:solidFill>
              </a:rPr>
              <a:t>Why miss out on all of that talent?!</a:t>
            </a:r>
          </a:p>
          <a:p>
            <a:pPr marL="457200" indent="-457200">
              <a:buFont typeface="+mj-lt"/>
              <a:buAutoNum type="arabicPeriod"/>
              <a:defRPr/>
            </a:pPr>
            <a:r>
              <a:rPr lang="en-US" sz="2200" dirty="0">
                <a:solidFill>
                  <a:srgbClr val="51B4A3"/>
                </a:solidFill>
              </a:rPr>
              <a:t>Board diversity is essential for credibility.</a:t>
            </a:r>
          </a:p>
          <a:p>
            <a:pPr>
              <a:buFont typeface="Arial" panose="020B0604020202020204" pitchFamily="34" charset="0"/>
              <a:buChar char="•"/>
              <a:defRPr/>
            </a:pPr>
            <a:endParaRPr lang="en-US" dirty="0">
              <a:solidFill>
                <a:srgbClr val="51B4A3"/>
              </a:solidFill>
            </a:endParaRPr>
          </a:p>
          <a:p>
            <a:pPr>
              <a:buFont typeface="Arial" panose="020B0604020202020204" pitchFamily="34" charset="0"/>
              <a:buChar char="•"/>
              <a:defRPr/>
            </a:pPr>
            <a:endParaRPr lang="en-US" dirty="0">
              <a:solidFill>
                <a:srgbClr val="51B4A3"/>
              </a:solidFill>
            </a:endParaRPr>
          </a:p>
        </p:txBody>
      </p:sp>
    </p:spTree>
    <p:extLst>
      <p:ext uri="{BB962C8B-B14F-4D97-AF65-F5344CB8AC3E}">
        <p14:creationId xmlns:p14="http://schemas.microsoft.com/office/powerpoint/2010/main" val="4192972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mbfn.org/wp-content/uploads/2018/04/MBF-Trustees-2-1024x682.jpg">
            <a:extLst>
              <a:ext uri="{FF2B5EF4-FFF2-40B4-BE49-F238E27FC236}">
                <a16:creationId xmlns:a16="http://schemas.microsoft.com/office/drawing/2014/main" id="{1E5BCF28-365B-4F24-B43B-A390270D7E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980728"/>
            <a:ext cx="6228184" cy="4147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342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l"/>
            <a:r>
              <a:rPr lang="en-GB" altLang="en-US" sz="2800" dirty="0"/>
              <a:t>  </a:t>
            </a:r>
          </a:p>
        </p:txBody>
      </p:sp>
      <p:sp>
        <p:nvSpPr>
          <p:cNvPr id="23556" name="Content Placeholder 1"/>
          <p:cNvSpPr>
            <a:spLocks noGrp="1"/>
          </p:cNvSpPr>
          <p:nvPr>
            <p:ph sz="quarter" idx="10"/>
          </p:nvPr>
        </p:nvSpPr>
        <p:spPr/>
        <p:txBody>
          <a:bodyPr/>
          <a:lstStyle/>
          <a:p>
            <a:pPr marL="0" indent="0" algn="ctr"/>
            <a:r>
              <a:rPr lang="en-GB" altLang="en-US" sz="5400" dirty="0">
                <a:solidFill>
                  <a:srgbClr val="3D2668"/>
                </a:solidFill>
                <a:latin typeface="Gellix" panose="00000800000000000000" pitchFamily="50" charset="0"/>
              </a:rPr>
              <a:t>Inclusion</a:t>
            </a:r>
          </a:p>
          <a:p>
            <a:pPr marL="0" indent="0" algn="ctr">
              <a:buFont typeface="Arial" charset="0"/>
              <a:buNone/>
            </a:pPr>
            <a:endParaRPr lang="en-GB" altLang="en-US" sz="5400" dirty="0">
              <a:solidFill>
                <a:srgbClr val="0070C0"/>
              </a:solidFill>
            </a:endParaRPr>
          </a:p>
        </p:txBody>
      </p:sp>
    </p:spTree>
    <p:extLst>
      <p:ext uri="{BB962C8B-B14F-4D97-AF65-F5344CB8AC3E}">
        <p14:creationId xmlns:p14="http://schemas.microsoft.com/office/powerpoint/2010/main" val="385302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0E393B6-2963-4998-8ED3-A9A3D7F7AC34}"/>
              </a:ext>
            </a:extLst>
          </p:cNvPr>
          <p:cNvSpPr>
            <a:spLocks noGrp="1"/>
          </p:cNvSpPr>
          <p:nvPr>
            <p:ph sz="quarter" idx="10"/>
          </p:nvPr>
        </p:nvSpPr>
        <p:spPr>
          <a:xfrm>
            <a:off x="3059832" y="332656"/>
            <a:ext cx="5688632" cy="4752528"/>
          </a:xfrm>
        </p:spPr>
        <p:txBody>
          <a:bodyPr/>
          <a:lstStyle/>
          <a:p>
            <a:pPr marL="0" indent="0"/>
            <a:r>
              <a:rPr lang="en-US" i="1" dirty="0"/>
              <a:t>“Diversity doesn’t matter as much on boards where members’ perspectives are not regularly elicited or valued. To make diverse boards more effective, boards need to have a more egalitarian culture — one that elevates different voices, integrates contrasting insights, and welcomes conversations about diversity.”</a:t>
            </a:r>
          </a:p>
          <a:p>
            <a:pPr marL="0"/>
            <a:endParaRPr lang="en-US" dirty="0"/>
          </a:p>
          <a:p>
            <a:pPr marL="0"/>
            <a:r>
              <a:rPr lang="en-US" dirty="0">
                <a:solidFill>
                  <a:srgbClr val="51B4A3"/>
                </a:solidFill>
                <a:hlinkClick r:id="rId3">
                  <a:extLst>
                    <a:ext uri="{A12FA001-AC4F-418D-AE19-62706E023703}">
                      <ahyp:hlinkClr xmlns:ahyp="http://schemas.microsoft.com/office/drawing/2018/hyperlinkcolor" xmlns="" val="tx"/>
                    </a:ext>
                  </a:extLst>
                </a:hlinkClick>
              </a:rPr>
              <a:t>https://hbr.org/2019/03/when-and-why-diversity-improves-your-boards-performance</a:t>
            </a:r>
            <a:r>
              <a:rPr lang="en-US" dirty="0">
                <a:solidFill>
                  <a:srgbClr val="51B4A3"/>
                </a:solidFill>
              </a:rPr>
              <a:t> </a:t>
            </a:r>
          </a:p>
          <a:p>
            <a:endParaRPr lang="en-GB" dirty="0"/>
          </a:p>
        </p:txBody>
      </p:sp>
    </p:spTree>
    <p:extLst>
      <p:ext uri="{BB962C8B-B14F-4D97-AF65-F5344CB8AC3E}">
        <p14:creationId xmlns:p14="http://schemas.microsoft.com/office/powerpoint/2010/main" val="1952912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txBox="1">
            <a:spLocks/>
          </p:cNvSpPr>
          <p:nvPr/>
        </p:nvSpPr>
        <p:spPr bwMode="auto">
          <a:xfrm>
            <a:off x="0" y="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800"/>
              <a:t>  </a:t>
            </a:r>
          </a:p>
        </p:txBody>
      </p:sp>
      <p:sp>
        <p:nvSpPr>
          <p:cNvPr id="6" name="Title 5">
            <a:extLst>
              <a:ext uri="{FF2B5EF4-FFF2-40B4-BE49-F238E27FC236}">
                <a16:creationId xmlns:a16="http://schemas.microsoft.com/office/drawing/2014/main" id="{56C7AA22-6987-4079-81A1-4497884C1F3D}"/>
              </a:ext>
            </a:extLst>
          </p:cNvPr>
          <p:cNvSpPr>
            <a:spLocks noGrp="1"/>
          </p:cNvSpPr>
          <p:nvPr>
            <p:ph type="title"/>
          </p:nvPr>
        </p:nvSpPr>
        <p:spPr>
          <a:xfrm>
            <a:off x="445325" y="239713"/>
            <a:ext cx="5334000" cy="792162"/>
          </a:xfrm>
        </p:spPr>
        <p:txBody>
          <a:bodyPr/>
          <a:lstStyle/>
          <a:p>
            <a:r>
              <a:rPr lang="en-GB" dirty="0"/>
              <a:t>What we will cover today</a:t>
            </a:r>
          </a:p>
        </p:txBody>
      </p:sp>
      <p:sp>
        <p:nvSpPr>
          <p:cNvPr id="7" name="Content Placeholder 6">
            <a:extLst>
              <a:ext uri="{FF2B5EF4-FFF2-40B4-BE49-F238E27FC236}">
                <a16:creationId xmlns:a16="http://schemas.microsoft.com/office/drawing/2014/main" id="{2144C68A-040D-4D75-B5E0-F0D84FBCF1A2}"/>
              </a:ext>
            </a:extLst>
          </p:cNvPr>
          <p:cNvSpPr>
            <a:spLocks noGrp="1"/>
          </p:cNvSpPr>
          <p:nvPr>
            <p:ph sz="quarter" idx="10"/>
          </p:nvPr>
        </p:nvSpPr>
        <p:spPr>
          <a:xfrm>
            <a:off x="445325" y="1031875"/>
            <a:ext cx="5334000" cy="4343400"/>
          </a:xfrm>
        </p:spPr>
        <p:txBody>
          <a:bodyPr/>
          <a:lstStyle/>
          <a:p>
            <a:pPr>
              <a:lnSpc>
                <a:spcPct val="150000"/>
              </a:lnSpc>
            </a:pPr>
            <a:r>
              <a:rPr lang="en-US" sz="2300" dirty="0"/>
              <a:t>Trustee diversity: current status</a:t>
            </a:r>
          </a:p>
          <a:p>
            <a:pPr>
              <a:lnSpc>
                <a:spcPct val="150000"/>
              </a:lnSpc>
            </a:pPr>
            <a:r>
              <a:rPr lang="en-US" sz="2300" dirty="0"/>
              <a:t>Why does trustee diversity matter?</a:t>
            </a:r>
          </a:p>
          <a:p>
            <a:pPr>
              <a:lnSpc>
                <a:spcPct val="150000"/>
              </a:lnSpc>
            </a:pPr>
            <a:r>
              <a:rPr lang="en-US" sz="2300" dirty="0"/>
              <a:t>Inclusion</a:t>
            </a:r>
          </a:p>
          <a:p>
            <a:pPr>
              <a:lnSpc>
                <a:spcPct val="150000"/>
              </a:lnSpc>
            </a:pPr>
            <a:r>
              <a:rPr lang="en-US" sz="2300" dirty="0"/>
              <a:t>Practical tips to improve the diversity of your board</a:t>
            </a:r>
          </a:p>
          <a:p>
            <a:pPr>
              <a:lnSpc>
                <a:spcPct val="150000"/>
              </a:lnSpc>
            </a:pPr>
            <a:r>
              <a:rPr lang="en-US" sz="2300" dirty="0"/>
              <a:t>How Getting on Board can help</a:t>
            </a:r>
          </a:p>
          <a:p>
            <a:pPr>
              <a:lnSpc>
                <a:spcPct val="150000"/>
              </a:lnSpc>
            </a:pPr>
            <a:r>
              <a:rPr lang="en-US" sz="2300" dirty="0"/>
              <a:t>Questions</a:t>
            </a:r>
          </a:p>
          <a:p>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0E393B6-2963-4998-8ED3-A9A3D7F7AC34}"/>
              </a:ext>
            </a:extLst>
          </p:cNvPr>
          <p:cNvSpPr>
            <a:spLocks noGrp="1"/>
          </p:cNvSpPr>
          <p:nvPr>
            <p:ph sz="quarter" idx="10"/>
          </p:nvPr>
        </p:nvSpPr>
        <p:spPr>
          <a:xfrm>
            <a:off x="3059832" y="332656"/>
            <a:ext cx="5688632" cy="4752528"/>
          </a:xfrm>
        </p:spPr>
        <p:txBody>
          <a:bodyPr/>
          <a:lstStyle/>
          <a:p>
            <a:pPr marL="0" indent="0"/>
            <a:endParaRPr lang="en-US" i="1" dirty="0"/>
          </a:p>
          <a:p>
            <a:pPr marL="0" indent="0"/>
            <a:r>
              <a:rPr lang="en-US" i="1" dirty="0"/>
              <a:t>“I left a trustee style role because I felt intimidated around lots of white people. Your voice is undermined and you feel like a minority. If you ask too many questions you feel like you are being demanding. It also just felt like a tick box exercise. I was like a silent member of the board. There were a lot of power dynamics due to race issues.” </a:t>
            </a:r>
            <a:endParaRPr lang="en-GB" dirty="0"/>
          </a:p>
        </p:txBody>
      </p:sp>
    </p:spTree>
    <p:extLst>
      <p:ext uri="{BB962C8B-B14F-4D97-AF65-F5344CB8AC3E}">
        <p14:creationId xmlns:p14="http://schemas.microsoft.com/office/powerpoint/2010/main" val="2685219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l"/>
            <a:r>
              <a:rPr lang="en-GB" altLang="en-US" sz="2800" dirty="0"/>
              <a:t>  </a:t>
            </a:r>
          </a:p>
        </p:txBody>
      </p:sp>
      <p:sp>
        <p:nvSpPr>
          <p:cNvPr id="23556" name="Content Placeholder 1"/>
          <p:cNvSpPr>
            <a:spLocks noGrp="1"/>
          </p:cNvSpPr>
          <p:nvPr>
            <p:ph sz="quarter" idx="10"/>
          </p:nvPr>
        </p:nvSpPr>
        <p:spPr/>
        <p:txBody>
          <a:bodyPr/>
          <a:lstStyle/>
          <a:p>
            <a:pPr marL="0" indent="0" algn="ctr"/>
            <a:r>
              <a:rPr lang="en-GB" altLang="en-US" sz="5400" dirty="0">
                <a:solidFill>
                  <a:srgbClr val="3D2668"/>
                </a:solidFill>
                <a:latin typeface="Gellix" panose="00000800000000000000" pitchFamily="50" charset="0"/>
              </a:rPr>
              <a:t>Practical tips to improve the diversity of your board</a:t>
            </a:r>
          </a:p>
          <a:p>
            <a:pPr marL="0" indent="0" algn="ctr">
              <a:buFont typeface="Arial" charset="0"/>
              <a:buNone/>
            </a:pPr>
            <a:endParaRPr lang="en-GB" altLang="en-US" sz="5400" dirty="0">
              <a:solidFill>
                <a:srgbClr val="0070C0"/>
              </a:solidFill>
            </a:endParaRPr>
          </a:p>
        </p:txBody>
      </p:sp>
    </p:spTree>
    <p:extLst>
      <p:ext uri="{BB962C8B-B14F-4D97-AF65-F5344CB8AC3E}">
        <p14:creationId xmlns:p14="http://schemas.microsoft.com/office/powerpoint/2010/main" val="2151996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0E393B6-2963-4998-8ED3-A9A3D7F7AC34}"/>
              </a:ext>
            </a:extLst>
          </p:cNvPr>
          <p:cNvSpPr>
            <a:spLocks noGrp="1"/>
          </p:cNvSpPr>
          <p:nvPr>
            <p:ph sz="quarter" idx="10"/>
          </p:nvPr>
        </p:nvSpPr>
        <p:spPr>
          <a:xfrm>
            <a:off x="2987824" y="1158453"/>
            <a:ext cx="5688632" cy="4104456"/>
          </a:xfrm>
        </p:spPr>
        <p:txBody>
          <a:bodyPr/>
          <a:lstStyle/>
          <a:p>
            <a:pPr indent="0"/>
            <a:endParaRPr lang="en-GB" altLang="en-US" sz="4000" dirty="0"/>
          </a:p>
          <a:p>
            <a:pPr indent="0" algn="ctr"/>
            <a:r>
              <a:rPr lang="en-GB" altLang="en-US" sz="4800" dirty="0"/>
              <a:t>Run an open recruitment process</a:t>
            </a:r>
            <a:endParaRPr lang="en-GB" sz="4800" dirty="0"/>
          </a:p>
        </p:txBody>
      </p:sp>
      <p:sp>
        <p:nvSpPr>
          <p:cNvPr id="3" name="Title 1">
            <a:extLst>
              <a:ext uri="{FF2B5EF4-FFF2-40B4-BE49-F238E27FC236}">
                <a16:creationId xmlns:a16="http://schemas.microsoft.com/office/drawing/2014/main" id="{B0E20FA9-4AE2-4749-ACD5-C92EE5B9FB0C}"/>
              </a:ext>
            </a:extLst>
          </p:cNvPr>
          <p:cNvSpPr>
            <a:spLocks noGrp="1"/>
          </p:cNvSpPr>
          <p:nvPr>
            <p:ph type="title"/>
          </p:nvPr>
        </p:nvSpPr>
        <p:spPr>
          <a:xfrm>
            <a:off x="3093132" y="332656"/>
            <a:ext cx="5334000" cy="792162"/>
          </a:xfrm>
        </p:spPr>
        <p:txBody>
          <a:bodyPr/>
          <a:lstStyle/>
          <a:p>
            <a:pPr algn="ctr"/>
            <a:r>
              <a:rPr lang="en-GB" altLang="en-US" sz="4800" dirty="0"/>
              <a:t>Tip 1</a:t>
            </a:r>
          </a:p>
        </p:txBody>
      </p:sp>
    </p:spTree>
    <p:extLst>
      <p:ext uri="{BB962C8B-B14F-4D97-AF65-F5344CB8AC3E}">
        <p14:creationId xmlns:p14="http://schemas.microsoft.com/office/powerpoint/2010/main" val="3741654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A4DF9955-D057-4179-9238-021B40397EE7}"/>
              </a:ext>
            </a:extLst>
          </p:cNvPr>
          <p:cNvSpPr txBox="1">
            <a:spLocks/>
          </p:cNvSpPr>
          <p:nvPr/>
        </p:nvSpPr>
        <p:spPr bwMode="auto">
          <a:xfrm>
            <a:off x="0" y="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a:t>  </a:t>
            </a:r>
          </a:p>
        </p:txBody>
      </p:sp>
      <p:pic>
        <p:nvPicPr>
          <p:cNvPr id="2" name="Picture 1">
            <a:extLst>
              <a:ext uri="{FF2B5EF4-FFF2-40B4-BE49-F238E27FC236}">
                <a16:creationId xmlns:a16="http://schemas.microsoft.com/office/drawing/2014/main" id="{9EE46BE4-F1A7-4839-A9B5-EC8598C27E35}"/>
              </a:ext>
            </a:extLst>
          </p:cNvPr>
          <p:cNvPicPr>
            <a:picLocks noChangeAspect="1"/>
          </p:cNvPicPr>
          <p:nvPr/>
        </p:nvPicPr>
        <p:blipFill>
          <a:blip r:embed="rId3"/>
          <a:stretch>
            <a:fillRect/>
          </a:stretch>
        </p:blipFill>
        <p:spPr>
          <a:xfrm>
            <a:off x="3131840" y="188640"/>
            <a:ext cx="5688632" cy="5688632"/>
          </a:xfrm>
          <a:prstGeom prst="rect">
            <a:avLst/>
          </a:prstGeom>
        </p:spPr>
      </p:pic>
    </p:spTree>
    <p:extLst>
      <p:ext uri="{BB962C8B-B14F-4D97-AF65-F5344CB8AC3E}">
        <p14:creationId xmlns:p14="http://schemas.microsoft.com/office/powerpoint/2010/main" val="996222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txBox="1">
            <a:spLocks/>
          </p:cNvSpPr>
          <p:nvPr/>
        </p:nvSpPr>
        <p:spPr bwMode="auto">
          <a:xfrm>
            <a:off x="0" y="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800"/>
              <a:t>  </a:t>
            </a:r>
          </a:p>
        </p:txBody>
      </p:sp>
      <p:pic>
        <p:nvPicPr>
          <p:cNvPr id="8" name="Picture 7">
            <a:extLst>
              <a:ext uri="{FF2B5EF4-FFF2-40B4-BE49-F238E27FC236}">
                <a16:creationId xmlns:a16="http://schemas.microsoft.com/office/drawing/2014/main" id="{EA3BA2E1-6057-45DD-80F2-0526C71E5021}"/>
              </a:ext>
            </a:extLst>
          </p:cNvPr>
          <p:cNvPicPr>
            <a:picLocks noChangeAspect="1"/>
          </p:cNvPicPr>
          <p:nvPr/>
        </p:nvPicPr>
        <p:blipFill>
          <a:blip r:embed="rId3"/>
          <a:stretch>
            <a:fillRect/>
          </a:stretch>
        </p:blipFill>
        <p:spPr>
          <a:xfrm>
            <a:off x="2703514" y="660419"/>
            <a:ext cx="6420797" cy="5040889"/>
          </a:xfrm>
          <a:prstGeom prst="rect">
            <a:avLst/>
          </a:prstGeom>
        </p:spPr>
      </p:pic>
    </p:spTree>
    <p:extLst>
      <p:ext uri="{BB962C8B-B14F-4D97-AF65-F5344CB8AC3E}">
        <p14:creationId xmlns:p14="http://schemas.microsoft.com/office/powerpoint/2010/main" val="1106138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DB9A76-81D0-43B9-BD81-88FC871F3570}"/>
              </a:ext>
            </a:extLst>
          </p:cNvPr>
          <p:cNvPicPr>
            <a:picLocks noChangeAspect="1"/>
          </p:cNvPicPr>
          <p:nvPr/>
        </p:nvPicPr>
        <p:blipFill>
          <a:blip r:embed="rId3"/>
          <a:stretch>
            <a:fillRect/>
          </a:stretch>
        </p:blipFill>
        <p:spPr>
          <a:xfrm>
            <a:off x="3779912" y="332656"/>
            <a:ext cx="4032448" cy="5264339"/>
          </a:xfrm>
          <a:prstGeom prst="rect">
            <a:avLst/>
          </a:prstGeom>
        </p:spPr>
      </p:pic>
    </p:spTree>
    <p:extLst>
      <p:ext uri="{BB962C8B-B14F-4D97-AF65-F5344CB8AC3E}">
        <p14:creationId xmlns:p14="http://schemas.microsoft.com/office/powerpoint/2010/main" val="1100627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0E393B6-2963-4998-8ED3-A9A3D7F7AC34}"/>
              </a:ext>
            </a:extLst>
          </p:cNvPr>
          <p:cNvSpPr>
            <a:spLocks noGrp="1"/>
          </p:cNvSpPr>
          <p:nvPr>
            <p:ph sz="quarter" idx="10"/>
          </p:nvPr>
        </p:nvSpPr>
        <p:spPr>
          <a:xfrm>
            <a:off x="2987824" y="1376772"/>
            <a:ext cx="5688632" cy="4104456"/>
          </a:xfrm>
        </p:spPr>
        <p:txBody>
          <a:bodyPr/>
          <a:lstStyle/>
          <a:p>
            <a:pPr indent="0" algn="ctr"/>
            <a:r>
              <a:rPr lang="en-GB" altLang="en-US" sz="4800" dirty="0"/>
              <a:t>Recruit at the confluence of diversity and skills/knowledge/experience</a:t>
            </a:r>
            <a:endParaRPr lang="en-GB" sz="4800" dirty="0"/>
          </a:p>
        </p:txBody>
      </p:sp>
      <p:sp>
        <p:nvSpPr>
          <p:cNvPr id="3" name="Title 1">
            <a:extLst>
              <a:ext uri="{FF2B5EF4-FFF2-40B4-BE49-F238E27FC236}">
                <a16:creationId xmlns:a16="http://schemas.microsoft.com/office/drawing/2014/main" id="{B0E20FA9-4AE2-4749-ACD5-C92EE5B9FB0C}"/>
              </a:ext>
            </a:extLst>
          </p:cNvPr>
          <p:cNvSpPr>
            <a:spLocks noGrp="1"/>
          </p:cNvSpPr>
          <p:nvPr>
            <p:ph type="title"/>
          </p:nvPr>
        </p:nvSpPr>
        <p:spPr>
          <a:xfrm>
            <a:off x="3093132" y="332656"/>
            <a:ext cx="5334000" cy="792162"/>
          </a:xfrm>
        </p:spPr>
        <p:txBody>
          <a:bodyPr/>
          <a:lstStyle/>
          <a:p>
            <a:pPr algn="ctr"/>
            <a:r>
              <a:rPr lang="en-GB" altLang="en-US" sz="4800" dirty="0"/>
              <a:t>Tip 2</a:t>
            </a:r>
          </a:p>
        </p:txBody>
      </p:sp>
    </p:spTree>
    <p:extLst>
      <p:ext uri="{BB962C8B-B14F-4D97-AF65-F5344CB8AC3E}">
        <p14:creationId xmlns:p14="http://schemas.microsoft.com/office/powerpoint/2010/main" val="171418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4817087-2DA5-4819-A842-0060B5D762D8}"/>
              </a:ext>
            </a:extLst>
          </p:cNvPr>
          <p:cNvSpPr>
            <a:spLocks noGrp="1"/>
          </p:cNvSpPr>
          <p:nvPr>
            <p:ph sz="quarter" idx="10"/>
          </p:nvPr>
        </p:nvSpPr>
        <p:spPr>
          <a:xfrm>
            <a:off x="2987824" y="764704"/>
            <a:ext cx="5334000" cy="4343400"/>
          </a:xfrm>
        </p:spPr>
        <p:txBody>
          <a:bodyPr/>
          <a:lstStyle/>
          <a:p>
            <a:pPr marL="800100" indent="-457200">
              <a:buFont typeface="+mj-lt"/>
              <a:buAutoNum type="arabicPeriod"/>
            </a:pPr>
            <a:r>
              <a:rPr lang="en-US" sz="2600" dirty="0">
                <a:solidFill>
                  <a:srgbClr val="3D2668"/>
                </a:solidFill>
              </a:rPr>
              <a:t>What challenges and opportunities is your charity likely to face over the next 5 years?</a:t>
            </a:r>
          </a:p>
          <a:p>
            <a:pPr marL="800100" indent="-457200">
              <a:buFont typeface="+mj-lt"/>
              <a:buAutoNum type="arabicPeriod"/>
            </a:pPr>
            <a:endParaRPr lang="en-US" sz="2600" dirty="0">
              <a:solidFill>
                <a:srgbClr val="3D2668"/>
              </a:solidFill>
            </a:endParaRPr>
          </a:p>
          <a:p>
            <a:pPr marL="800100" indent="-457200">
              <a:buFont typeface="+mj-lt"/>
              <a:buAutoNum type="arabicPeriod"/>
            </a:pPr>
            <a:r>
              <a:rPr lang="en-US" sz="2600" dirty="0">
                <a:solidFill>
                  <a:srgbClr val="3D2668"/>
                </a:solidFill>
              </a:rPr>
              <a:t>Do your trustees have the right skills, knowledge, experience, backgrounds to tackle these challenges?</a:t>
            </a:r>
          </a:p>
          <a:p>
            <a:pPr marL="800100" indent="-457200">
              <a:buFont typeface="+mj-lt"/>
              <a:buAutoNum type="arabicPeriod"/>
            </a:pPr>
            <a:endParaRPr lang="en-US" sz="2600" dirty="0">
              <a:solidFill>
                <a:srgbClr val="3D2668"/>
              </a:solidFill>
            </a:endParaRPr>
          </a:p>
          <a:p>
            <a:pPr marL="800100" indent="-457200">
              <a:buFont typeface="+mj-lt"/>
              <a:buAutoNum type="arabicPeriod"/>
            </a:pPr>
            <a:r>
              <a:rPr lang="en-US" sz="2600" dirty="0">
                <a:solidFill>
                  <a:srgbClr val="3D2668"/>
                </a:solidFill>
              </a:rPr>
              <a:t>If not, what’s missing?</a:t>
            </a:r>
          </a:p>
          <a:p>
            <a:pPr indent="0" algn="ctr"/>
            <a:endParaRPr lang="en-US" sz="4000" dirty="0">
              <a:solidFill>
                <a:srgbClr val="3D2668"/>
              </a:solidFill>
            </a:endParaRPr>
          </a:p>
          <a:p>
            <a:endParaRPr lang="en-GB" dirty="0"/>
          </a:p>
        </p:txBody>
      </p:sp>
    </p:spTree>
    <p:extLst>
      <p:ext uri="{BB962C8B-B14F-4D97-AF65-F5344CB8AC3E}">
        <p14:creationId xmlns:p14="http://schemas.microsoft.com/office/powerpoint/2010/main" val="2280809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0E393B6-2963-4998-8ED3-A9A3D7F7AC34}"/>
              </a:ext>
            </a:extLst>
          </p:cNvPr>
          <p:cNvSpPr>
            <a:spLocks noGrp="1"/>
          </p:cNvSpPr>
          <p:nvPr>
            <p:ph sz="quarter" idx="10"/>
          </p:nvPr>
        </p:nvSpPr>
        <p:spPr>
          <a:xfrm>
            <a:off x="2987824" y="1158453"/>
            <a:ext cx="5688632" cy="4104456"/>
          </a:xfrm>
        </p:spPr>
        <p:txBody>
          <a:bodyPr/>
          <a:lstStyle/>
          <a:p>
            <a:pPr indent="0"/>
            <a:endParaRPr lang="en-GB" altLang="en-US" sz="4000" dirty="0"/>
          </a:p>
          <a:p>
            <a:pPr indent="0" algn="ctr"/>
            <a:r>
              <a:rPr lang="en-GB" altLang="en-US" sz="4800" dirty="0"/>
              <a:t>Remove all unnecessary barriers</a:t>
            </a:r>
            <a:endParaRPr lang="en-GB" sz="4800" dirty="0"/>
          </a:p>
        </p:txBody>
      </p:sp>
      <p:sp>
        <p:nvSpPr>
          <p:cNvPr id="3" name="Title 1">
            <a:extLst>
              <a:ext uri="{FF2B5EF4-FFF2-40B4-BE49-F238E27FC236}">
                <a16:creationId xmlns:a16="http://schemas.microsoft.com/office/drawing/2014/main" id="{B0E20FA9-4AE2-4749-ACD5-C92EE5B9FB0C}"/>
              </a:ext>
            </a:extLst>
          </p:cNvPr>
          <p:cNvSpPr>
            <a:spLocks noGrp="1"/>
          </p:cNvSpPr>
          <p:nvPr>
            <p:ph type="title"/>
          </p:nvPr>
        </p:nvSpPr>
        <p:spPr>
          <a:xfrm>
            <a:off x="3093132" y="332656"/>
            <a:ext cx="5334000" cy="792162"/>
          </a:xfrm>
        </p:spPr>
        <p:txBody>
          <a:bodyPr/>
          <a:lstStyle/>
          <a:p>
            <a:pPr algn="ctr"/>
            <a:r>
              <a:rPr lang="en-GB" altLang="en-US" sz="4800" dirty="0"/>
              <a:t>Tip 3</a:t>
            </a:r>
          </a:p>
        </p:txBody>
      </p:sp>
    </p:spTree>
    <p:extLst>
      <p:ext uri="{BB962C8B-B14F-4D97-AF65-F5344CB8AC3E}">
        <p14:creationId xmlns:p14="http://schemas.microsoft.com/office/powerpoint/2010/main" val="568115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txBox="1">
            <a:spLocks/>
          </p:cNvSpPr>
          <p:nvPr/>
        </p:nvSpPr>
        <p:spPr bwMode="auto">
          <a:xfrm>
            <a:off x="0" y="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800"/>
              <a:t>  </a:t>
            </a:r>
          </a:p>
        </p:txBody>
      </p:sp>
      <p:sp>
        <p:nvSpPr>
          <p:cNvPr id="6" name="Title 5">
            <a:extLst>
              <a:ext uri="{FF2B5EF4-FFF2-40B4-BE49-F238E27FC236}">
                <a16:creationId xmlns:a16="http://schemas.microsoft.com/office/drawing/2014/main" id="{CE532A05-66CE-4CAA-9226-5B3B2EB19813}"/>
              </a:ext>
            </a:extLst>
          </p:cNvPr>
          <p:cNvSpPr>
            <a:spLocks noGrp="1"/>
          </p:cNvSpPr>
          <p:nvPr>
            <p:ph type="title"/>
          </p:nvPr>
        </p:nvSpPr>
        <p:spPr>
          <a:xfrm>
            <a:off x="3237148" y="376600"/>
            <a:ext cx="5334000" cy="792162"/>
          </a:xfrm>
        </p:spPr>
        <p:txBody>
          <a:bodyPr/>
          <a:lstStyle/>
          <a:p>
            <a:r>
              <a:rPr lang="en-GB" dirty="0"/>
              <a:t>Remove barriers which will restrict your pool of applicants</a:t>
            </a:r>
          </a:p>
        </p:txBody>
      </p:sp>
      <p:sp>
        <p:nvSpPr>
          <p:cNvPr id="7" name="Content Placeholder 6">
            <a:extLst>
              <a:ext uri="{FF2B5EF4-FFF2-40B4-BE49-F238E27FC236}">
                <a16:creationId xmlns:a16="http://schemas.microsoft.com/office/drawing/2014/main" id="{AAFA8304-C39E-44DD-BA27-CA77D6B91A34}"/>
              </a:ext>
            </a:extLst>
          </p:cNvPr>
          <p:cNvSpPr>
            <a:spLocks noGrp="1"/>
          </p:cNvSpPr>
          <p:nvPr>
            <p:ph sz="quarter" idx="10"/>
          </p:nvPr>
        </p:nvSpPr>
        <p:spPr>
          <a:xfrm>
            <a:off x="2987824" y="908720"/>
            <a:ext cx="5832648" cy="4835996"/>
          </a:xfrm>
        </p:spPr>
        <p:txBody>
          <a:bodyPr/>
          <a:lstStyle/>
          <a:p>
            <a:pPr marL="457200" indent="-457200">
              <a:buFont typeface="Arial" panose="020B0604020202020204" pitchFamily="34" charset="0"/>
              <a:buChar char="•"/>
              <a:defRPr/>
            </a:pPr>
            <a:endParaRPr lang="en-GB" altLang="en-US" dirty="0"/>
          </a:p>
          <a:p>
            <a:pPr marL="457200" indent="-457200">
              <a:buFont typeface="Arial" panose="020B0604020202020204" pitchFamily="34" charset="0"/>
              <a:buChar char="•"/>
              <a:defRPr/>
            </a:pPr>
            <a:r>
              <a:rPr lang="en-GB" altLang="en-US" sz="2200" dirty="0"/>
              <a:t>Do they need board experience/a degree?</a:t>
            </a:r>
          </a:p>
          <a:p>
            <a:pPr marL="457200" indent="-457200">
              <a:buFont typeface="Arial" panose="020B0604020202020204" pitchFamily="34" charset="0"/>
              <a:buChar char="•"/>
              <a:defRPr/>
            </a:pPr>
            <a:r>
              <a:rPr lang="en-GB" altLang="en-US" sz="2200" dirty="0"/>
              <a:t>Do they need a detailed understanding of charity governance/an “understanding of their legal responsibilities” or can training be provided?</a:t>
            </a:r>
          </a:p>
          <a:p>
            <a:pPr marL="457200" indent="-457200">
              <a:buFont typeface="Arial" panose="020B0604020202020204" pitchFamily="34" charset="0"/>
              <a:buChar char="•"/>
              <a:defRPr/>
            </a:pPr>
            <a:r>
              <a:rPr lang="en-GB" altLang="en-US" sz="2200" dirty="0"/>
              <a:t>Are you using gendered language? Use online ‘gender decoder’ tools to check.</a:t>
            </a:r>
          </a:p>
          <a:p>
            <a:pPr marL="457200" indent="-457200">
              <a:buFont typeface="Arial" panose="020B0604020202020204" pitchFamily="34" charset="0"/>
              <a:buChar char="•"/>
              <a:defRPr/>
            </a:pPr>
            <a:r>
              <a:rPr lang="en-GB" altLang="en-US" sz="2200" dirty="0"/>
              <a:t>Use “at a senior level/significant senior experience” with care.</a:t>
            </a:r>
          </a:p>
          <a:p>
            <a:pPr marL="457200" indent="-457200">
              <a:buFont typeface="Arial" panose="020B0604020202020204" pitchFamily="34" charset="0"/>
              <a:buChar char="•"/>
              <a:defRPr/>
            </a:pPr>
            <a:r>
              <a:rPr lang="en-GB" altLang="en-US" sz="2200" dirty="0"/>
              <a:t>Practicalities: meeting times and locations, expenses</a:t>
            </a:r>
          </a:p>
          <a:p>
            <a:pPr marL="457200" indent="-457200">
              <a:buFont typeface="Arial" panose="020B0604020202020204" pitchFamily="34" charset="0"/>
              <a:buChar char="•"/>
              <a:defRPr/>
            </a:pPr>
            <a:r>
              <a:rPr lang="en-GB" altLang="en-US" sz="2200" dirty="0"/>
              <a:t>Does the time commitment have to be the same for everyone?</a:t>
            </a:r>
          </a:p>
          <a:p>
            <a:endParaRPr lang="en-GB" dirty="0"/>
          </a:p>
        </p:txBody>
      </p:sp>
    </p:spTree>
    <p:extLst>
      <p:ext uri="{BB962C8B-B14F-4D97-AF65-F5344CB8AC3E}">
        <p14:creationId xmlns:p14="http://schemas.microsoft.com/office/powerpoint/2010/main" val="281815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l"/>
            <a:r>
              <a:rPr lang="en-GB" altLang="en-US" sz="2800" dirty="0"/>
              <a:t>  </a:t>
            </a:r>
          </a:p>
        </p:txBody>
      </p:sp>
      <p:sp>
        <p:nvSpPr>
          <p:cNvPr id="23556" name="Content Placeholder 1"/>
          <p:cNvSpPr>
            <a:spLocks noGrp="1"/>
          </p:cNvSpPr>
          <p:nvPr>
            <p:ph sz="quarter" idx="10"/>
          </p:nvPr>
        </p:nvSpPr>
        <p:spPr/>
        <p:txBody>
          <a:bodyPr/>
          <a:lstStyle/>
          <a:p>
            <a:pPr marL="0" indent="0" algn="ctr"/>
            <a:r>
              <a:rPr lang="en-GB" altLang="en-US" sz="5400" dirty="0">
                <a:solidFill>
                  <a:srgbClr val="3D2668"/>
                </a:solidFill>
                <a:latin typeface="Gellix" panose="00000800000000000000" pitchFamily="50" charset="0"/>
              </a:rPr>
              <a:t>Trustee diversity: current status</a:t>
            </a:r>
          </a:p>
          <a:p>
            <a:pPr marL="0" indent="0" algn="ctr">
              <a:buFont typeface="Arial" charset="0"/>
              <a:buNone/>
            </a:pPr>
            <a:endParaRPr lang="en-GB" altLang="en-US" sz="5400" dirty="0">
              <a:solidFill>
                <a:srgbClr val="0070C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txBox="1">
            <a:spLocks/>
          </p:cNvSpPr>
          <p:nvPr/>
        </p:nvSpPr>
        <p:spPr bwMode="auto">
          <a:xfrm>
            <a:off x="0" y="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800"/>
              <a:t>  </a:t>
            </a:r>
          </a:p>
        </p:txBody>
      </p:sp>
      <p:sp>
        <p:nvSpPr>
          <p:cNvPr id="6" name="Title 5">
            <a:extLst>
              <a:ext uri="{FF2B5EF4-FFF2-40B4-BE49-F238E27FC236}">
                <a16:creationId xmlns:a16="http://schemas.microsoft.com/office/drawing/2014/main" id="{CE532A05-66CE-4CAA-9226-5B3B2EB19813}"/>
              </a:ext>
            </a:extLst>
          </p:cNvPr>
          <p:cNvSpPr>
            <a:spLocks noGrp="1"/>
          </p:cNvSpPr>
          <p:nvPr>
            <p:ph type="title"/>
          </p:nvPr>
        </p:nvSpPr>
        <p:spPr>
          <a:xfrm>
            <a:off x="3237148" y="376600"/>
            <a:ext cx="5334000" cy="792162"/>
          </a:xfrm>
        </p:spPr>
        <p:txBody>
          <a:bodyPr/>
          <a:lstStyle/>
          <a:p>
            <a:r>
              <a:rPr lang="en-GB" dirty="0"/>
              <a:t>Don’t assume that people don’t want to become trustees</a:t>
            </a:r>
          </a:p>
        </p:txBody>
      </p:sp>
      <p:sp>
        <p:nvSpPr>
          <p:cNvPr id="7" name="Content Placeholder 6">
            <a:extLst>
              <a:ext uri="{FF2B5EF4-FFF2-40B4-BE49-F238E27FC236}">
                <a16:creationId xmlns:a16="http://schemas.microsoft.com/office/drawing/2014/main" id="{AAFA8304-C39E-44DD-BA27-CA77D6B91A34}"/>
              </a:ext>
            </a:extLst>
          </p:cNvPr>
          <p:cNvSpPr>
            <a:spLocks noGrp="1"/>
          </p:cNvSpPr>
          <p:nvPr>
            <p:ph sz="quarter" idx="10"/>
          </p:nvPr>
        </p:nvSpPr>
        <p:spPr>
          <a:xfrm>
            <a:off x="2827158" y="1068750"/>
            <a:ext cx="6153980" cy="5104591"/>
          </a:xfrm>
        </p:spPr>
        <p:txBody>
          <a:bodyPr/>
          <a:lstStyle/>
          <a:p>
            <a:pPr marL="457200" indent="-457200">
              <a:buFont typeface="Arial" panose="020B0604020202020204" pitchFamily="34" charset="0"/>
              <a:buChar char="•"/>
              <a:defRPr/>
            </a:pPr>
            <a:endParaRPr lang="en-GB" altLang="en-US" dirty="0"/>
          </a:p>
          <a:p>
            <a:pPr marL="457200" indent="-457200">
              <a:buFont typeface="Arial" panose="020B0604020202020204" pitchFamily="34" charset="0"/>
              <a:buChar char="•"/>
              <a:defRPr/>
            </a:pPr>
            <a:r>
              <a:rPr lang="en-US" altLang="en-US" sz="2000" dirty="0">
                <a:solidFill>
                  <a:srgbClr val="51B4A3"/>
                </a:solidFill>
              </a:rPr>
              <a:t>Participants across both focus groups rated the following as the primary barriers to becoming a trustee: “I am concerned about not getting my voice heard”; “I don't feel qualified to be a trustee”; “I don't want to take on a responsibility that I don't understand” (yet, when we asked them to describe what trustees do, their understanding was good); and “I need to find a charity I connect with”.</a:t>
            </a:r>
          </a:p>
          <a:p>
            <a:pPr marL="457200" indent="-457200">
              <a:buFont typeface="Arial" panose="020B0604020202020204" pitchFamily="34" charset="0"/>
              <a:buChar char="•"/>
              <a:defRPr/>
            </a:pPr>
            <a:r>
              <a:rPr lang="en-US" altLang="en-US" sz="2000" dirty="0">
                <a:solidFill>
                  <a:srgbClr val="51B4A3"/>
                </a:solidFill>
              </a:rPr>
              <a:t>The lowest ranked barrier was “I don't think being a trustee would be an enjoyable experience”. Indeed, several spoke powerfully about how they would find it fulfilling. </a:t>
            </a:r>
          </a:p>
          <a:p>
            <a:endParaRPr lang="en-GB" dirty="0"/>
          </a:p>
        </p:txBody>
      </p:sp>
    </p:spTree>
    <p:extLst>
      <p:ext uri="{BB962C8B-B14F-4D97-AF65-F5344CB8AC3E}">
        <p14:creationId xmlns:p14="http://schemas.microsoft.com/office/powerpoint/2010/main" val="3576037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txBox="1">
            <a:spLocks/>
          </p:cNvSpPr>
          <p:nvPr/>
        </p:nvSpPr>
        <p:spPr bwMode="auto">
          <a:xfrm>
            <a:off x="0" y="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800"/>
              <a:t>  </a:t>
            </a:r>
          </a:p>
        </p:txBody>
      </p:sp>
      <p:sp>
        <p:nvSpPr>
          <p:cNvPr id="6" name="Title 5">
            <a:extLst>
              <a:ext uri="{FF2B5EF4-FFF2-40B4-BE49-F238E27FC236}">
                <a16:creationId xmlns:a16="http://schemas.microsoft.com/office/drawing/2014/main" id="{CE532A05-66CE-4CAA-9226-5B3B2EB19813}"/>
              </a:ext>
            </a:extLst>
          </p:cNvPr>
          <p:cNvSpPr>
            <a:spLocks noGrp="1"/>
          </p:cNvSpPr>
          <p:nvPr>
            <p:ph type="title"/>
          </p:nvPr>
        </p:nvSpPr>
        <p:spPr>
          <a:xfrm>
            <a:off x="3237148" y="376600"/>
            <a:ext cx="5334000" cy="792162"/>
          </a:xfrm>
        </p:spPr>
        <p:txBody>
          <a:bodyPr/>
          <a:lstStyle/>
          <a:p>
            <a:r>
              <a:rPr lang="en-GB" dirty="0"/>
              <a:t>Don’t assume that potential trustees know:</a:t>
            </a:r>
          </a:p>
        </p:txBody>
      </p:sp>
      <p:sp>
        <p:nvSpPr>
          <p:cNvPr id="7" name="Content Placeholder 6">
            <a:extLst>
              <a:ext uri="{FF2B5EF4-FFF2-40B4-BE49-F238E27FC236}">
                <a16:creationId xmlns:a16="http://schemas.microsoft.com/office/drawing/2014/main" id="{AAFA8304-C39E-44DD-BA27-CA77D6B91A34}"/>
              </a:ext>
            </a:extLst>
          </p:cNvPr>
          <p:cNvSpPr>
            <a:spLocks noGrp="1"/>
          </p:cNvSpPr>
          <p:nvPr>
            <p:ph sz="quarter" idx="10"/>
          </p:nvPr>
        </p:nvSpPr>
        <p:spPr>
          <a:xfrm>
            <a:off x="2987824" y="1011002"/>
            <a:ext cx="5832648" cy="4835996"/>
          </a:xfrm>
        </p:spPr>
        <p:txBody>
          <a:bodyPr/>
          <a:lstStyle/>
          <a:p>
            <a:pPr marL="457200" indent="-457200">
              <a:buFont typeface="Arial" panose="020B0604020202020204" pitchFamily="34" charset="0"/>
              <a:buChar char="•"/>
              <a:defRPr/>
            </a:pPr>
            <a:endParaRPr lang="en-GB" altLang="en-US" dirty="0"/>
          </a:p>
          <a:p>
            <a:pPr marL="457200" indent="-457200">
              <a:buFont typeface="Arial" panose="020B0604020202020204" pitchFamily="34" charset="0"/>
              <a:buChar char="•"/>
              <a:defRPr/>
            </a:pPr>
            <a:r>
              <a:rPr lang="en-GB" altLang="en-US" sz="2200" dirty="0">
                <a:solidFill>
                  <a:srgbClr val="51B4A3"/>
                </a:solidFill>
              </a:rPr>
              <a:t>That they want to be a trustee!</a:t>
            </a:r>
          </a:p>
          <a:p>
            <a:pPr marL="457200" indent="-457200">
              <a:buFont typeface="Arial" panose="020B0604020202020204" pitchFamily="34" charset="0"/>
              <a:buChar char="•"/>
              <a:defRPr/>
            </a:pPr>
            <a:r>
              <a:rPr lang="en-GB" altLang="en-US" sz="2200" dirty="0">
                <a:solidFill>
                  <a:srgbClr val="51B4A3"/>
                </a:solidFill>
              </a:rPr>
              <a:t>That trusteeship is open to them</a:t>
            </a:r>
          </a:p>
          <a:p>
            <a:pPr marL="457200" indent="-457200">
              <a:buFont typeface="Arial" panose="020B0604020202020204" pitchFamily="34" charset="0"/>
              <a:buChar char="•"/>
              <a:defRPr/>
            </a:pPr>
            <a:r>
              <a:rPr lang="en-GB" altLang="en-US" sz="2200" dirty="0">
                <a:solidFill>
                  <a:srgbClr val="51B4A3"/>
                </a:solidFill>
              </a:rPr>
              <a:t>What a trustee is</a:t>
            </a:r>
          </a:p>
          <a:p>
            <a:pPr marL="457200" indent="-457200">
              <a:buFont typeface="Arial" panose="020B0604020202020204" pitchFamily="34" charset="0"/>
              <a:buChar char="•"/>
              <a:defRPr/>
            </a:pPr>
            <a:r>
              <a:rPr lang="en-GB" altLang="en-US" sz="2200" dirty="0">
                <a:solidFill>
                  <a:srgbClr val="51B4A3"/>
                </a:solidFill>
              </a:rPr>
              <a:t>Anything about your charity</a:t>
            </a:r>
          </a:p>
          <a:p>
            <a:pPr marL="457200" indent="-457200">
              <a:buFont typeface="Arial" panose="020B0604020202020204" pitchFamily="34" charset="0"/>
              <a:buChar char="•"/>
              <a:defRPr/>
            </a:pPr>
            <a:r>
              <a:rPr lang="en-GB" altLang="en-US" sz="2200" dirty="0">
                <a:solidFill>
                  <a:srgbClr val="51B4A3"/>
                </a:solidFill>
              </a:rPr>
              <a:t>How to apply</a:t>
            </a:r>
          </a:p>
          <a:p>
            <a:pPr marL="457200" indent="-457200">
              <a:buFont typeface="Arial" panose="020B0604020202020204" pitchFamily="34" charset="0"/>
              <a:buChar char="•"/>
              <a:defRPr/>
            </a:pPr>
            <a:r>
              <a:rPr lang="en-GB" altLang="en-US" sz="2200" dirty="0">
                <a:solidFill>
                  <a:srgbClr val="51B4A3"/>
                </a:solidFill>
              </a:rPr>
              <a:t>What a typical trustee recruitment process is</a:t>
            </a:r>
          </a:p>
          <a:p>
            <a:pPr marL="457200" indent="-457200">
              <a:buFont typeface="Arial" panose="020B0604020202020204" pitchFamily="34" charset="0"/>
              <a:buChar char="•"/>
              <a:defRPr/>
            </a:pPr>
            <a:r>
              <a:rPr lang="en-GB" altLang="en-US" sz="2200" dirty="0">
                <a:solidFill>
                  <a:srgbClr val="51B4A3"/>
                </a:solidFill>
              </a:rPr>
              <a:t>How to behave as an effective trustee (many existing trustees don’t know this either!)</a:t>
            </a:r>
          </a:p>
          <a:p>
            <a:endParaRPr lang="en-GB" dirty="0"/>
          </a:p>
        </p:txBody>
      </p:sp>
    </p:spTree>
    <p:extLst>
      <p:ext uri="{BB962C8B-B14F-4D97-AF65-F5344CB8AC3E}">
        <p14:creationId xmlns:p14="http://schemas.microsoft.com/office/powerpoint/2010/main" val="448374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AFA8304-C39E-44DD-BA27-CA77D6B91A34}"/>
              </a:ext>
            </a:extLst>
          </p:cNvPr>
          <p:cNvSpPr>
            <a:spLocks noGrp="1"/>
          </p:cNvSpPr>
          <p:nvPr>
            <p:ph sz="quarter" idx="10"/>
          </p:nvPr>
        </p:nvSpPr>
        <p:spPr>
          <a:xfrm>
            <a:off x="2843808" y="188640"/>
            <a:ext cx="6120680" cy="5256584"/>
          </a:xfrm>
        </p:spPr>
        <p:txBody>
          <a:bodyPr/>
          <a:lstStyle/>
          <a:p>
            <a:pPr marL="457200" indent="-457200">
              <a:buFont typeface="Arial" panose="020B0604020202020204" pitchFamily="34" charset="0"/>
              <a:buChar char="•"/>
              <a:defRPr/>
            </a:pPr>
            <a:endParaRPr lang="en-GB" altLang="en-US" dirty="0"/>
          </a:p>
          <a:p>
            <a:pPr marL="0" indent="0">
              <a:defRPr/>
            </a:pPr>
            <a:r>
              <a:rPr lang="en-US" altLang="en-US" sz="2800" dirty="0">
                <a:solidFill>
                  <a:srgbClr val="51B4A3"/>
                </a:solidFill>
              </a:rPr>
              <a:t>(Trusteeship is) </a:t>
            </a:r>
            <a:r>
              <a:rPr lang="en-US" altLang="en-US" sz="2800" i="1" dirty="0">
                <a:solidFill>
                  <a:srgbClr val="51B4A3"/>
                </a:solidFill>
              </a:rPr>
              <a:t>“bestowed upon people when they have a lot of influence, power and success: I didn’t know you could apply to be a trustee”. </a:t>
            </a:r>
          </a:p>
          <a:p>
            <a:pPr marL="0" indent="0">
              <a:defRPr/>
            </a:pPr>
            <a:endParaRPr lang="en-US" sz="2800" i="1" dirty="0">
              <a:solidFill>
                <a:srgbClr val="51B4A3"/>
              </a:solidFill>
            </a:endParaRPr>
          </a:p>
          <a:p>
            <a:pPr marL="0" indent="0">
              <a:defRPr/>
            </a:pPr>
            <a:r>
              <a:rPr lang="en-US" sz="2800" i="1" dirty="0"/>
              <a:t>“I see it as an older white male scenario – I don’t fit into that category.” </a:t>
            </a:r>
            <a:endParaRPr lang="en-GB" sz="2800" i="1" dirty="0"/>
          </a:p>
        </p:txBody>
      </p:sp>
    </p:spTree>
    <p:extLst>
      <p:ext uri="{BB962C8B-B14F-4D97-AF65-F5344CB8AC3E}">
        <p14:creationId xmlns:p14="http://schemas.microsoft.com/office/powerpoint/2010/main" val="4195240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0E393B6-2963-4998-8ED3-A9A3D7F7AC34}"/>
              </a:ext>
            </a:extLst>
          </p:cNvPr>
          <p:cNvSpPr>
            <a:spLocks noGrp="1"/>
          </p:cNvSpPr>
          <p:nvPr>
            <p:ph sz="quarter" idx="10"/>
          </p:nvPr>
        </p:nvSpPr>
        <p:spPr>
          <a:xfrm>
            <a:off x="2987824" y="1158453"/>
            <a:ext cx="5688632" cy="4104456"/>
          </a:xfrm>
        </p:spPr>
        <p:txBody>
          <a:bodyPr/>
          <a:lstStyle/>
          <a:p>
            <a:pPr indent="0"/>
            <a:endParaRPr lang="en-GB" altLang="en-US" sz="4000" dirty="0"/>
          </a:p>
          <a:p>
            <a:pPr indent="0" algn="ctr"/>
            <a:r>
              <a:rPr lang="en-GB" altLang="en-US" sz="4800" dirty="0"/>
              <a:t>Get your advert right</a:t>
            </a:r>
            <a:endParaRPr lang="en-GB" sz="4800" dirty="0"/>
          </a:p>
        </p:txBody>
      </p:sp>
      <p:sp>
        <p:nvSpPr>
          <p:cNvPr id="3" name="Title 1">
            <a:extLst>
              <a:ext uri="{FF2B5EF4-FFF2-40B4-BE49-F238E27FC236}">
                <a16:creationId xmlns:a16="http://schemas.microsoft.com/office/drawing/2014/main" id="{B0E20FA9-4AE2-4749-ACD5-C92EE5B9FB0C}"/>
              </a:ext>
            </a:extLst>
          </p:cNvPr>
          <p:cNvSpPr>
            <a:spLocks noGrp="1"/>
          </p:cNvSpPr>
          <p:nvPr>
            <p:ph type="title"/>
          </p:nvPr>
        </p:nvSpPr>
        <p:spPr>
          <a:xfrm>
            <a:off x="3093132" y="332656"/>
            <a:ext cx="5334000" cy="792162"/>
          </a:xfrm>
        </p:spPr>
        <p:txBody>
          <a:bodyPr/>
          <a:lstStyle/>
          <a:p>
            <a:pPr algn="ctr"/>
            <a:r>
              <a:rPr lang="en-GB" altLang="en-US" sz="4800" dirty="0"/>
              <a:t>Tip 4</a:t>
            </a:r>
          </a:p>
        </p:txBody>
      </p:sp>
    </p:spTree>
    <p:extLst>
      <p:ext uri="{BB962C8B-B14F-4D97-AF65-F5344CB8AC3E}">
        <p14:creationId xmlns:p14="http://schemas.microsoft.com/office/powerpoint/2010/main" val="28917033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84CC509-102B-43A9-AB07-68D7F747216D}"/>
              </a:ext>
            </a:extLst>
          </p:cNvPr>
          <p:cNvSpPr>
            <a:spLocks noGrp="1"/>
          </p:cNvSpPr>
          <p:nvPr>
            <p:ph sz="quarter" idx="10"/>
          </p:nvPr>
        </p:nvSpPr>
        <p:spPr>
          <a:xfrm>
            <a:off x="2915816" y="476672"/>
            <a:ext cx="5904656" cy="4968552"/>
          </a:xfrm>
        </p:spPr>
        <p:txBody>
          <a:bodyPr/>
          <a:lstStyle/>
          <a:p>
            <a:pPr marL="0" indent="0"/>
            <a:r>
              <a:rPr lang="en-US" i="1" dirty="0">
                <a:solidFill>
                  <a:srgbClr val="3D2668"/>
                </a:solidFill>
              </a:rPr>
              <a:t>“The Role</a:t>
            </a:r>
          </a:p>
          <a:p>
            <a:pPr marL="457200" indent="-457200">
              <a:buFont typeface="Arial" panose="020B0604020202020204" pitchFamily="34" charset="0"/>
              <a:buChar char="•"/>
            </a:pPr>
            <a:r>
              <a:rPr lang="en-US" i="1" dirty="0">
                <a:solidFill>
                  <a:srgbClr val="3D2668"/>
                </a:solidFill>
              </a:rPr>
              <a:t>Support the Director in implementing the </a:t>
            </a:r>
            <a:r>
              <a:rPr lang="en-US" i="1" dirty="0" err="1">
                <a:solidFill>
                  <a:srgbClr val="3D2668"/>
                </a:solidFill>
              </a:rPr>
              <a:t>organisational</a:t>
            </a:r>
            <a:r>
              <a:rPr lang="en-US" i="1" dirty="0">
                <a:solidFill>
                  <a:srgbClr val="3D2668"/>
                </a:solidFill>
              </a:rPr>
              <a:t> vision and strategy.</a:t>
            </a:r>
          </a:p>
          <a:p>
            <a:pPr marL="457200" indent="-457200">
              <a:buFont typeface="Arial" panose="020B0604020202020204" pitchFamily="34" charset="0"/>
              <a:buChar char="•"/>
            </a:pPr>
            <a:r>
              <a:rPr lang="en-US" i="1" dirty="0">
                <a:solidFill>
                  <a:srgbClr val="3D2668"/>
                </a:solidFill>
              </a:rPr>
              <a:t>Be a company director of xxx fulfilling all the statutory requirements of that role and complying with the requirements under the Companies Act 2006.</a:t>
            </a:r>
          </a:p>
          <a:p>
            <a:pPr marL="457200" indent="-457200">
              <a:buFont typeface="Arial" panose="020B0604020202020204" pitchFamily="34" charset="0"/>
              <a:buChar char="•"/>
            </a:pPr>
            <a:r>
              <a:rPr lang="en-US" i="1" dirty="0">
                <a:solidFill>
                  <a:srgbClr val="3D2668"/>
                </a:solidFill>
              </a:rPr>
              <a:t>Actively fulfil the duties of a charity trustee and be familiar with these responsibilities…”</a:t>
            </a:r>
            <a:endParaRPr lang="en-GB" i="1" dirty="0"/>
          </a:p>
        </p:txBody>
      </p:sp>
    </p:spTree>
    <p:extLst>
      <p:ext uri="{BB962C8B-B14F-4D97-AF65-F5344CB8AC3E}">
        <p14:creationId xmlns:p14="http://schemas.microsoft.com/office/powerpoint/2010/main" val="15168903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84CC509-102B-43A9-AB07-68D7F747216D}"/>
              </a:ext>
            </a:extLst>
          </p:cNvPr>
          <p:cNvSpPr>
            <a:spLocks noGrp="1"/>
          </p:cNvSpPr>
          <p:nvPr>
            <p:ph sz="quarter" idx="10"/>
          </p:nvPr>
        </p:nvSpPr>
        <p:spPr>
          <a:xfrm>
            <a:off x="2915816" y="476672"/>
            <a:ext cx="5904656" cy="4968552"/>
          </a:xfrm>
        </p:spPr>
        <p:txBody>
          <a:bodyPr/>
          <a:lstStyle/>
          <a:p>
            <a:pPr marL="0" indent="0"/>
            <a:endParaRPr lang="en-US" sz="2200" i="1" dirty="0">
              <a:solidFill>
                <a:srgbClr val="3D2668"/>
              </a:solidFill>
            </a:endParaRPr>
          </a:p>
          <a:p>
            <a:pPr marL="0" indent="0"/>
            <a:r>
              <a:rPr lang="en-US" sz="2800" i="1" dirty="0">
                <a:solidFill>
                  <a:srgbClr val="3D2668"/>
                </a:solidFill>
              </a:rPr>
              <a:t>“This is an exciting opportunity for three senior professionals ... to join xxx as a Trustee. In 2020 we are seeking applications to fill four vacancies on </a:t>
            </a:r>
            <a:r>
              <a:rPr lang="en-US" sz="2800" i="1" dirty="0" err="1">
                <a:solidFill>
                  <a:srgbClr val="3D2668"/>
                </a:solidFill>
              </a:rPr>
              <a:t>xxx’s</a:t>
            </a:r>
            <a:r>
              <a:rPr lang="en-US" sz="2800" i="1" dirty="0">
                <a:solidFill>
                  <a:srgbClr val="3D2668"/>
                </a:solidFill>
              </a:rPr>
              <a:t> Trustee Board with high </a:t>
            </a:r>
            <a:r>
              <a:rPr lang="en-US" sz="2800" i="1" dirty="0" err="1">
                <a:solidFill>
                  <a:srgbClr val="3D2668"/>
                </a:solidFill>
              </a:rPr>
              <a:t>calibre</a:t>
            </a:r>
            <a:r>
              <a:rPr lang="en-US" sz="2800" i="1" dirty="0">
                <a:solidFill>
                  <a:srgbClr val="3D2668"/>
                </a:solidFill>
              </a:rPr>
              <a:t> of people…”</a:t>
            </a:r>
            <a:endParaRPr lang="en-GB" sz="2800" i="1" dirty="0"/>
          </a:p>
        </p:txBody>
      </p:sp>
    </p:spTree>
    <p:extLst>
      <p:ext uri="{BB962C8B-B14F-4D97-AF65-F5344CB8AC3E}">
        <p14:creationId xmlns:p14="http://schemas.microsoft.com/office/powerpoint/2010/main" val="11436853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txBox="1">
            <a:spLocks/>
          </p:cNvSpPr>
          <p:nvPr/>
        </p:nvSpPr>
        <p:spPr bwMode="auto">
          <a:xfrm>
            <a:off x="0" y="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800"/>
              <a:t>  </a:t>
            </a:r>
          </a:p>
        </p:txBody>
      </p:sp>
      <p:sp>
        <p:nvSpPr>
          <p:cNvPr id="6" name="Title 5">
            <a:extLst>
              <a:ext uri="{FF2B5EF4-FFF2-40B4-BE49-F238E27FC236}">
                <a16:creationId xmlns:a16="http://schemas.microsoft.com/office/drawing/2014/main" id="{CE532A05-66CE-4CAA-9226-5B3B2EB19813}"/>
              </a:ext>
            </a:extLst>
          </p:cNvPr>
          <p:cNvSpPr>
            <a:spLocks noGrp="1"/>
          </p:cNvSpPr>
          <p:nvPr>
            <p:ph type="title"/>
          </p:nvPr>
        </p:nvSpPr>
        <p:spPr>
          <a:xfrm>
            <a:off x="3203848" y="346075"/>
            <a:ext cx="5334000" cy="792162"/>
          </a:xfrm>
        </p:spPr>
        <p:txBody>
          <a:bodyPr/>
          <a:lstStyle/>
          <a:p>
            <a:r>
              <a:rPr lang="en-GB" dirty="0"/>
              <a:t>What to include in your advert</a:t>
            </a:r>
          </a:p>
        </p:txBody>
      </p:sp>
      <p:sp>
        <p:nvSpPr>
          <p:cNvPr id="7" name="Content Placeholder 6">
            <a:extLst>
              <a:ext uri="{FF2B5EF4-FFF2-40B4-BE49-F238E27FC236}">
                <a16:creationId xmlns:a16="http://schemas.microsoft.com/office/drawing/2014/main" id="{AAFA8304-C39E-44DD-BA27-CA77D6B91A34}"/>
              </a:ext>
            </a:extLst>
          </p:cNvPr>
          <p:cNvSpPr>
            <a:spLocks noGrp="1"/>
          </p:cNvSpPr>
          <p:nvPr>
            <p:ph sz="quarter" idx="10"/>
          </p:nvPr>
        </p:nvSpPr>
        <p:spPr>
          <a:xfrm>
            <a:off x="2987824" y="1257300"/>
            <a:ext cx="5334000" cy="4343400"/>
          </a:xfrm>
        </p:spPr>
        <p:txBody>
          <a:bodyPr/>
          <a:lstStyle/>
          <a:p>
            <a:pPr marL="457200" indent="-457200">
              <a:buFont typeface="Arial" panose="020B0604020202020204" pitchFamily="34" charset="0"/>
              <a:buChar char="•"/>
              <a:defRPr/>
            </a:pPr>
            <a:r>
              <a:rPr lang="en-GB" altLang="en-US" dirty="0"/>
              <a:t>What your charity does</a:t>
            </a:r>
          </a:p>
          <a:p>
            <a:pPr marL="457200" indent="-457200">
              <a:buFont typeface="Arial" panose="020B0604020202020204" pitchFamily="34" charset="0"/>
              <a:buChar char="•"/>
              <a:defRPr/>
            </a:pPr>
            <a:r>
              <a:rPr lang="en-GB" altLang="en-US" dirty="0"/>
              <a:t>What skills and experience you’re looking for </a:t>
            </a:r>
            <a:r>
              <a:rPr lang="en-GB" altLang="en-US" i="1" dirty="0"/>
              <a:t>and why</a:t>
            </a:r>
          </a:p>
          <a:p>
            <a:pPr marL="457200" indent="-457200">
              <a:buFont typeface="Arial" panose="020B0604020202020204" pitchFamily="34" charset="0"/>
              <a:buChar char="•"/>
              <a:defRPr/>
            </a:pPr>
            <a:r>
              <a:rPr lang="en-GB" altLang="en-US" dirty="0"/>
              <a:t>What a trustee does</a:t>
            </a:r>
          </a:p>
          <a:p>
            <a:pPr marL="457200" indent="-457200">
              <a:buFont typeface="Arial" panose="020B0604020202020204" pitchFamily="34" charset="0"/>
              <a:buChar char="•"/>
              <a:defRPr/>
            </a:pPr>
            <a:r>
              <a:rPr lang="en-GB" altLang="en-US" dirty="0"/>
              <a:t>What the time commitment is</a:t>
            </a:r>
          </a:p>
          <a:p>
            <a:pPr marL="457200" indent="-457200">
              <a:buFont typeface="Arial" panose="020B0604020202020204" pitchFamily="34" charset="0"/>
              <a:buChar char="•"/>
              <a:defRPr/>
            </a:pPr>
            <a:r>
              <a:rPr lang="en-GB" altLang="en-US" dirty="0"/>
              <a:t>Any benefits – out of pocket expenses, training</a:t>
            </a:r>
          </a:p>
          <a:p>
            <a:pPr marL="457200" indent="-457200">
              <a:buFont typeface="Arial" panose="020B0604020202020204" pitchFamily="34" charset="0"/>
              <a:buChar char="•"/>
              <a:defRPr/>
            </a:pPr>
            <a:r>
              <a:rPr lang="en-GB" altLang="en-US" dirty="0"/>
              <a:t>Where the meetings are held</a:t>
            </a:r>
          </a:p>
          <a:p>
            <a:pPr marL="457200" indent="-457200">
              <a:buFont typeface="Arial" panose="020B0604020202020204" pitchFamily="34" charset="0"/>
              <a:buChar char="•"/>
              <a:defRPr/>
            </a:pPr>
            <a:r>
              <a:rPr lang="en-GB" altLang="en-US" dirty="0"/>
              <a:t>How to find out more information</a:t>
            </a:r>
          </a:p>
          <a:p>
            <a:pPr marL="457200" indent="-457200">
              <a:buFont typeface="Arial" panose="020B0604020202020204" pitchFamily="34" charset="0"/>
              <a:buChar char="•"/>
              <a:defRPr/>
            </a:pPr>
            <a:r>
              <a:rPr lang="en-GB" altLang="en-US" dirty="0"/>
              <a:t>How to apply</a:t>
            </a:r>
          </a:p>
          <a:p>
            <a:pPr marL="457200" indent="-457200">
              <a:buFont typeface="Arial" panose="020B0604020202020204" pitchFamily="34" charset="0"/>
              <a:buChar char="•"/>
              <a:defRPr/>
            </a:pPr>
            <a:r>
              <a:rPr lang="en-GB" altLang="en-US" dirty="0"/>
              <a:t>Closing (and interview) dates</a:t>
            </a:r>
          </a:p>
          <a:p>
            <a:endParaRPr lang="en-GB" dirty="0"/>
          </a:p>
        </p:txBody>
      </p:sp>
    </p:spTree>
    <p:extLst>
      <p:ext uri="{BB962C8B-B14F-4D97-AF65-F5344CB8AC3E}">
        <p14:creationId xmlns:p14="http://schemas.microsoft.com/office/powerpoint/2010/main" val="37857107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E77D491D-36C9-4A90-9DBB-59BDEBE31EE4}"/>
              </a:ext>
            </a:extLst>
          </p:cNvPr>
          <p:cNvSpPr>
            <a:spLocks noGrp="1"/>
          </p:cNvSpPr>
          <p:nvPr>
            <p:ph type="title"/>
          </p:nvPr>
        </p:nvSpPr>
        <p:spPr/>
        <p:txBody>
          <a:bodyPr/>
          <a:lstStyle/>
          <a:p>
            <a:pPr algn="l"/>
            <a:r>
              <a:rPr lang="en-GB" altLang="en-US" sz="2800" dirty="0"/>
              <a:t>Explain what a trustee is</a:t>
            </a:r>
          </a:p>
        </p:txBody>
      </p:sp>
      <p:sp>
        <p:nvSpPr>
          <p:cNvPr id="3" name="Content Placeholder 2">
            <a:extLst>
              <a:ext uri="{FF2B5EF4-FFF2-40B4-BE49-F238E27FC236}">
                <a16:creationId xmlns:a16="http://schemas.microsoft.com/office/drawing/2014/main" id="{4EB920E1-1E85-420A-AB8D-802A28E99D72}"/>
              </a:ext>
            </a:extLst>
          </p:cNvPr>
          <p:cNvSpPr>
            <a:spLocks noGrp="1"/>
          </p:cNvSpPr>
          <p:nvPr>
            <p:ph sz="quarter" idx="10"/>
          </p:nvPr>
        </p:nvSpPr>
        <p:spPr>
          <a:xfrm>
            <a:off x="2915816" y="1257300"/>
            <a:ext cx="5334000" cy="4343400"/>
          </a:xfrm>
        </p:spPr>
        <p:txBody>
          <a:bodyPr/>
          <a:lstStyle/>
          <a:p>
            <a:pPr indent="0"/>
            <a:r>
              <a:rPr lang="en-US" i="1" dirty="0"/>
              <a:t>“Trustees have overall control of a charity and are responsible for making sure it’s doing what it was set up to do. They may be known by other titles, such as: directors; board members; governors; committee members.</a:t>
            </a:r>
          </a:p>
          <a:p>
            <a:pPr indent="0"/>
            <a:r>
              <a:rPr lang="en-US" i="1" dirty="0"/>
              <a:t>Whatever they are called, </a:t>
            </a:r>
            <a:r>
              <a:rPr lang="en-US" i="1" dirty="0">
                <a:solidFill>
                  <a:srgbClr val="3D2668"/>
                </a:solidFill>
              </a:rPr>
              <a:t>trustees are the people who lead the charity and decide how it is run.” </a:t>
            </a:r>
          </a:p>
          <a:p>
            <a:pPr indent="0"/>
            <a:r>
              <a:rPr lang="en-US" dirty="0"/>
              <a:t>(The Charity Commission)</a:t>
            </a:r>
          </a:p>
          <a:p>
            <a:endParaRPr lang="en-GB" dirty="0"/>
          </a:p>
        </p:txBody>
      </p:sp>
    </p:spTree>
    <p:extLst>
      <p:ext uri="{BB962C8B-B14F-4D97-AF65-F5344CB8AC3E}">
        <p14:creationId xmlns:p14="http://schemas.microsoft.com/office/powerpoint/2010/main" val="41290853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txBox="1">
            <a:spLocks/>
          </p:cNvSpPr>
          <p:nvPr/>
        </p:nvSpPr>
        <p:spPr bwMode="auto">
          <a:xfrm>
            <a:off x="0" y="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800"/>
              <a:t>  </a:t>
            </a:r>
          </a:p>
        </p:txBody>
      </p:sp>
      <p:sp>
        <p:nvSpPr>
          <p:cNvPr id="6" name="Title 5">
            <a:extLst>
              <a:ext uri="{FF2B5EF4-FFF2-40B4-BE49-F238E27FC236}">
                <a16:creationId xmlns:a16="http://schemas.microsoft.com/office/drawing/2014/main" id="{77B0C4B5-CBCD-4834-A777-2D8CCF796C94}"/>
              </a:ext>
            </a:extLst>
          </p:cNvPr>
          <p:cNvSpPr>
            <a:spLocks noGrp="1"/>
          </p:cNvSpPr>
          <p:nvPr>
            <p:ph type="title"/>
          </p:nvPr>
        </p:nvSpPr>
        <p:spPr/>
        <p:txBody>
          <a:bodyPr/>
          <a:lstStyle/>
          <a:p>
            <a:r>
              <a:rPr lang="en-GB" dirty="0"/>
              <a:t>Possible advert wording</a:t>
            </a:r>
          </a:p>
        </p:txBody>
      </p:sp>
      <p:sp>
        <p:nvSpPr>
          <p:cNvPr id="7" name="Content Placeholder 6">
            <a:extLst>
              <a:ext uri="{FF2B5EF4-FFF2-40B4-BE49-F238E27FC236}">
                <a16:creationId xmlns:a16="http://schemas.microsoft.com/office/drawing/2014/main" id="{848AC195-2E92-4488-B157-D3F7D553258E}"/>
              </a:ext>
            </a:extLst>
          </p:cNvPr>
          <p:cNvSpPr>
            <a:spLocks noGrp="1"/>
          </p:cNvSpPr>
          <p:nvPr>
            <p:ph sz="quarter" idx="10"/>
          </p:nvPr>
        </p:nvSpPr>
        <p:spPr/>
        <p:txBody>
          <a:bodyPr/>
          <a:lstStyle/>
          <a:p>
            <a:pPr marL="0" indent="0"/>
            <a:r>
              <a:rPr lang="en-US" i="1" dirty="0"/>
              <a:t>“It is not necessary to have previous board committee experience as training will be provided. This position would therefore suit an individual taking their first steps to develop wider board level and governance experience.”</a:t>
            </a:r>
          </a:p>
          <a:p>
            <a:pPr indent="0"/>
            <a:r>
              <a:rPr lang="en-US" dirty="0"/>
              <a:t> </a:t>
            </a:r>
          </a:p>
          <a:p>
            <a:r>
              <a:rPr lang="en-US" dirty="0"/>
              <a:t>(Sense about Science)</a:t>
            </a:r>
          </a:p>
          <a:p>
            <a:endParaRPr lang="en-GB" dirty="0"/>
          </a:p>
        </p:txBody>
      </p:sp>
    </p:spTree>
    <p:extLst>
      <p:ext uri="{BB962C8B-B14F-4D97-AF65-F5344CB8AC3E}">
        <p14:creationId xmlns:p14="http://schemas.microsoft.com/office/powerpoint/2010/main" val="17283798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algn="l"/>
            <a:r>
              <a:rPr lang="en-GB" altLang="en-US" sz="2800" dirty="0"/>
              <a:t>  Possible advert wording</a:t>
            </a:r>
          </a:p>
        </p:txBody>
      </p:sp>
      <p:sp>
        <p:nvSpPr>
          <p:cNvPr id="3" name="Content Placeholder 2">
            <a:extLst>
              <a:ext uri="{FF2B5EF4-FFF2-40B4-BE49-F238E27FC236}">
                <a16:creationId xmlns:a16="http://schemas.microsoft.com/office/drawing/2014/main" id="{EC5B26CC-B773-48AC-8F9F-F49A993FF250}"/>
              </a:ext>
            </a:extLst>
          </p:cNvPr>
          <p:cNvSpPr>
            <a:spLocks noGrp="1"/>
          </p:cNvSpPr>
          <p:nvPr>
            <p:ph sz="quarter" idx="10"/>
          </p:nvPr>
        </p:nvSpPr>
        <p:spPr>
          <a:xfrm>
            <a:off x="3059832" y="1371600"/>
            <a:ext cx="5334000" cy="4343400"/>
          </a:xfrm>
        </p:spPr>
        <p:txBody>
          <a:bodyPr/>
          <a:lstStyle/>
          <a:p>
            <a:pPr indent="0"/>
            <a:r>
              <a:rPr lang="en-US" i="1" dirty="0"/>
              <a:t>“Previous board/trustee experience is not necessary and we welcome applications from all ages and backgrounds.”</a:t>
            </a:r>
          </a:p>
          <a:p>
            <a:pPr indent="0"/>
            <a:endParaRPr lang="en-US" i="1" dirty="0"/>
          </a:p>
          <a:p>
            <a:pPr indent="0"/>
            <a:r>
              <a:rPr lang="en-US" i="1" dirty="0"/>
              <a:t>“We particularly welcome applications from (women, people of </a:t>
            </a:r>
            <a:r>
              <a:rPr lang="en-US" i="1" dirty="0" err="1"/>
              <a:t>colour</a:t>
            </a:r>
            <a:r>
              <a:rPr lang="en-US" i="1" dirty="0"/>
              <a:t>, under 30s, people with lived experience of homelessness….) as we are looking to diversify our board.”</a:t>
            </a:r>
          </a:p>
          <a:p>
            <a:endParaRPr lang="en-GB" dirty="0"/>
          </a:p>
        </p:txBody>
      </p:sp>
    </p:spTree>
    <p:extLst>
      <p:ext uri="{BB962C8B-B14F-4D97-AF65-F5344CB8AC3E}">
        <p14:creationId xmlns:p14="http://schemas.microsoft.com/office/powerpoint/2010/main" val="2439451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987670" y="332656"/>
            <a:ext cx="6158598" cy="1163588"/>
          </a:xfrm>
        </p:spPr>
        <p:txBody>
          <a:bodyPr/>
          <a:lstStyle/>
          <a:p>
            <a:pPr algn="l"/>
            <a:r>
              <a:rPr lang="en-GB" altLang="en-US" sz="2800" dirty="0"/>
              <a:t>Who is missing from charity boards? </a:t>
            </a:r>
            <a:br>
              <a:rPr lang="en-GB" altLang="en-US" sz="2800" dirty="0"/>
            </a:br>
            <a:r>
              <a:rPr lang="en-GB" altLang="en-US" sz="2800" dirty="0"/>
              <a:t/>
            </a:r>
            <a:br>
              <a:rPr lang="en-GB" altLang="en-US" sz="2800" dirty="0"/>
            </a:br>
            <a:r>
              <a:rPr lang="en-GB" altLang="en-US" sz="2800" dirty="0"/>
              <a:t>Skills and lived experience</a:t>
            </a:r>
          </a:p>
        </p:txBody>
      </p:sp>
      <p:sp>
        <p:nvSpPr>
          <p:cNvPr id="19460" name="Content Placeholder 1">
            <a:extLst>
              <a:ext uri="{FF2B5EF4-FFF2-40B4-BE49-F238E27FC236}">
                <a16:creationId xmlns:a16="http://schemas.microsoft.com/office/drawing/2014/main" id="{E6B07DEA-B165-4C96-8FDA-4B022DC28576}"/>
              </a:ext>
            </a:extLst>
          </p:cNvPr>
          <p:cNvSpPr>
            <a:spLocks noGrp="1"/>
          </p:cNvSpPr>
          <p:nvPr>
            <p:ph sz="quarter" idx="10"/>
          </p:nvPr>
        </p:nvSpPr>
        <p:spPr>
          <a:xfrm>
            <a:off x="3131840" y="1196752"/>
            <a:ext cx="5334000" cy="4343400"/>
          </a:xfrm>
        </p:spPr>
        <p:txBody>
          <a:bodyPr/>
          <a:lstStyle/>
          <a:p>
            <a:pPr>
              <a:buFont typeface="Arial" panose="020B0604020202020204" pitchFamily="34" charset="0"/>
              <a:buChar char="•"/>
              <a:defRPr/>
            </a:pPr>
            <a:endParaRPr lang="en-GB" sz="2400" dirty="0"/>
          </a:p>
          <a:p>
            <a:pPr>
              <a:buFont typeface="Arial" panose="020B0604020202020204" pitchFamily="34" charset="0"/>
              <a:buChar char="•"/>
              <a:defRPr/>
            </a:pPr>
            <a:endParaRPr lang="en-GB" sz="2400" dirty="0"/>
          </a:p>
          <a:p>
            <a:pPr>
              <a:buFont typeface="Arial" panose="020B0604020202020204" pitchFamily="34" charset="0"/>
              <a:buChar char="•"/>
              <a:defRPr/>
            </a:pPr>
            <a:r>
              <a:rPr lang="en-GB" sz="2400" dirty="0"/>
              <a:t>Those with ‘professional’ skills, </a:t>
            </a:r>
            <a:r>
              <a:rPr lang="en-GB" dirty="0"/>
              <a:t>for example, </a:t>
            </a:r>
            <a:r>
              <a:rPr lang="en-GB" sz="2400" dirty="0"/>
              <a:t>finance, PR, fundraising, legal, digital, HR and marketing skills.</a:t>
            </a:r>
          </a:p>
          <a:p>
            <a:pPr marL="0" indent="0">
              <a:defRPr/>
            </a:pPr>
            <a:endParaRPr lang="en-GB" sz="2400" dirty="0"/>
          </a:p>
          <a:p>
            <a:pPr>
              <a:buFont typeface="Arial" panose="020B0604020202020204" pitchFamily="34" charset="0"/>
              <a:buChar char="•"/>
              <a:defRPr/>
            </a:pPr>
            <a:r>
              <a:rPr lang="en-GB" sz="2400" dirty="0"/>
              <a:t>Service-users/those with “lived experience” of an issue</a:t>
            </a:r>
            <a:r>
              <a:rPr lang="en-GB" dirty="0"/>
              <a:t>. </a:t>
            </a:r>
            <a:r>
              <a:rPr lang="en-GB" sz="2400" dirty="0"/>
              <a:t>59% of charities say that their boards are not representative of the communities they serve. </a:t>
            </a:r>
          </a:p>
          <a:p>
            <a:pPr marL="0" indent="0">
              <a:buFont typeface="Arial" panose="020B0604020202020204" pitchFamily="34" charset="0"/>
              <a:buNone/>
              <a:defRPr/>
            </a:pPr>
            <a:endParaRPr lang="en-GB" sz="2400" dirty="0"/>
          </a:p>
          <a:p>
            <a:pPr marL="0" indent="0">
              <a:buFont typeface="Arial" panose="020B0604020202020204" pitchFamily="34" charset="0"/>
              <a:buNone/>
              <a:defRPr/>
            </a:pPr>
            <a:endParaRPr lang="en-GB" sz="1600" dirty="0"/>
          </a:p>
        </p:txBody>
      </p:sp>
    </p:spTree>
    <p:extLst>
      <p:ext uri="{BB962C8B-B14F-4D97-AF65-F5344CB8AC3E}">
        <p14:creationId xmlns:p14="http://schemas.microsoft.com/office/powerpoint/2010/main" val="1218180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0E393B6-2963-4998-8ED3-A9A3D7F7AC34}"/>
              </a:ext>
            </a:extLst>
          </p:cNvPr>
          <p:cNvSpPr>
            <a:spLocks noGrp="1"/>
          </p:cNvSpPr>
          <p:nvPr>
            <p:ph sz="quarter" idx="10"/>
          </p:nvPr>
        </p:nvSpPr>
        <p:spPr>
          <a:xfrm>
            <a:off x="2987824" y="1158453"/>
            <a:ext cx="5688632" cy="4104456"/>
          </a:xfrm>
        </p:spPr>
        <p:txBody>
          <a:bodyPr/>
          <a:lstStyle/>
          <a:p>
            <a:pPr indent="0"/>
            <a:endParaRPr lang="en-GB" altLang="en-US" sz="4000" dirty="0"/>
          </a:p>
          <a:p>
            <a:pPr indent="0" algn="ctr"/>
            <a:r>
              <a:rPr lang="en-GB" altLang="en-US" sz="4800" dirty="0"/>
              <a:t>Do the leg work to advertise where your potential trustees will see it</a:t>
            </a:r>
            <a:endParaRPr lang="en-GB" sz="4800" dirty="0"/>
          </a:p>
        </p:txBody>
      </p:sp>
      <p:sp>
        <p:nvSpPr>
          <p:cNvPr id="3" name="Title 1">
            <a:extLst>
              <a:ext uri="{FF2B5EF4-FFF2-40B4-BE49-F238E27FC236}">
                <a16:creationId xmlns:a16="http://schemas.microsoft.com/office/drawing/2014/main" id="{B0E20FA9-4AE2-4749-ACD5-C92EE5B9FB0C}"/>
              </a:ext>
            </a:extLst>
          </p:cNvPr>
          <p:cNvSpPr>
            <a:spLocks noGrp="1"/>
          </p:cNvSpPr>
          <p:nvPr>
            <p:ph type="title"/>
          </p:nvPr>
        </p:nvSpPr>
        <p:spPr>
          <a:xfrm>
            <a:off x="3093132" y="332656"/>
            <a:ext cx="5334000" cy="792162"/>
          </a:xfrm>
        </p:spPr>
        <p:txBody>
          <a:bodyPr/>
          <a:lstStyle/>
          <a:p>
            <a:pPr algn="ctr"/>
            <a:r>
              <a:rPr lang="en-GB" altLang="en-US" sz="4800" dirty="0"/>
              <a:t>Tip 5</a:t>
            </a:r>
          </a:p>
        </p:txBody>
      </p:sp>
    </p:spTree>
    <p:extLst>
      <p:ext uri="{BB962C8B-B14F-4D97-AF65-F5344CB8AC3E}">
        <p14:creationId xmlns:p14="http://schemas.microsoft.com/office/powerpoint/2010/main" val="27263518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295EA-7115-41DD-824E-F9FC43B07B96}"/>
              </a:ext>
            </a:extLst>
          </p:cNvPr>
          <p:cNvSpPr>
            <a:spLocks noGrp="1"/>
          </p:cNvSpPr>
          <p:nvPr>
            <p:ph type="title"/>
          </p:nvPr>
        </p:nvSpPr>
        <p:spPr/>
        <p:txBody>
          <a:bodyPr/>
          <a:lstStyle/>
          <a:p>
            <a:r>
              <a:rPr lang="en-GB" dirty="0"/>
              <a:t>General</a:t>
            </a:r>
          </a:p>
        </p:txBody>
      </p:sp>
      <p:pic>
        <p:nvPicPr>
          <p:cNvPr id="4" name="Picture 3">
            <a:extLst>
              <a:ext uri="{FF2B5EF4-FFF2-40B4-BE49-F238E27FC236}">
                <a16:creationId xmlns:a16="http://schemas.microsoft.com/office/drawing/2014/main" id="{BA16FA3E-5968-43B3-91B5-3F501A2BFD8E}"/>
              </a:ext>
            </a:extLst>
          </p:cNvPr>
          <p:cNvPicPr>
            <a:picLocks noChangeAspect="1"/>
          </p:cNvPicPr>
          <p:nvPr/>
        </p:nvPicPr>
        <p:blipFill>
          <a:blip r:embed="rId3"/>
          <a:stretch>
            <a:fillRect/>
          </a:stretch>
        </p:blipFill>
        <p:spPr>
          <a:xfrm>
            <a:off x="4499992" y="1337568"/>
            <a:ext cx="2880320" cy="4158751"/>
          </a:xfrm>
          <a:prstGeom prst="rect">
            <a:avLst/>
          </a:prstGeom>
        </p:spPr>
      </p:pic>
    </p:spTree>
    <p:extLst>
      <p:ext uri="{BB962C8B-B14F-4D97-AF65-F5344CB8AC3E}">
        <p14:creationId xmlns:p14="http://schemas.microsoft.com/office/powerpoint/2010/main" val="23727686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46AB11-6FA4-42E5-BD15-BA003033B17D}"/>
              </a:ext>
            </a:extLst>
          </p:cNvPr>
          <p:cNvSpPr>
            <a:spLocks noGrp="1"/>
          </p:cNvSpPr>
          <p:nvPr>
            <p:ph type="title"/>
          </p:nvPr>
        </p:nvSpPr>
        <p:spPr/>
        <p:txBody>
          <a:bodyPr/>
          <a:lstStyle/>
          <a:p>
            <a:r>
              <a:rPr lang="en-GB" dirty="0"/>
              <a:t>Trustee listings websites</a:t>
            </a:r>
          </a:p>
        </p:txBody>
      </p:sp>
      <p:sp>
        <p:nvSpPr>
          <p:cNvPr id="3" name="Content Placeholder 2">
            <a:extLst>
              <a:ext uri="{FF2B5EF4-FFF2-40B4-BE49-F238E27FC236}">
                <a16:creationId xmlns:a16="http://schemas.microsoft.com/office/drawing/2014/main" id="{9074B2E7-DAD0-4F9A-A7E8-5FB25CC251C6}"/>
              </a:ext>
            </a:extLst>
          </p:cNvPr>
          <p:cNvSpPr>
            <a:spLocks noGrp="1"/>
          </p:cNvSpPr>
          <p:nvPr>
            <p:ph sz="quarter" idx="10"/>
          </p:nvPr>
        </p:nvSpPr>
        <p:spPr>
          <a:xfrm>
            <a:off x="3352800" y="1257300"/>
            <a:ext cx="5334000" cy="4343400"/>
          </a:xfrm>
        </p:spPr>
        <p:txBody>
          <a:bodyPr/>
          <a:lstStyle/>
          <a:p>
            <a:r>
              <a:rPr lang="en-US" sz="2000" dirty="0">
                <a:solidFill>
                  <a:srgbClr val="3D2668"/>
                </a:solidFill>
              </a:rPr>
              <a:t>Reach: </a:t>
            </a:r>
            <a:r>
              <a:rPr lang="en-US" sz="2000" dirty="0">
                <a:solidFill>
                  <a:srgbClr val="3D2668"/>
                </a:solidFill>
                <a:hlinkClick r:id="rId3">
                  <a:extLst>
                    <a:ext uri="{A12FA001-AC4F-418D-AE19-62706E023703}">
                      <ahyp:hlinkClr xmlns:ahyp="http://schemas.microsoft.com/office/drawing/2018/hyperlinkcolor" xmlns="" val="tx"/>
                    </a:ext>
                  </a:extLst>
                </a:hlinkClick>
              </a:rPr>
              <a:t>https://reachvolunteering.org.uk/charities-non-profits/find-trustee</a:t>
            </a:r>
            <a:r>
              <a:rPr lang="en-US" sz="2000" dirty="0">
                <a:solidFill>
                  <a:srgbClr val="3D2668"/>
                </a:solidFill>
              </a:rPr>
              <a:t>  </a:t>
            </a:r>
          </a:p>
          <a:p>
            <a:r>
              <a:rPr lang="en-US" sz="2000" dirty="0">
                <a:solidFill>
                  <a:srgbClr val="3D2668"/>
                </a:solidFill>
              </a:rPr>
              <a:t>Do-it/Small Charities Coalition: </a:t>
            </a:r>
            <a:r>
              <a:rPr lang="en-US" sz="2000" dirty="0">
                <a:solidFill>
                  <a:srgbClr val="3D2668"/>
                </a:solidFill>
                <a:hlinkClick r:id="rId4">
                  <a:extLst>
                    <a:ext uri="{A12FA001-AC4F-418D-AE19-62706E023703}">
                      <ahyp:hlinkClr xmlns:ahyp="http://schemas.microsoft.com/office/drawing/2018/hyperlinkcolor" xmlns="" val="tx"/>
                    </a:ext>
                  </a:extLst>
                </a:hlinkClick>
              </a:rPr>
              <a:t>https://do-it.org/channels/trustee-finder</a:t>
            </a:r>
            <a:r>
              <a:rPr lang="en-US" sz="2000" dirty="0">
                <a:solidFill>
                  <a:srgbClr val="3D2668"/>
                </a:solidFill>
              </a:rPr>
              <a:t>  </a:t>
            </a:r>
          </a:p>
          <a:p>
            <a:r>
              <a:rPr lang="en-US" sz="2000" dirty="0">
                <a:solidFill>
                  <a:srgbClr val="3D2668"/>
                </a:solidFill>
              </a:rPr>
              <a:t>Women on Boards: </a:t>
            </a:r>
            <a:r>
              <a:rPr lang="en-US" sz="2000" dirty="0">
                <a:solidFill>
                  <a:srgbClr val="3D2668"/>
                </a:solidFill>
                <a:hlinkClick r:id="rId5">
                  <a:extLst>
                    <a:ext uri="{A12FA001-AC4F-418D-AE19-62706E023703}">
                      <ahyp:hlinkClr xmlns:ahyp="http://schemas.microsoft.com/office/drawing/2018/hyperlinkcolor" xmlns="" val="tx"/>
                    </a:ext>
                  </a:extLst>
                </a:hlinkClick>
              </a:rPr>
              <a:t>https://www.womenonboards.net/en-GB/Home</a:t>
            </a:r>
            <a:r>
              <a:rPr lang="en-US" sz="2000" dirty="0">
                <a:solidFill>
                  <a:srgbClr val="3D2668"/>
                </a:solidFill>
              </a:rPr>
              <a:t>  </a:t>
            </a:r>
          </a:p>
          <a:p>
            <a:r>
              <a:rPr lang="en-US" sz="2000" dirty="0">
                <a:solidFill>
                  <a:srgbClr val="3D2668"/>
                </a:solidFill>
              </a:rPr>
              <a:t>Young Trustees Movement: </a:t>
            </a:r>
            <a:r>
              <a:rPr lang="en-US" sz="2000" dirty="0">
                <a:solidFill>
                  <a:srgbClr val="3D2668"/>
                </a:solidFill>
                <a:hlinkClick r:id="rId6">
                  <a:extLst>
                    <a:ext uri="{A12FA001-AC4F-418D-AE19-62706E023703}">
                      <ahyp:hlinkClr xmlns:ahyp="http://schemas.microsoft.com/office/drawing/2018/hyperlinkcolor" xmlns="" val="tx"/>
                    </a:ext>
                  </a:extLst>
                </a:hlinkClick>
              </a:rPr>
              <a:t>https://youngtrusteesmovement.org/</a:t>
            </a:r>
            <a:r>
              <a:rPr lang="en-US" sz="2000" dirty="0">
                <a:solidFill>
                  <a:srgbClr val="3D2668"/>
                </a:solidFill>
              </a:rPr>
              <a:t> </a:t>
            </a:r>
          </a:p>
          <a:p>
            <a:r>
              <a:rPr lang="en-US" sz="2000" dirty="0">
                <a:solidFill>
                  <a:srgbClr val="3D2668"/>
                </a:solidFill>
              </a:rPr>
              <a:t>Getting on Board: </a:t>
            </a:r>
            <a:r>
              <a:rPr lang="en-US" sz="2000" dirty="0">
                <a:solidFill>
                  <a:srgbClr val="3D2668"/>
                </a:solidFill>
                <a:hlinkClick r:id="rId7">
                  <a:extLst>
                    <a:ext uri="{A12FA001-AC4F-418D-AE19-62706E023703}">
                      <ahyp:hlinkClr xmlns:ahyp="http://schemas.microsoft.com/office/drawing/2018/hyperlinkcolor" xmlns="" val="tx"/>
                    </a:ext>
                  </a:extLst>
                </a:hlinkClick>
              </a:rPr>
              <a:t>www.gettingonboard.org</a:t>
            </a:r>
            <a:r>
              <a:rPr lang="en-US" sz="2000" dirty="0">
                <a:solidFill>
                  <a:srgbClr val="3D2668"/>
                </a:solidFill>
              </a:rPr>
              <a:t>  (not a listings website)</a:t>
            </a:r>
          </a:p>
          <a:p>
            <a:r>
              <a:rPr lang="en-US" sz="2000" dirty="0">
                <a:solidFill>
                  <a:srgbClr val="3D2668"/>
                </a:solidFill>
              </a:rPr>
              <a:t>Charity job: </a:t>
            </a:r>
            <a:r>
              <a:rPr lang="en-US" sz="2000" dirty="0">
                <a:solidFill>
                  <a:srgbClr val="3D2668"/>
                </a:solidFill>
                <a:hlinkClick r:id="rId8">
                  <a:extLst>
                    <a:ext uri="{A12FA001-AC4F-418D-AE19-62706E023703}">
                      <ahyp:hlinkClr xmlns:ahyp="http://schemas.microsoft.com/office/drawing/2018/hyperlinkcolor" xmlns="" val="tx"/>
                    </a:ext>
                  </a:extLst>
                </a:hlinkClick>
              </a:rPr>
              <a:t>https://www.charityjob.co.uk/</a:t>
            </a:r>
            <a:endParaRPr lang="en-US" sz="2000" dirty="0">
              <a:solidFill>
                <a:srgbClr val="3D2668"/>
              </a:solidFill>
            </a:endParaRPr>
          </a:p>
          <a:p>
            <a:endParaRPr lang="en-US" sz="2000" dirty="0">
              <a:solidFill>
                <a:srgbClr val="3D2668"/>
              </a:solidFill>
            </a:endParaRPr>
          </a:p>
          <a:p>
            <a:endParaRPr lang="en-US" dirty="0">
              <a:solidFill>
                <a:srgbClr val="3D2668"/>
              </a:solidFill>
            </a:endParaRPr>
          </a:p>
          <a:p>
            <a:endParaRPr lang="en-GB" dirty="0"/>
          </a:p>
        </p:txBody>
      </p:sp>
    </p:spTree>
    <p:extLst>
      <p:ext uri="{BB962C8B-B14F-4D97-AF65-F5344CB8AC3E}">
        <p14:creationId xmlns:p14="http://schemas.microsoft.com/office/powerpoint/2010/main" val="34607542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12B626-871E-4C3A-BB74-DC27BF7ABC00}"/>
              </a:ext>
            </a:extLst>
          </p:cNvPr>
          <p:cNvSpPr>
            <a:spLocks noGrp="1"/>
          </p:cNvSpPr>
          <p:nvPr>
            <p:ph type="title"/>
          </p:nvPr>
        </p:nvSpPr>
        <p:spPr/>
        <p:txBody>
          <a:bodyPr/>
          <a:lstStyle/>
          <a:p>
            <a:r>
              <a:rPr lang="en-GB" dirty="0"/>
              <a:t>Other places to advertise</a:t>
            </a:r>
          </a:p>
        </p:txBody>
      </p:sp>
      <p:sp>
        <p:nvSpPr>
          <p:cNvPr id="3" name="Content Placeholder 2">
            <a:extLst>
              <a:ext uri="{FF2B5EF4-FFF2-40B4-BE49-F238E27FC236}">
                <a16:creationId xmlns:a16="http://schemas.microsoft.com/office/drawing/2014/main" id="{25BC9E0F-BD06-4BBA-90F9-05DE6FD7A4A4}"/>
              </a:ext>
            </a:extLst>
          </p:cNvPr>
          <p:cNvSpPr>
            <a:spLocks noGrp="1"/>
          </p:cNvSpPr>
          <p:nvPr>
            <p:ph sz="quarter" idx="10"/>
          </p:nvPr>
        </p:nvSpPr>
        <p:spPr/>
        <p:txBody>
          <a:bodyPr/>
          <a:lstStyle/>
          <a:p>
            <a:endParaRPr lang="en-GB" dirty="0"/>
          </a:p>
          <a:p>
            <a:r>
              <a:rPr lang="en-GB" dirty="0">
                <a:solidFill>
                  <a:srgbClr val="3D2668"/>
                </a:solidFill>
              </a:rPr>
              <a:t>Your own website, social media, newsletter</a:t>
            </a:r>
          </a:p>
          <a:p>
            <a:r>
              <a:rPr lang="en-GB" dirty="0">
                <a:solidFill>
                  <a:srgbClr val="3D2668"/>
                </a:solidFill>
              </a:rPr>
              <a:t>Newsletters, e-magazines</a:t>
            </a:r>
          </a:p>
          <a:p>
            <a:r>
              <a:rPr lang="en-GB" dirty="0">
                <a:solidFill>
                  <a:srgbClr val="3D2668"/>
                </a:solidFill>
              </a:rPr>
              <a:t>Posters in hospitals, universities etc</a:t>
            </a:r>
          </a:p>
          <a:p>
            <a:r>
              <a:rPr lang="en-GB" dirty="0">
                <a:solidFill>
                  <a:srgbClr val="3D2668"/>
                </a:solidFill>
              </a:rPr>
              <a:t>Volunteer Centre / CVS / membership bodies</a:t>
            </a:r>
          </a:p>
          <a:p>
            <a:r>
              <a:rPr lang="en-GB" dirty="0">
                <a:solidFill>
                  <a:srgbClr val="3D2668"/>
                </a:solidFill>
              </a:rPr>
              <a:t>Twitter, Facebook, Linked In etc</a:t>
            </a:r>
          </a:p>
          <a:p>
            <a:endParaRPr lang="en-GB" dirty="0"/>
          </a:p>
        </p:txBody>
      </p:sp>
    </p:spTree>
    <p:extLst>
      <p:ext uri="{BB962C8B-B14F-4D97-AF65-F5344CB8AC3E}">
        <p14:creationId xmlns:p14="http://schemas.microsoft.com/office/powerpoint/2010/main" val="32499055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93DBD-1D15-49CB-8CFD-F2412BF4B78F}"/>
              </a:ext>
            </a:extLst>
          </p:cNvPr>
          <p:cNvSpPr>
            <a:spLocks noGrp="1"/>
          </p:cNvSpPr>
          <p:nvPr>
            <p:ph type="title"/>
          </p:nvPr>
        </p:nvSpPr>
        <p:spPr/>
        <p:txBody>
          <a:bodyPr/>
          <a:lstStyle/>
          <a:p>
            <a:r>
              <a:rPr lang="en-GB" dirty="0"/>
              <a:t>Targeted</a:t>
            </a:r>
          </a:p>
        </p:txBody>
      </p:sp>
      <p:pic>
        <p:nvPicPr>
          <p:cNvPr id="4" name="Picture 6" descr="Image result for target market">
            <a:extLst>
              <a:ext uri="{FF2B5EF4-FFF2-40B4-BE49-F238E27FC236}">
                <a16:creationId xmlns:a16="http://schemas.microsoft.com/office/drawing/2014/main" id="{9BCF81D4-3265-465D-9100-FB9EB49816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484784"/>
            <a:ext cx="5122620" cy="3408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0716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F3780B-0A4D-429B-A373-3FDA9C70A91A}"/>
              </a:ext>
            </a:extLst>
          </p:cNvPr>
          <p:cNvSpPr>
            <a:spLocks noGrp="1"/>
          </p:cNvSpPr>
          <p:nvPr>
            <p:ph type="title"/>
          </p:nvPr>
        </p:nvSpPr>
        <p:spPr/>
        <p:txBody>
          <a:bodyPr/>
          <a:lstStyle/>
          <a:p>
            <a:r>
              <a:rPr lang="en-GB" dirty="0"/>
              <a:t>Where will you find trustees with the skills you need?</a:t>
            </a:r>
          </a:p>
        </p:txBody>
      </p:sp>
      <p:sp>
        <p:nvSpPr>
          <p:cNvPr id="16387" name="Content Placeholder 5">
            <a:extLst>
              <a:ext uri="{FF2B5EF4-FFF2-40B4-BE49-F238E27FC236}">
                <a16:creationId xmlns:a16="http://schemas.microsoft.com/office/drawing/2014/main" id="{2593258E-758D-4413-A028-1A1219A329C1}"/>
              </a:ext>
            </a:extLst>
          </p:cNvPr>
          <p:cNvSpPr>
            <a:spLocks noGrp="1"/>
          </p:cNvSpPr>
          <p:nvPr>
            <p:ph sz="quarter" idx="10"/>
          </p:nvPr>
        </p:nvSpPr>
        <p:spPr/>
        <p:txBody>
          <a:bodyPr/>
          <a:lstStyle/>
          <a:p>
            <a:pPr>
              <a:buFont typeface="Calibri" pitchFamily="34" charset="0"/>
              <a:buAutoNum type="arabicPeriod"/>
              <a:defRPr/>
            </a:pPr>
            <a:endParaRPr lang="en-US" altLang="en-US" sz="1600" dirty="0"/>
          </a:p>
          <a:p>
            <a:pPr>
              <a:buFont typeface="Calibri" pitchFamily="34" charset="0"/>
              <a:buAutoNum type="arabicPeriod"/>
              <a:defRPr/>
            </a:pPr>
            <a:r>
              <a:rPr lang="en-US" altLang="en-US" sz="1800" dirty="0">
                <a:solidFill>
                  <a:srgbClr val="3D2668"/>
                </a:solidFill>
              </a:rPr>
              <a:t>Workplaces/large local employers</a:t>
            </a:r>
          </a:p>
          <a:p>
            <a:pPr>
              <a:buFont typeface="Calibri" pitchFamily="34" charset="0"/>
              <a:buAutoNum type="arabicPeriod"/>
              <a:defRPr/>
            </a:pPr>
            <a:r>
              <a:rPr lang="en-US" altLang="en-US" sz="1800" dirty="0">
                <a:solidFill>
                  <a:srgbClr val="3D2668"/>
                </a:solidFill>
              </a:rPr>
              <a:t>Business parks</a:t>
            </a:r>
          </a:p>
          <a:p>
            <a:pPr>
              <a:buFont typeface="Calibri" pitchFamily="34" charset="0"/>
              <a:buAutoNum type="arabicPeriod"/>
              <a:defRPr/>
            </a:pPr>
            <a:r>
              <a:rPr lang="en-US" altLang="en-US" sz="1800" dirty="0">
                <a:solidFill>
                  <a:srgbClr val="3D2668"/>
                </a:solidFill>
              </a:rPr>
              <a:t>Business networks/membership bodies</a:t>
            </a:r>
          </a:p>
          <a:p>
            <a:pPr>
              <a:buFont typeface="Calibri" pitchFamily="34" charset="0"/>
              <a:buAutoNum type="arabicPeriod"/>
              <a:defRPr/>
            </a:pPr>
            <a:r>
              <a:rPr lang="en-US" altLang="en-US" sz="1800" dirty="0">
                <a:solidFill>
                  <a:srgbClr val="3D2668"/>
                </a:solidFill>
              </a:rPr>
              <a:t>Professional associations</a:t>
            </a:r>
          </a:p>
          <a:p>
            <a:pPr>
              <a:buFont typeface="Arial" panose="020B0604020202020204" pitchFamily="34" charset="0"/>
              <a:buChar char="•"/>
              <a:defRPr/>
            </a:pPr>
            <a:r>
              <a:rPr lang="en-US" altLang="en-US" sz="1800" dirty="0">
                <a:solidFill>
                  <a:srgbClr val="3D2668"/>
                </a:solidFill>
              </a:rPr>
              <a:t>Accountants - </a:t>
            </a:r>
            <a:r>
              <a:rPr lang="en-US" altLang="en-US" sz="1800" dirty="0">
                <a:solidFill>
                  <a:srgbClr val="3D2668"/>
                </a:solidFill>
                <a:hlinkClick r:id="rId3">
                  <a:extLst>
                    <a:ext uri="{A12FA001-AC4F-418D-AE19-62706E023703}">
                      <ahyp:hlinkClr xmlns:ahyp="http://schemas.microsoft.com/office/drawing/2018/hyperlinkcolor" xmlns="" val="tx"/>
                    </a:ext>
                  </a:extLst>
                </a:hlinkClick>
              </a:rPr>
              <a:t>http://www.icaewvolunteers.com/</a:t>
            </a:r>
            <a:r>
              <a:rPr lang="en-US" altLang="en-US" sz="1800" dirty="0">
                <a:solidFill>
                  <a:srgbClr val="3D2668"/>
                </a:solidFill>
              </a:rPr>
              <a:t> </a:t>
            </a:r>
          </a:p>
          <a:p>
            <a:pPr>
              <a:buFont typeface="Arial" panose="020B0604020202020204" pitchFamily="34" charset="0"/>
              <a:buChar char="•"/>
              <a:defRPr/>
            </a:pPr>
            <a:r>
              <a:rPr lang="en-US" altLang="en-US" sz="1800" dirty="0">
                <a:solidFill>
                  <a:srgbClr val="3D2668"/>
                </a:solidFill>
              </a:rPr>
              <a:t>Treasurers - </a:t>
            </a:r>
            <a:r>
              <a:rPr lang="en-US" altLang="en-US" sz="1800" dirty="0">
                <a:solidFill>
                  <a:srgbClr val="3D2668"/>
                </a:solidFill>
                <a:hlinkClick r:id="rId4">
                  <a:extLst>
                    <a:ext uri="{A12FA001-AC4F-418D-AE19-62706E023703}">
                      <ahyp:hlinkClr xmlns:ahyp="http://schemas.microsoft.com/office/drawing/2018/hyperlinkcolor" xmlns="" val="tx"/>
                    </a:ext>
                  </a:extLst>
                </a:hlinkClick>
              </a:rPr>
              <a:t>http://www.honorarytreasurers.org.uk/Vacancies1.html</a:t>
            </a:r>
            <a:r>
              <a:rPr lang="en-US" altLang="en-US" sz="1800" dirty="0">
                <a:solidFill>
                  <a:srgbClr val="3D2668"/>
                </a:solidFill>
              </a:rPr>
              <a:t> </a:t>
            </a:r>
          </a:p>
          <a:p>
            <a:pPr>
              <a:buFont typeface="Arial" panose="020B0604020202020204" pitchFamily="34" charset="0"/>
              <a:buChar char="•"/>
              <a:defRPr/>
            </a:pPr>
            <a:r>
              <a:rPr lang="en-US" altLang="en-US" sz="1800" dirty="0">
                <a:solidFill>
                  <a:srgbClr val="3D2668"/>
                </a:solidFill>
              </a:rPr>
              <a:t>Lawyers - </a:t>
            </a:r>
            <a:r>
              <a:rPr lang="en-US" altLang="en-US" sz="1800" dirty="0">
                <a:solidFill>
                  <a:srgbClr val="3D2668"/>
                </a:solidFill>
                <a:hlinkClick r:id="rId5">
                  <a:extLst>
                    <a:ext uri="{A12FA001-AC4F-418D-AE19-62706E023703}">
                      <ahyp:hlinkClr xmlns:ahyp="http://schemas.microsoft.com/office/drawing/2018/hyperlinkcolor" xmlns="" val="tx"/>
                    </a:ext>
                  </a:extLst>
                </a:hlinkClick>
              </a:rPr>
              <a:t>https://www.barprobono.org.uk/</a:t>
            </a:r>
            <a:r>
              <a:rPr lang="en-US" altLang="en-US" sz="1800" dirty="0">
                <a:solidFill>
                  <a:srgbClr val="3D2668"/>
                </a:solidFill>
              </a:rPr>
              <a:t>  </a:t>
            </a:r>
          </a:p>
          <a:p>
            <a:pPr>
              <a:buFont typeface="Arial" panose="020B0604020202020204" pitchFamily="34" charset="0"/>
              <a:buChar char="•"/>
              <a:defRPr/>
            </a:pPr>
            <a:r>
              <a:rPr lang="en-US" altLang="en-US" sz="1800" dirty="0">
                <a:solidFill>
                  <a:srgbClr val="3D2668"/>
                </a:solidFill>
              </a:rPr>
              <a:t>HR - </a:t>
            </a:r>
            <a:r>
              <a:rPr lang="en-US" altLang="en-US" sz="1800" dirty="0">
                <a:solidFill>
                  <a:srgbClr val="3D2668"/>
                </a:solidFill>
                <a:hlinkClick r:id="rId6">
                  <a:extLst>
                    <a:ext uri="{A12FA001-AC4F-418D-AE19-62706E023703}">
                      <ahyp:hlinkClr xmlns:ahyp="http://schemas.microsoft.com/office/drawing/2018/hyperlinkcolor" xmlns="" val="tx"/>
                    </a:ext>
                  </a:extLst>
                </a:hlinkClick>
              </a:rPr>
              <a:t>https://peoplemanagement.haymarketrecruitment.com/register/</a:t>
            </a:r>
            <a:r>
              <a:rPr lang="en-US" altLang="en-US" sz="1800" dirty="0">
                <a:solidFill>
                  <a:srgbClr val="3D2668"/>
                </a:solidFill>
              </a:rPr>
              <a:t>   </a:t>
            </a:r>
          </a:p>
          <a:p>
            <a:pPr>
              <a:buFont typeface="+mj-lt"/>
              <a:buAutoNum type="arabicPeriod" startAt="5"/>
              <a:defRPr/>
            </a:pPr>
            <a:r>
              <a:rPr lang="en-US" altLang="en-US" sz="1800" dirty="0">
                <a:solidFill>
                  <a:srgbClr val="3D2668"/>
                </a:solidFill>
              </a:rPr>
              <a:t>Publications, websites, online networks</a:t>
            </a:r>
          </a:p>
        </p:txBody>
      </p:sp>
    </p:spTree>
    <p:extLst>
      <p:ext uri="{BB962C8B-B14F-4D97-AF65-F5344CB8AC3E}">
        <p14:creationId xmlns:p14="http://schemas.microsoft.com/office/powerpoint/2010/main" val="5950717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F3780B-0A4D-429B-A373-3FDA9C70A91A}"/>
              </a:ext>
            </a:extLst>
          </p:cNvPr>
          <p:cNvSpPr>
            <a:spLocks noGrp="1"/>
          </p:cNvSpPr>
          <p:nvPr>
            <p:ph type="title"/>
          </p:nvPr>
        </p:nvSpPr>
        <p:spPr>
          <a:xfrm>
            <a:off x="3275856" y="350838"/>
            <a:ext cx="5334000" cy="792162"/>
          </a:xfrm>
        </p:spPr>
        <p:txBody>
          <a:bodyPr/>
          <a:lstStyle/>
          <a:p>
            <a:r>
              <a:rPr lang="en-GB" dirty="0"/>
              <a:t>Example professional networks built around protected characteristics</a:t>
            </a:r>
          </a:p>
        </p:txBody>
      </p:sp>
      <p:sp>
        <p:nvSpPr>
          <p:cNvPr id="16387" name="Content Placeholder 5">
            <a:extLst>
              <a:ext uri="{FF2B5EF4-FFF2-40B4-BE49-F238E27FC236}">
                <a16:creationId xmlns:a16="http://schemas.microsoft.com/office/drawing/2014/main" id="{2593258E-758D-4413-A028-1A1219A329C1}"/>
              </a:ext>
            </a:extLst>
          </p:cNvPr>
          <p:cNvSpPr>
            <a:spLocks noGrp="1"/>
          </p:cNvSpPr>
          <p:nvPr>
            <p:ph sz="quarter" idx="10"/>
          </p:nvPr>
        </p:nvSpPr>
        <p:spPr/>
        <p:txBody>
          <a:bodyPr/>
          <a:lstStyle/>
          <a:p>
            <a:pPr>
              <a:buFont typeface="Calibri" pitchFamily="34" charset="0"/>
              <a:buAutoNum type="arabicPeriod"/>
              <a:defRPr/>
            </a:pPr>
            <a:endParaRPr lang="en-US" altLang="en-US" sz="1600" dirty="0"/>
          </a:p>
          <a:p>
            <a:pPr>
              <a:buFont typeface="Calibri" pitchFamily="34" charset="0"/>
              <a:buAutoNum type="arabicPeriod"/>
              <a:defRPr/>
            </a:pPr>
            <a:endParaRPr lang="en-US" altLang="en-US" sz="1800" dirty="0">
              <a:solidFill>
                <a:srgbClr val="3D2668"/>
              </a:solidFill>
            </a:endParaRPr>
          </a:p>
          <a:p>
            <a:pPr>
              <a:buFont typeface="Calibri" pitchFamily="34" charset="0"/>
              <a:buAutoNum type="arabicPeriod"/>
              <a:defRPr/>
            </a:pPr>
            <a:r>
              <a:rPr lang="en-US" altLang="en-US" sz="1800" dirty="0">
                <a:solidFill>
                  <a:srgbClr val="3D2668"/>
                </a:solidFill>
              </a:rPr>
              <a:t>Black Fundraisers Network: </a:t>
            </a:r>
            <a:r>
              <a:rPr lang="en-US" altLang="en-US" sz="1800" dirty="0">
                <a:solidFill>
                  <a:srgbClr val="3D2668"/>
                </a:solidFill>
                <a:hlinkClick r:id="rId3">
                  <a:extLst>
                    <a:ext uri="{A12FA001-AC4F-418D-AE19-62706E023703}">
                      <ahyp:hlinkClr xmlns:ahyp="http://schemas.microsoft.com/office/drawing/2018/hyperlinkcolor" xmlns="" val="tx"/>
                    </a:ext>
                  </a:extLst>
                </a:hlinkClick>
              </a:rPr>
              <a:t>https://www.institute-of-fundraising.org.uk/groups/sig-black-fundraisers-network/</a:t>
            </a:r>
            <a:endParaRPr lang="en-US" altLang="en-US" sz="1800" dirty="0">
              <a:solidFill>
                <a:srgbClr val="3D2668"/>
              </a:solidFill>
            </a:endParaRPr>
          </a:p>
          <a:p>
            <a:pPr>
              <a:buFont typeface="Calibri" pitchFamily="34" charset="0"/>
              <a:buAutoNum type="arabicPeriod"/>
              <a:defRPr/>
            </a:pPr>
            <a:r>
              <a:rPr lang="en-US" altLang="en-US" sz="1800" dirty="0">
                <a:solidFill>
                  <a:srgbClr val="3D2668"/>
                </a:solidFill>
              </a:rPr>
              <a:t>Women in Banking and Finance: </a:t>
            </a:r>
            <a:r>
              <a:rPr lang="en-GB" sz="1800" dirty="0">
                <a:solidFill>
                  <a:srgbClr val="3D2668"/>
                </a:solidFill>
                <a:hlinkClick r:id="rId4">
                  <a:extLst>
                    <a:ext uri="{A12FA001-AC4F-418D-AE19-62706E023703}">
                      <ahyp:hlinkClr xmlns:ahyp="http://schemas.microsoft.com/office/drawing/2018/hyperlinkcolor" xmlns="" val="tx"/>
                    </a:ext>
                  </a:extLst>
                </a:hlinkClick>
              </a:rPr>
              <a:t>https://www.wibf.org.uk/</a:t>
            </a:r>
            <a:endParaRPr lang="en-US" sz="1800" dirty="0">
              <a:solidFill>
                <a:srgbClr val="3D2668"/>
              </a:solidFill>
            </a:endParaRPr>
          </a:p>
          <a:p>
            <a:pPr>
              <a:buFont typeface="Calibri" pitchFamily="34" charset="0"/>
              <a:buAutoNum type="arabicPeriod"/>
              <a:defRPr/>
            </a:pPr>
            <a:r>
              <a:rPr lang="en-US" altLang="en-US" sz="1800" dirty="0">
                <a:solidFill>
                  <a:srgbClr val="3D2668"/>
                </a:solidFill>
              </a:rPr>
              <a:t>Black Young Professionals: </a:t>
            </a:r>
            <a:r>
              <a:rPr lang="en-GB" sz="1800" dirty="0">
                <a:solidFill>
                  <a:srgbClr val="3D2668"/>
                </a:solidFill>
                <a:hlinkClick r:id="rId5">
                  <a:extLst>
                    <a:ext uri="{A12FA001-AC4F-418D-AE19-62706E023703}">
                      <ahyp:hlinkClr xmlns:ahyp="http://schemas.microsoft.com/office/drawing/2018/hyperlinkcolor" xmlns="" val="tx"/>
                    </a:ext>
                  </a:extLst>
                </a:hlinkClick>
              </a:rPr>
              <a:t>https://byp-network.com/</a:t>
            </a:r>
            <a:endParaRPr lang="en-GB" sz="1800" dirty="0">
              <a:solidFill>
                <a:srgbClr val="3D2668"/>
              </a:solidFill>
            </a:endParaRPr>
          </a:p>
          <a:p>
            <a:pPr>
              <a:buFont typeface="Calibri" pitchFamily="34" charset="0"/>
              <a:buAutoNum type="arabicPeriod"/>
              <a:defRPr/>
            </a:pPr>
            <a:r>
              <a:rPr lang="en-GB" sz="1800" dirty="0">
                <a:solidFill>
                  <a:srgbClr val="3D2668"/>
                </a:solidFill>
              </a:rPr>
              <a:t>Black Solicitors Network: </a:t>
            </a:r>
            <a:r>
              <a:rPr lang="en-GB" sz="1800" dirty="0">
                <a:solidFill>
                  <a:srgbClr val="3D2668"/>
                </a:solidFill>
                <a:hlinkClick r:id="rId6">
                  <a:extLst>
                    <a:ext uri="{A12FA001-AC4F-418D-AE19-62706E023703}">
                      <ahyp:hlinkClr xmlns:ahyp="http://schemas.microsoft.com/office/drawing/2018/hyperlinkcolor" xmlns="" val="tx"/>
                    </a:ext>
                  </a:extLst>
                </a:hlinkClick>
              </a:rPr>
              <a:t>https://www.blacksolicitorsnetwork.co.uk/</a:t>
            </a:r>
            <a:endParaRPr lang="en-GB" sz="1800" dirty="0">
              <a:solidFill>
                <a:srgbClr val="3D2668"/>
              </a:solidFill>
            </a:endParaRPr>
          </a:p>
          <a:p>
            <a:pPr>
              <a:buFont typeface="Calibri" pitchFamily="34" charset="0"/>
              <a:buAutoNum type="arabicPeriod"/>
              <a:defRPr/>
            </a:pPr>
            <a:r>
              <a:rPr lang="en-GB" sz="1800" dirty="0">
                <a:solidFill>
                  <a:srgbClr val="3D2668"/>
                </a:solidFill>
              </a:rPr>
              <a:t>International Association of Young Lawyers </a:t>
            </a:r>
            <a:r>
              <a:rPr lang="en-GB" sz="1800" dirty="0">
                <a:solidFill>
                  <a:srgbClr val="3D2668"/>
                </a:solidFill>
                <a:hlinkClick r:id="rId7">
                  <a:extLst>
                    <a:ext uri="{A12FA001-AC4F-418D-AE19-62706E023703}">
                      <ahyp:hlinkClr xmlns:ahyp="http://schemas.microsoft.com/office/drawing/2018/hyperlinkcolor" xmlns="" val="tx"/>
                    </a:ext>
                  </a:extLst>
                </a:hlinkClick>
              </a:rPr>
              <a:t>https://www.aija.org/en/</a:t>
            </a:r>
            <a:endParaRPr lang="en-US" sz="1800" dirty="0">
              <a:solidFill>
                <a:srgbClr val="3D2668"/>
              </a:solidFill>
            </a:endParaRPr>
          </a:p>
          <a:p>
            <a:pPr>
              <a:buFont typeface="Calibri" pitchFamily="34" charset="0"/>
              <a:buAutoNum type="arabicPeriod"/>
              <a:defRPr/>
            </a:pPr>
            <a:endParaRPr lang="en-US" altLang="en-US" sz="1800" dirty="0">
              <a:solidFill>
                <a:srgbClr val="3D2668"/>
              </a:solidFill>
            </a:endParaRPr>
          </a:p>
          <a:p>
            <a:pPr>
              <a:buFont typeface="Calibri" pitchFamily="34" charset="0"/>
              <a:buAutoNum type="arabicPeriod"/>
              <a:defRPr/>
            </a:pPr>
            <a:endParaRPr lang="en-US" altLang="en-US" sz="1800" dirty="0">
              <a:solidFill>
                <a:srgbClr val="3D2668"/>
              </a:solidFill>
            </a:endParaRPr>
          </a:p>
        </p:txBody>
      </p:sp>
    </p:spTree>
    <p:extLst>
      <p:ext uri="{BB962C8B-B14F-4D97-AF65-F5344CB8AC3E}">
        <p14:creationId xmlns:p14="http://schemas.microsoft.com/office/powerpoint/2010/main" val="30421216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BB6EA8-F6A8-4466-A290-F7FD152E166E}"/>
              </a:ext>
            </a:extLst>
          </p:cNvPr>
          <p:cNvSpPr/>
          <p:nvPr/>
        </p:nvSpPr>
        <p:spPr>
          <a:xfrm>
            <a:off x="3059832" y="116632"/>
            <a:ext cx="5868144" cy="5975603"/>
          </a:xfrm>
          <a:prstGeom prst="rect">
            <a:avLst/>
          </a:prstGeom>
        </p:spPr>
        <p:txBody>
          <a:bodyPr wrap="square" numCol="3">
            <a:spAutoFit/>
          </a:bodyPr>
          <a:lstStyle/>
          <a:p>
            <a:r>
              <a:rPr lang="en-GB" sz="1600" u="sng" dirty="0">
                <a:solidFill>
                  <a:srgbClr val="3D2668"/>
                </a:solidFill>
              </a:rPr>
              <a:t>General</a:t>
            </a:r>
          </a:p>
          <a:p>
            <a:r>
              <a:rPr lang="en-GB" sz="1600" dirty="0">
                <a:solidFill>
                  <a:srgbClr val="3D2668"/>
                </a:solidFill>
              </a:rPr>
              <a:t>Our website</a:t>
            </a:r>
          </a:p>
          <a:p>
            <a:r>
              <a:rPr lang="en-GB" sz="1600" dirty="0">
                <a:solidFill>
                  <a:srgbClr val="3D2668"/>
                </a:solidFill>
              </a:rPr>
              <a:t>Our LinkedIn</a:t>
            </a:r>
          </a:p>
          <a:p>
            <a:r>
              <a:rPr lang="en-GB" sz="1600" dirty="0">
                <a:solidFill>
                  <a:srgbClr val="3D2668"/>
                </a:solidFill>
              </a:rPr>
              <a:t>Our Twitter</a:t>
            </a:r>
          </a:p>
          <a:p>
            <a:r>
              <a:rPr lang="en-GB" sz="1600" dirty="0">
                <a:solidFill>
                  <a:srgbClr val="3D2668"/>
                </a:solidFill>
              </a:rPr>
              <a:t>Tag relevant orgs through LinkedIn and Twitter</a:t>
            </a:r>
          </a:p>
          <a:p>
            <a:r>
              <a:rPr lang="en-GB" sz="1600" dirty="0">
                <a:solidFill>
                  <a:srgbClr val="3D2668"/>
                </a:solidFill>
              </a:rPr>
              <a:t>UK Charity Trustees </a:t>
            </a:r>
            <a:r>
              <a:rPr lang="en-GB" sz="1600" dirty="0" err="1">
                <a:solidFill>
                  <a:srgbClr val="3D2668"/>
                </a:solidFill>
              </a:rPr>
              <a:t>Linkedin</a:t>
            </a:r>
            <a:r>
              <a:rPr lang="en-GB" sz="1600" dirty="0">
                <a:solidFill>
                  <a:srgbClr val="3D2668"/>
                </a:solidFill>
              </a:rPr>
              <a:t> group</a:t>
            </a:r>
          </a:p>
          <a:p>
            <a:r>
              <a:rPr lang="en-GB" sz="1600" dirty="0">
                <a:solidFill>
                  <a:srgbClr val="3D2668"/>
                </a:solidFill>
              </a:rPr>
              <a:t>Reach</a:t>
            </a:r>
          </a:p>
          <a:p>
            <a:r>
              <a:rPr lang="en-GB" sz="1600" dirty="0">
                <a:solidFill>
                  <a:srgbClr val="3D2668"/>
                </a:solidFill>
              </a:rPr>
              <a:t>Charity Connect</a:t>
            </a:r>
          </a:p>
          <a:p>
            <a:r>
              <a:rPr lang="en-GB" sz="1600" dirty="0">
                <a:solidFill>
                  <a:srgbClr val="3D2668"/>
                </a:solidFill>
              </a:rPr>
              <a:t>Charity Job</a:t>
            </a:r>
          </a:p>
          <a:p>
            <a:r>
              <a:rPr lang="en-GB" sz="1600" dirty="0">
                <a:solidFill>
                  <a:srgbClr val="3D2668"/>
                </a:solidFill>
              </a:rPr>
              <a:t>Do-it</a:t>
            </a:r>
          </a:p>
          <a:p>
            <a:r>
              <a:rPr lang="en-GB" sz="1600" dirty="0">
                <a:solidFill>
                  <a:srgbClr val="3D2668"/>
                </a:solidFill>
              </a:rPr>
              <a:t>Our corporate partners</a:t>
            </a:r>
          </a:p>
          <a:p>
            <a:r>
              <a:rPr lang="en-GB" sz="1600" dirty="0" err="1">
                <a:solidFill>
                  <a:srgbClr val="3D2668"/>
                </a:solidFill>
              </a:rPr>
              <a:t>GonB</a:t>
            </a:r>
            <a:r>
              <a:rPr lang="en-GB" sz="1600" dirty="0">
                <a:solidFill>
                  <a:srgbClr val="3D2668"/>
                </a:solidFill>
              </a:rPr>
              <a:t> vacancy list</a:t>
            </a:r>
          </a:p>
          <a:p>
            <a:r>
              <a:rPr lang="en-GB" sz="1600" dirty="0">
                <a:solidFill>
                  <a:srgbClr val="3D2668"/>
                </a:solidFill>
              </a:rPr>
              <a:t>Team London</a:t>
            </a:r>
          </a:p>
          <a:p>
            <a:r>
              <a:rPr lang="en-GB" sz="1600" dirty="0">
                <a:solidFill>
                  <a:srgbClr val="3D2668"/>
                </a:solidFill>
              </a:rPr>
              <a:t>The Fore</a:t>
            </a:r>
          </a:p>
          <a:p>
            <a:r>
              <a:rPr lang="en-GB" sz="1600" dirty="0">
                <a:solidFill>
                  <a:srgbClr val="3D2668"/>
                </a:solidFill>
              </a:rPr>
              <a:t>TPP (free service)</a:t>
            </a:r>
          </a:p>
          <a:p>
            <a:r>
              <a:rPr lang="en-GB" sz="1600" dirty="0">
                <a:solidFill>
                  <a:srgbClr val="3D2668"/>
                </a:solidFill>
              </a:rPr>
              <a:t>Ethical Angel</a:t>
            </a:r>
          </a:p>
          <a:p>
            <a:endParaRPr lang="en-GB" sz="1600" dirty="0">
              <a:solidFill>
                <a:srgbClr val="3D2668"/>
              </a:solidFill>
            </a:endParaRPr>
          </a:p>
          <a:p>
            <a:r>
              <a:rPr lang="en-GB" sz="1600" u="sng" dirty="0">
                <a:solidFill>
                  <a:srgbClr val="3D2668"/>
                </a:solidFill>
              </a:rPr>
              <a:t>Digital marketing</a:t>
            </a:r>
          </a:p>
          <a:p>
            <a:r>
              <a:rPr lang="en-GB" sz="1600" dirty="0">
                <a:solidFill>
                  <a:srgbClr val="3D2668"/>
                </a:solidFill>
              </a:rPr>
              <a:t>Media Trust</a:t>
            </a:r>
          </a:p>
          <a:p>
            <a:r>
              <a:rPr lang="en-GB" sz="1600" dirty="0">
                <a:solidFill>
                  <a:srgbClr val="3D2668"/>
                </a:solidFill>
              </a:rPr>
              <a:t>Charity marketing group on Facebook</a:t>
            </a:r>
          </a:p>
          <a:p>
            <a:r>
              <a:rPr lang="en-GB" sz="1600" dirty="0">
                <a:solidFill>
                  <a:srgbClr val="3D2668"/>
                </a:solidFill>
              </a:rPr>
              <a:t>LinkedIn group: “Charity Digital Marketing Jobs”</a:t>
            </a:r>
          </a:p>
          <a:p>
            <a:r>
              <a:rPr lang="en-GB" sz="1600" dirty="0">
                <a:solidFill>
                  <a:srgbClr val="3D2668"/>
                </a:solidFill>
              </a:rPr>
              <a:t>CIPR</a:t>
            </a:r>
          </a:p>
          <a:p>
            <a:r>
              <a:rPr lang="en-GB" sz="1600" dirty="0">
                <a:solidFill>
                  <a:srgbClr val="3D2668"/>
                </a:solidFill>
              </a:rPr>
              <a:t>Charity Comms</a:t>
            </a:r>
          </a:p>
          <a:p>
            <a:endParaRPr lang="en-GB" sz="1600" dirty="0">
              <a:solidFill>
                <a:srgbClr val="3D2668"/>
              </a:solidFill>
            </a:endParaRPr>
          </a:p>
          <a:p>
            <a:r>
              <a:rPr lang="en-GB" sz="1600" u="sng" dirty="0">
                <a:solidFill>
                  <a:srgbClr val="3D2668"/>
                </a:solidFill>
              </a:rPr>
              <a:t>CSR</a:t>
            </a:r>
          </a:p>
          <a:p>
            <a:r>
              <a:rPr lang="en-GB" sz="1600" dirty="0">
                <a:solidFill>
                  <a:srgbClr val="3D2668"/>
                </a:solidFill>
              </a:rPr>
              <a:t>ICRS</a:t>
            </a:r>
          </a:p>
          <a:p>
            <a:r>
              <a:rPr lang="en-GB" sz="1600" dirty="0">
                <a:solidFill>
                  <a:srgbClr val="3D2668"/>
                </a:solidFill>
              </a:rPr>
              <a:t>Corporate Citizenship</a:t>
            </a:r>
          </a:p>
          <a:p>
            <a:r>
              <a:rPr lang="en-GB" sz="1600" dirty="0">
                <a:solidFill>
                  <a:srgbClr val="3D2668"/>
                </a:solidFill>
              </a:rPr>
              <a:t>LinkedIn group: “Investors in Community”</a:t>
            </a:r>
          </a:p>
          <a:p>
            <a:endParaRPr lang="en-GB" sz="1600" dirty="0">
              <a:solidFill>
                <a:srgbClr val="3D2668"/>
              </a:solidFill>
            </a:endParaRPr>
          </a:p>
          <a:p>
            <a:r>
              <a:rPr lang="en-GB" sz="1600" u="sng" dirty="0">
                <a:solidFill>
                  <a:srgbClr val="3D2668"/>
                </a:solidFill>
              </a:rPr>
              <a:t>Impact and campaigning</a:t>
            </a:r>
          </a:p>
          <a:p>
            <a:r>
              <a:rPr lang="en-GB" sz="1600" dirty="0">
                <a:solidFill>
                  <a:srgbClr val="3D2668"/>
                </a:solidFill>
              </a:rPr>
              <a:t>IVAR</a:t>
            </a:r>
          </a:p>
          <a:p>
            <a:r>
              <a:rPr lang="en-GB" sz="1600" dirty="0">
                <a:solidFill>
                  <a:srgbClr val="3D2668"/>
                </a:solidFill>
              </a:rPr>
              <a:t>Social Change Agency</a:t>
            </a:r>
          </a:p>
          <a:p>
            <a:endParaRPr lang="en-GB" sz="1600" dirty="0">
              <a:solidFill>
                <a:srgbClr val="3D2668"/>
              </a:solidFill>
            </a:endParaRPr>
          </a:p>
          <a:p>
            <a:r>
              <a:rPr lang="en-GB" sz="1600" u="sng" dirty="0">
                <a:solidFill>
                  <a:srgbClr val="3D2668"/>
                </a:solidFill>
              </a:rPr>
              <a:t>Infrastructure and funders</a:t>
            </a:r>
          </a:p>
          <a:p>
            <a:r>
              <a:rPr lang="en-GB" sz="1600" dirty="0">
                <a:solidFill>
                  <a:srgbClr val="3D2668"/>
                </a:solidFill>
              </a:rPr>
              <a:t>Association of Charitable Foundations</a:t>
            </a:r>
          </a:p>
          <a:p>
            <a:r>
              <a:rPr lang="en-GB" sz="1600" dirty="0">
                <a:solidFill>
                  <a:srgbClr val="3D2668"/>
                </a:solidFill>
              </a:rPr>
              <a:t>NAVCA newsletter</a:t>
            </a:r>
          </a:p>
          <a:p>
            <a:endParaRPr lang="en-GB" sz="1600" dirty="0">
              <a:solidFill>
                <a:srgbClr val="3D2668"/>
              </a:solidFill>
            </a:endParaRPr>
          </a:p>
          <a:p>
            <a:r>
              <a:rPr lang="en-GB" sz="1600" u="sng" dirty="0">
                <a:solidFill>
                  <a:srgbClr val="3D2668"/>
                </a:solidFill>
              </a:rPr>
              <a:t>BAME contacts list</a:t>
            </a:r>
          </a:p>
          <a:p>
            <a:r>
              <a:rPr lang="en-GB" sz="1600" dirty="0" err="1">
                <a:solidFill>
                  <a:srgbClr val="3D2668"/>
                </a:solidFill>
              </a:rPr>
              <a:t>Aleto</a:t>
            </a:r>
            <a:r>
              <a:rPr lang="en-GB" sz="1600" dirty="0">
                <a:solidFill>
                  <a:srgbClr val="3D2668"/>
                </a:solidFill>
              </a:rPr>
              <a:t> Foundation</a:t>
            </a:r>
          </a:p>
          <a:p>
            <a:r>
              <a:rPr lang="en-GB" sz="1600" dirty="0">
                <a:solidFill>
                  <a:srgbClr val="3D2668"/>
                </a:solidFill>
              </a:rPr>
              <a:t>Asian Business Association (ABA)</a:t>
            </a:r>
          </a:p>
          <a:p>
            <a:r>
              <a:rPr lang="en-GB" sz="1600" dirty="0">
                <a:solidFill>
                  <a:srgbClr val="3D2668"/>
                </a:solidFill>
              </a:rPr>
              <a:t>Black Collective of Media in Sport </a:t>
            </a:r>
          </a:p>
          <a:p>
            <a:r>
              <a:rPr lang="en-GB" sz="1600" dirty="0">
                <a:solidFill>
                  <a:srgbClr val="3D2668"/>
                </a:solidFill>
              </a:rPr>
              <a:t>Black Fundraisers UK</a:t>
            </a:r>
          </a:p>
          <a:p>
            <a:r>
              <a:rPr lang="en-GB" sz="1600" dirty="0">
                <a:solidFill>
                  <a:srgbClr val="3D2668"/>
                </a:solidFill>
              </a:rPr>
              <a:t>Black Young Professional Network</a:t>
            </a:r>
          </a:p>
          <a:p>
            <a:r>
              <a:rPr lang="en-GB" sz="1600" dirty="0">
                <a:solidFill>
                  <a:srgbClr val="3D2668"/>
                </a:solidFill>
              </a:rPr>
              <a:t>Muslim Women's Network UK</a:t>
            </a:r>
          </a:p>
          <a:p>
            <a:r>
              <a:rPr lang="en-GB" sz="1600" dirty="0">
                <a:solidFill>
                  <a:srgbClr val="3D2668"/>
                </a:solidFill>
              </a:rPr>
              <a:t>National Black Women's Network</a:t>
            </a:r>
          </a:p>
          <a:p>
            <a:r>
              <a:rPr lang="en-GB" sz="1600" dirty="0">
                <a:solidFill>
                  <a:srgbClr val="3D2668"/>
                </a:solidFill>
              </a:rPr>
              <a:t>Powerful Media</a:t>
            </a:r>
          </a:p>
          <a:p>
            <a:r>
              <a:rPr lang="en-GB" sz="1600" i="1" dirty="0">
                <a:solidFill>
                  <a:srgbClr val="3D2668"/>
                </a:solidFill>
              </a:rPr>
              <a:t>(Thanks to the Action for Trustee Racial Diversity)</a:t>
            </a:r>
          </a:p>
        </p:txBody>
      </p:sp>
    </p:spTree>
    <p:extLst>
      <p:ext uri="{BB962C8B-B14F-4D97-AF65-F5344CB8AC3E}">
        <p14:creationId xmlns:p14="http://schemas.microsoft.com/office/powerpoint/2010/main" val="7480430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0E393B6-2963-4998-8ED3-A9A3D7F7AC34}"/>
              </a:ext>
            </a:extLst>
          </p:cNvPr>
          <p:cNvSpPr>
            <a:spLocks noGrp="1"/>
          </p:cNvSpPr>
          <p:nvPr>
            <p:ph sz="quarter" idx="10"/>
          </p:nvPr>
        </p:nvSpPr>
        <p:spPr>
          <a:xfrm>
            <a:off x="2987824" y="1158453"/>
            <a:ext cx="5688632" cy="4104456"/>
          </a:xfrm>
        </p:spPr>
        <p:txBody>
          <a:bodyPr/>
          <a:lstStyle/>
          <a:p>
            <a:pPr indent="0"/>
            <a:endParaRPr lang="en-GB" altLang="en-US" sz="4000" dirty="0"/>
          </a:p>
          <a:p>
            <a:pPr indent="0" algn="ctr"/>
            <a:r>
              <a:rPr lang="en-GB" altLang="en-US" sz="4800" dirty="0"/>
              <a:t>Shortlist and interview fairly and objectively</a:t>
            </a:r>
            <a:endParaRPr lang="en-GB" sz="4800" dirty="0"/>
          </a:p>
        </p:txBody>
      </p:sp>
      <p:sp>
        <p:nvSpPr>
          <p:cNvPr id="3" name="Title 1">
            <a:extLst>
              <a:ext uri="{FF2B5EF4-FFF2-40B4-BE49-F238E27FC236}">
                <a16:creationId xmlns:a16="http://schemas.microsoft.com/office/drawing/2014/main" id="{B0E20FA9-4AE2-4749-ACD5-C92EE5B9FB0C}"/>
              </a:ext>
            </a:extLst>
          </p:cNvPr>
          <p:cNvSpPr>
            <a:spLocks noGrp="1"/>
          </p:cNvSpPr>
          <p:nvPr>
            <p:ph type="title"/>
          </p:nvPr>
        </p:nvSpPr>
        <p:spPr>
          <a:xfrm>
            <a:off x="3093132" y="332656"/>
            <a:ext cx="5334000" cy="792162"/>
          </a:xfrm>
        </p:spPr>
        <p:txBody>
          <a:bodyPr/>
          <a:lstStyle/>
          <a:p>
            <a:pPr algn="ctr"/>
            <a:r>
              <a:rPr lang="en-GB" altLang="en-US" sz="4800" dirty="0"/>
              <a:t>Tip 6</a:t>
            </a:r>
          </a:p>
        </p:txBody>
      </p:sp>
    </p:spTree>
    <p:extLst>
      <p:ext uri="{BB962C8B-B14F-4D97-AF65-F5344CB8AC3E}">
        <p14:creationId xmlns:p14="http://schemas.microsoft.com/office/powerpoint/2010/main" val="35750693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E6A1216-3C62-47EC-8491-8BB707336301}"/>
              </a:ext>
            </a:extLst>
          </p:cNvPr>
          <p:cNvSpPr>
            <a:spLocks noGrp="1"/>
          </p:cNvSpPr>
          <p:nvPr>
            <p:ph type="title"/>
          </p:nvPr>
        </p:nvSpPr>
        <p:spPr/>
        <p:txBody>
          <a:bodyPr/>
          <a:lstStyle/>
          <a:p>
            <a:r>
              <a:rPr lang="en-GB" dirty="0"/>
              <a:t>Shortlisting</a:t>
            </a:r>
          </a:p>
        </p:txBody>
      </p:sp>
      <p:sp>
        <p:nvSpPr>
          <p:cNvPr id="3" name="Content Placeholder 2">
            <a:extLst>
              <a:ext uri="{FF2B5EF4-FFF2-40B4-BE49-F238E27FC236}">
                <a16:creationId xmlns:a16="http://schemas.microsoft.com/office/drawing/2014/main" id="{CC372D54-1DFE-4AE4-B9E8-2525088F8D0B}"/>
              </a:ext>
            </a:extLst>
          </p:cNvPr>
          <p:cNvSpPr>
            <a:spLocks noGrp="1"/>
          </p:cNvSpPr>
          <p:nvPr>
            <p:ph sz="quarter" idx="10"/>
          </p:nvPr>
        </p:nvSpPr>
        <p:spPr/>
        <p:txBody>
          <a:bodyPr/>
          <a:lstStyle/>
          <a:p>
            <a:r>
              <a:rPr lang="en-US" sz="2100" dirty="0"/>
              <a:t>Decide who is going to shortlist</a:t>
            </a:r>
          </a:p>
          <a:p>
            <a:r>
              <a:rPr lang="en-US" sz="2100" dirty="0"/>
              <a:t>You could </a:t>
            </a:r>
            <a:r>
              <a:rPr lang="en-US" sz="2100" dirty="0" err="1"/>
              <a:t>anonymise</a:t>
            </a:r>
            <a:r>
              <a:rPr lang="en-US" sz="2100" dirty="0"/>
              <a:t> applications to </a:t>
            </a:r>
            <a:r>
              <a:rPr lang="en-US" sz="2100" dirty="0" err="1"/>
              <a:t>minimise</a:t>
            </a:r>
            <a:r>
              <a:rPr lang="en-US" sz="2100" dirty="0"/>
              <a:t> ‘unconscious bias’.</a:t>
            </a:r>
          </a:p>
          <a:p>
            <a:r>
              <a:rPr lang="en-US" sz="2100" dirty="0"/>
              <a:t>Make sure you are clear on the criteria you are assessing – essential vs desirable</a:t>
            </a:r>
          </a:p>
          <a:p>
            <a:r>
              <a:rPr lang="en-US" sz="2100" dirty="0"/>
              <a:t>Ensure that the criteria don’t disadvantage the groups you are trying to attract</a:t>
            </a:r>
          </a:p>
          <a:p>
            <a:r>
              <a:rPr lang="en-US" sz="2100" dirty="0"/>
              <a:t>Set scores, </a:t>
            </a:r>
            <a:r>
              <a:rPr lang="en-US" sz="2100" dirty="0" err="1"/>
              <a:t>eg.</a:t>
            </a:r>
            <a:r>
              <a:rPr lang="en-US" sz="2100" dirty="0"/>
              <a:t> out of 5 for match to each competency you are looking for.</a:t>
            </a:r>
          </a:p>
          <a:p>
            <a:endParaRPr lang="en-GB" dirty="0"/>
          </a:p>
        </p:txBody>
      </p:sp>
    </p:spTree>
    <p:extLst>
      <p:ext uri="{BB962C8B-B14F-4D97-AF65-F5344CB8AC3E}">
        <p14:creationId xmlns:p14="http://schemas.microsoft.com/office/powerpoint/2010/main" val="3542471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gn="l"/>
            <a:r>
              <a:rPr lang="en-GB" altLang="en-US" sz="2800" dirty="0"/>
              <a:t>Age and gender</a:t>
            </a:r>
          </a:p>
        </p:txBody>
      </p:sp>
      <p:sp>
        <p:nvSpPr>
          <p:cNvPr id="19460" name="Content Placeholder 1">
            <a:extLst>
              <a:ext uri="{FF2B5EF4-FFF2-40B4-BE49-F238E27FC236}">
                <a16:creationId xmlns:a16="http://schemas.microsoft.com/office/drawing/2014/main" id="{E6B07DEA-B165-4C96-8FDA-4B022DC28576}"/>
              </a:ext>
            </a:extLst>
          </p:cNvPr>
          <p:cNvSpPr>
            <a:spLocks noGrp="1"/>
          </p:cNvSpPr>
          <p:nvPr>
            <p:ph sz="quarter" idx="10"/>
          </p:nvPr>
        </p:nvSpPr>
        <p:spPr/>
        <p:txBody>
          <a:bodyPr/>
          <a:lstStyle/>
          <a:p>
            <a:pPr>
              <a:buFont typeface="Arial" panose="020B0604020202020204" pitchFamily="34" charset="0"/>
              <a:buChar char="•"/>
              <a:defRPr/>
            </a:pPr>
            <a:endParaRPr lang="en-GB" dirty="0"/>
          </a:p>
          <a:p>
            <a:pPr>
              <a:buFont typeface="Arial" panose="020B0604020202020204" pitchFamily="34" charset="0"/>
              <a:buChar char="•"/>
              <a:defRPr/>
            </a:pPr>
            <a:r>
              <a:rPr lang="en-GB" dirty="0"/>
              <a:t>The average age of a trustee is 60-62 and only 0.5% of trustees are 18-24, despite making up 12% of the population. 2/3 of charity trustees are over 50. 51% of trustees are retired.</a:t>
            </a:r>
          </a:p>
          <a:p>
            <a:pPr>
              <a:buFont typeface="Arial" panose="020B0604020202020204" pitchFamily="34" charset="0"/>
              <a:buChar char="•"/>
              <a:defRPr/>
            </a:pPr>
            <a:endParaRPr lang="en-GB" sz="2400" dirty="0"/>
          </a:p>
          <a:p>
            <a:pPr>
              <a:buFont typeface="Arial" panose="020B0604020202020204" pitchFamily="34" charset="0"/>
              <a:buChar char="•"/>
              <a:defRPr/>
            </a:pPr>
            <a:r>
              <a:rPr lang="en-GB" sz="2400" dirty="0"/>
              <a:t>Women are 36% of trustees.</a:t>
            </a:r>
          </a:p>
          <a:p>
            <a:pPr marL="0" indent="0">
              <a:buFont typeface="Arial" panose="020B0604020202020204" pitchFamily="34" charset="0"/>
              <a:buNone/>
              <a:defRPr/>
            </a:pPr>
            <a:endParaRPr lang="en-GB" sz="2400" dirty="0"/>
          </a:p>
        </p:txBody>
      </p:sp>
    </p:spTree>
    <p:extLst>
      <p:ext uri="{BB962C8B-B14F-4D97-AF65-F5344CB8AC3E}">
        <p14:creationId xmlns:p14="http://schemas.microsoft.com/office/powerpoint/2010/main" val="32392751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2FE361-D504-4269-83B3-A6C95621E2BD}"/>
              </a:ext>
            </a:extLst>
          </p:cNvPr>
          <p:cNvSpPr>
            <a:spLocks noGrp="1"/>
          </p:cNvSpPr>
          <p:nvPr>
            <p:ph type="title"/>
          </p:nvPr>
        </p:nvSpPr>
        <p:spPr/>
        <p:txBody>
          <a:bodyPr/>
          <a:lstStyle/>
          <a:p>
            <a:r>
              <a:rPr lang="en-GB" dirty="0"/>
              <a:t>Interviewing</a:t>
            </a:r>
          </a:p>
        </p:txBody>
      </p:sp>
      <p:sp>
        <p:nvSpPr>
          <p:cNvPr id="3" name="Content Placeholder 2">
            <a:extLst>
              <a:ext uri="{FF2B5EF4-FFF2-40B4-BE49-F238E27FC236}">
                <a16:creationId xmlns:a16="http://schemas.microsoft.com/office/drawing/2014/main" id="{CC372D54-1DFE-4AE4-B9E8-2525088F8D0B}"/>
              </a:ext>
            </a:extLst>
          </p:cNvPr>
          <p:cNvSpPr>
            <a:spLocks noGrp="1"/>
          </p:cNvSpPr>
          <p:nvPr>
            <p:ph sz="quarter" idx="10"/>
          </p:nvPr>
        </p:nvSpPr>
        <p:spPr/>
        <p:txBody>
          <a:bodyPr/>
          <a:lstStyle/>
          <a:p>
            <a:r>
              <a:rPr lang="en-US" dirty="0"/>
              <a:t>Tell process in advance and stick to it / help candidates be their best</a:t>
            </a:r>
          </a:p>
          <a:p>
            <a:r>
              <a:rPr lang="en-US" dirty="0"/>
              <a:t>Accessibility</a:t>
            </a:r>
          </a:p>
          <a:p>
            <a:r>
              <a:rPr lang="en-US" dirty="0"/>
              <a:t>Panel diversity</a:t>
            </a:r>
          </a:p>
          <a:p>
            <a:r>
              <a:rPr lang="en-US" dirty="0"/>
              <a:t>Use set questions for all candidates – can delve deeper if need to</a:t>
            </a:r>
          </a:p>
          <a:p>
            <a:r>
              <a:rPr lang="en-GB" dirty="0"/>
              <a:t>Don’t assume or test things that can be learned (e.g. role of trustee)</a:t>
            </a:r>
          </a:p>
          <a:p>
            <a:r>
              <a:rPr lang="en-GB" dirty="0"/>
              <a:t>Two way interview</a:t>
            </a:r>
          </a:p>
          <a:p>
            <a:endParaRPr lang="en-GB" dirty="0"/>
          </a:p>
        </p:txBody>
      </p:sp>
    </p:spTree>
    <p:extLst>
      <p:ext uri="{BB962C8B-B14F-4D97-AF65-F5344CB8AC3E}">
        <p14:creationId xmlns:p14="http://schemas.microsoft.com/office/powerpoint/2010/main" val="35302908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0E393B6-2963-4998-8ED3-A9A3D7F7AC34}"/>
              </a:ext>
            </a:extLst>
          </p:cNvPr>
          <p:cNvSpPr>
            <a:spLocks noGrp="1"/>
          </p:cNvSpPr>
          <p:nvPr>
            <p:ph sz="quarter" idx="10"/>
          </p:nvPr>
        </p:nvSpPr>
        <p:spPr>
          <a:xfrm>
            <a:off x="2987824" y="1158453"/>
            <a:ext cx="5688632" cy="4104456"/>
          </a:xfrm>
        </p:spPr>
        <p:txBody>
          <a:bodyPr/>
          <a:lstStyle/>
          <a:p>
            <a:pPr indent="0"/>
            <a:endParaRPr lang="en-GB" altLang="en-US" sz="4000" dirty="0"/>
          </a:p>
          <a:p>
            <a:pPr indent="0" algn="ctr"/>
            <a:r>
              <a:rPr lang="en-GB" altLang="en-US" sz="4800" dirty="0"/>
              <a:t>Induct, induct, induct</a:t>
            </a:r>
            <a:endParaRPr lang="en-GB" sz="4800" dirty="0"/>
          </a:p>
        </p:txBody>
      </p:sp>
      <p:sp>
        <p:nvSpPr>
          <p:cNvPr id="3" name="Title 1">
            <a:extLst>
              <a:ext uri="{FF2B5EF4-FFF2-40B4-BE49-F238E27FC236}">
                <a16:creationId xmlns:a16="http://schemas.microsoft.com/office/drawing/2014/main" id="{B0E20FA9-4AE2-4749-ACD5-C92EE5B9FB0C}"/>
              </a:ext>
            </a:extLst>
          </p:cNvPr>
          <p:cNvSpPr>
            <a:spLocks noGrp="1"/>
          </p:cNvSpPr>
          <p:nvPr>
            <p:ph type="title"/>
          </p:nvPr>
        </p:nvSpPr>
        <p:spPr>
          <a:xfrm>
            <a:off x="3093132" y="332656"/>
            <a:ext cx="5334000" cy="792162"/>
          </a:xfrm>
        </p:spPr>
        <p:txBody>
          <a:bodyPr/>
          <a:lstStyle/>
          <a:p>
            <a:pPr algn="ctr"/>
            <a:r>
              <a:rPr lang="en-GB" altLang="en-US" sz="4800" dirty="0"/>
              <a:t>Tip 7</a:t>
            </a:r>
          </a:p>
        </p:txBody>
      </p:sp>
    </p:spTree>
    <p:extLst>
      <p:ext uri="{BB962C8B-B14F-4D97-AF65-F5344CB8AC3E}">
        <p14:creationId xmlns:p14="http://schemas.microsoft.com/office/powerpoint/2010/main" val="16697898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0E393B6-2963-4998-8ED3-A9A3D7F7AC34}"/>
              </a:ext>
            </a:extLst>
          </p:cNvPr>
          <p:cNvSpPr>
            <a:spLocks noGrp="1"/>
          </p:cNvSpPr>
          <p:nvPr>
            <p:ph sz="quarter" idx="10"/>
          </p:nvPr>
        </p:nvSpPr>
        <p:spPr>
          <a:xfrm>
            <a:off x="2987824" y="1158453"/>
            <a:ext cx="5688632" cy="4104456"/>
          </a:xfrm>
        </p:spPr>
        <p:txBody>
          <a:bodyPr/>
          <a:lstStyle/>
          <a:p>
            <a:pPr indent="0"/>
            <a:endParaRPr lang="en-GB" altLang="en-US" sz="4000" dirty="0"/>
          </a:p>
          <a:p>
            <a:pPr indent="0" algn="ctr"/>
            <a:r>
              <a:rPr lang="en-GB" altLang="en-US" sz="4800" dirty="0"/>
              <a:t>Just do it</a:t>
            </a:r>
            <a:endParaRPr lang="en-GB" sz="4800" dirty="0"/>
          </a:p>
        </p:txBody>
      </p:sp>
      <p:sp>
        <p:nvSpPr>
          <p:cNvPr id="3" name="Title 1">
            <a:extLst>
              <a:ext uri="{FF2B5EF4-FFF2-40B4-BE49-F238E27FC236}">
                <a16:creationId xmlns:a16="http://schemas.microsoft.com/office/drawing/2014/main" id="{B0E20FA9-4AE2-4749-ACD5-C92EE5B9FB0C}"/>
              </a:ext>
            </a:extLst>
          </p:cNvPr>
          <p:cNvSpPr>
            <a:spLocks noGrp="1"/>
          </p:cNvSpPr>
          <p:nvPr>
            <p:ph type="title"/>
          </p:nvPr>
        </p:nvSpPr>
        <p:spPr>
          <a:xfrm>
            <a:off x="3093132" y="332656"/>
            <a:ext cx="5334000" cy="792162"/>
          </a:xfrm>
        </p:spPr>
        <p:txBody>
          <a:bodyPr/>
          <a:lstStyle/>
          <a:p>
            <a:pPr algn="ctr"/>
            <a:r>
              <a:rPr lang="en-GB" altLang="en-US" sz="4800" dirty="0"/>
              <a:t>Tip 8</a:t>
            </a:r>
          </a:p>
        </p:txBody>
      </p:sp>
    </p:spTree>
    <p:extLst>
      <p:ext uri="{BB962C8B-B14F-4D97-AF65-F5344CB8AC3E}">
        <p14:creationId xmlns:p14="http://schemas.microsoft.com/office/powerpoint/2010/main" val="4086223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l"/>
            <a:r>
              <a:rPr lang="en-GB" altLang="en-US" sz="2800" dirty="0"/>
              <a:t>  </a:t>
            </a:r>
          </a:p>
        </p:txBody>
      </p:sp>
      <p:sp>
        <p:nvSpPr>
          <p:cNvPr id="23556" name="Content Placeholder 1"/>
          <p:cNvSpPr>
            <a:spLocks noGrp="1"/>
          </p:cNvSpPr>
          <p:nvPr>
            <p:ph sz="quarter" idx="10"/>
          </p:nvPr>
        </p:nvSpPr>
        <p:spPr/>
        <p:txBody>
          <a:bodyPr/>
          <a:lstStyle/>
          <a:p>
            <a:pPr marL="0" indent="0" algn="ctr"/>
            <a:r>
              <a:rPr lang="en-GB" altLang="en-US" sz="5400" dirty="0">
                <a:solidFill>
                  <a:srgbClr val="3D2668"/>
                </a:solidFill>
                <a:latin typeface="Gellix" panose="00000800000000000000" pitchFamily="50" charset="0"/>
              </a:rPr>
              <a:t>How Getting on Board can help</a:t>
            </a:r>
          </a:p>
          <a:p>
            <a:pPr marL="0" indent="0" algn="ctr">
              <a:buFont typeface="Arial" charset="0"/>
              <a:buNone/>
            </a:pPr>
            <a:endParaRPr lang="en-GB" altLang="en-US" sz="5400" dirty="0">
              <a:solidFill>
                <a:srgbClr val="0070C0"/>
              </a:solidFill>
            </a:endParaRPr>
          </a:p>
        </p:txBody>
      </p:sp>
    </p:spTree>
    <p:extLst>
      <p:ext uri="{BB962C8B-B14F-4D97-AF65-F5344CB8AC3E}">
        <p14:creationId xmlns:p14="http://schemas.microsoft.com/office/powerpoint/2010/main" val="16380838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2FE361-D504-4269-83B3-A6C95621E2BD}"/>
              </a:ext>
            </a:extLst>
          </p:cNvPr>
          <p:cNvSpPr>
            <a:spLocks noGrp="1"/>
          </p:cNvSpPr>
          <p:nvPr>
            <p:ph type="title"/>
          </p:nvPr>
        </p:nvSpPr>
        <p:spPr/>
        <p:txBody>
          <a:bodyPr/>
          <a:lstStyle/>
          <a:p>
            <a:r>
              <a:rPr lang="en-GB" dirty="0"/>
              <a:t>Transform</a:t>
            </a:r>
          </a:p>
        </p:txBody>
      </p:sp>
      <p:sp>
        <p:nvSpPr>
          <p:cNvPr id="3" name="Content Placeholder 2">
            <a:extLst>
              <a:ext uri="{FF2B5EF4-FFF2-40B4-BE49-F238E27FC236}">
                <a16:creationId xmlns:a16="http://schemas.microsoft.com/office/drawing/2014/main" id="{CC372D54-1DFE-4AE4-B9E8-2525088F8D0B}"/>
              </a:ext>
            </a:extLst>
          </p:cNvPr>
          <p:cNvSpPr>
            <a:spLocks noGrp="1"/>
          </p:cNvSpPr>
          <p:nvPr>
            <p:ph sz="quarter" idx="10"/>
          </p:nvPr>
        </p:nvSpPr>
        <p:spPr>
          <a:xfrm>
            <a:off x="2935546" y="1196752"/>
            <a:ext cx="5760640" cy="4763988"/>
          </a:xfrm>
        </p:spPr>
        <p:txBody>
          <a:bodyPr/>
          <a:lstStyle/>
          <a:p>
            <a:pPr marL="0" indent="0"/>
            <a:r>
              <a:rPr lang="en-US" sz="2300" dirty="0"/>
              <a:t>A trustee recruitment </a:t>
            </a:r>
            <a:r>
              <a:rPr lang="en-US" sz="2300" dirty="0" err="1"/>
              <a:t>programme</a:t>
            </a:r>
            <a:r>
              <a:rPr lang="en-US" sz="2300" dirty="0"/>
              <a:t> for charities who wish to take action to diversify their board. £1,550.</a:t>
            </a:r>
          </a:p>
          <a:p>
            <a:pPr marL="0" indent="0"/>
            <a:endParaRPr lang="en-US" sz="2300" dirty="0"/>
          </a:p>
          <a:p>
            <a:pPr marL="0" indent="0"/>
            <a:r>
              <a:rPr lang="en-US" sz="2300" dirty="0"/>
              <a:t>We will teach you how to recruit and retain diverse trustees, and guide you through a live trustee recruitment process. You will recruit new trustees between October 2021 and March 2022.</a:t>
            </a:r>
          </a:p>
          <a:p>
            <a:pPr marL="0" indent="0"/>
            <a:endParaRPr lang="en-US" sz="2300" dirty="0"/>
          </a:p>
          <a:p>
            <a:pPr marL="0" indent="0"/>
            <a:r>
              <a:rPr lang="en-US" sz="2300" dirty="0"/>
              <a:t>Pre-register here</a:t>
            </a:r>
            <a:r>
              <a:rPr lang="en-GB" sz="2300" dirty="0"/>
              <a:t>:</a:t>
            </a:r>
            <a:r>
              <a:rPr lang="en-US" sz="2300" dirty="0"/>
              <a:t> </a:t>
            </a:r>
            <a:r>
              <a:rPr lang="en-GB" sz="2100" dirty="0">
                <a:solidFill>
                  <a:srgbClr val="3D2668"/>
                </a:solidFill>
                <a:hlinkClick r:id="rId3">
                  <a:extLst>
                    <a:ext uri="{A12FA001-AC4F-418D-AE19-62706E023703}">
                      <ahyp:hlinkClr xmlns:ahyp="http://schemas.microsoft.com/office/drawing/2018/hyperlinkcolor" xmlns="" val="tx"/>
                    </a:ext>
                  </a:extLst>
                </a:hlinkClick>
              </a:rPr>
              <a:t>https://www.gettingonboard.org/transform</a:t>
            </a:r>
            <a:endParaRPr lang="en-GB" sz="2100" dirty="0">
              <a:solidFill>
                <a:srgbClr val="3D2668"/>
              </a:solidFill>
            </a:endParaRPr>
          </a:p>
          <a:p>
            <a:endParaRPr lang="en-US" dirty="0"/>
          </a:p>
          <a:p>
            <a:endParaRPr lang="en-US" dirty="0"/>
          </a:p>
          <a:p>
            <a:endParaRPr lang="en-GB" dirty="0"/>
          </a:p>
        </p:txBody>
      </p:sp>
    </p:spTree>
    <p:extLst>
      <p:ext uri="{BB962C8B-B14F-4D97-AF65-F5344CB8AC3E}">
        <p14:creationId xmlns:p14="http://schemas.microsoft.com/office/powerpoint/2010/main" val="34961334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2FE361-D504-4269-83B3-A6C95621E2BD}"/>
              </a:ext>
            </a:extLst>
          </p:cNvPr>
          <p:cNvSpPr>
            <a:spLocks noGrp="1"/>
          </p:cNvSpPr>
          <p:nvPr>
            <p:ph type="title"/>
          </p:nvPr>
        </p:nvSpPr>
        <p:spPr/>
        <p:txBody>
          <a:bodyPr/>
          <a:lstStyle/>
          <a:p>
            <a:r>
              <a:rPr lang="en-GB" dirty="0"/>
              <a:t>Training</a:t>
            </a:r>
          </a:p>
        </p:txBody>
      </p:sp>
      <p:sp>
        <p:nvSpPr>
          <p:cNvPr id="3" name="Content Placeholder 2">
            <a:extLst>
              <a:ext uri="{FF2B5EF4-FFF2-40B4-BE49-F238E27FC236}">
                <a16:creationId xmlns:a16="http://schemas.microsoft.com/office/drawing/2014/main" id="{CC372D54-1DFE-4AE4-B9E8-2525088F8D0B}"/>
              </a:ext>
            </a:extLst>
          </p:cNvPr>
          <p:cNvSpPr>
            <a:spLocks noGrp="1"/>
          </p:cNvSpPr>
          <p:nvPr>
            <p:ph sz="quarter" idx="10"/>
          </p:nvPr>
        </p:nvSpPr>
        <p:spPr>
          <a:xfrm>
            <a:off x="3059832" y="1257300"/>
            <a:ext cx="5760640" cy="4763988"/>
          </a:xfrm>
        </p:spPr>
        <p:txBody>
          <a:bodyPr/>
          <a:lstStyle/>
          <a:p>
            <a:r>
              <a:rPr lang="en-US" dirty="0"/>
              <a:t>Training incl:</a:t>
            </a:r>
          </a:p>
          <a:p>
            <a:pPr>
              <a:buFont typeface="Arial" panose="020B0604020202020204" pitchFamily="34" charset="0"/>
              <a:buChar char="•"/>
            </a:pPr>
            <a:r>
              <a:rPr lang="en-US" dirty="0"/>
              <a:t>Festival of Trusteeship</a:t>
            </a:r>
          </a:p>
          <a:p>
            <a:pPr>
              <a:buFont typeface="Arial" panose="020B0604020202020204" pitchFamily="34" charset="0"/>
              <a:buChar char="•"/>
            </a:pPr>
            <a:r>
              <a:rPr lang="en-US" dirty="0"/>
              <a:t>Inclusion training</a:t>
            </a:r>
          </a:p>
          <a:p>
            <a:pPr marL="0" indent="0"/>
            <a:endParaRPr lang="en-US" dirty="0"/>
          </a:p>
          <a:p>
            <a:pPr marL="0" indent="0"/>
            <a:r>
              <a:rPr lang="en-US" dirty="0"/>
              <a:t>Sign up to our newsletter: </a:t>
            </a:r>
            <a:r>
              <a:rPr lang="en-GB" sz="2000" dirty="0">
                <a:solidFill>
                  <a:srgbClr val="3D2668"/>
                </a:solidFill>
                <a:hlinkClick r:id="rId3">
                  <a:extLst>
                    <a:ext uri="{A12FA001-AC4F-418D-AE19-62706E023703}">
                      <ahyp:hlinkClr xmlns:ahyp="http://schemas.microsoft.com/office/drawing/2018/hyperlinkcolor" xmlns="" val="tx"/>
                    </a:ext>
                  </a:extLst>
                </a:hlinkClick>
              </a:rPr>
              <a:t>https://gettingonboard.us19.list-manage.com/subscribe?u=f194491b52db7cc118f78b563&amp;id=08980a088e</a:t>
            </a:r>
            <a:endParaRPr lang="en-US" sz="2000" dirty="0">
              <a:solidFill>
                <a:srgbClr val="3D2668"/>
              </a:solidFill>
            </a:endParaRPr>
          </a:p>
          <a:p>
            <a:endParaRPr lang="en-US" dirty="0"/>
          </a:p>
          <a:p>
            <a:endParaRPr lang="en-GB" dirty="0"/>
          </a:p>
        </p:txBody>
      </p:sp>
    </p:spTree>
    <p:extLst>
      <p:ext uri="{BB962C8B-B14F-4D97-AF65-F5344CB8AC3E}">
        <p14:creationId xmlns:p14="http://schemas.microsoft.com/office/powerpoint/2010/main" val="11137070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l"/>
            <a:r>
              <a:rPr lang="en-GB" altLang="en-US" sz="2800" dirty="0"/>
              <a:t>  </a:t>
            </a:r>
          </a:p>
        </p:txBody>
      </p:sp>
      <p:sp>
        <p:nvSpPr>
          <p:cNvPr id="23556" name="Content Placeholder 1"/>
          <p:cNvSpPr>
            <a:spLocks noGrp="1"/>
          </p:cNvSpPr>
          <p:nvPr>
            <p:ph sz="quarter" idx="10"/>
          </p:nvPr>
        </p:nvSpPr>
        <p:spPr/>
        <p:txBody>
          <a:bodyPr/>
          <a:lstStyle/>
          <a:p>
            <a:pPr marL="0" indent="0" algn="ctr"/>
            <a:r>
              <a:rPr lang="en-GB" altLang="en-US" sz="5400" dirty="0">
                <a:solidFill>
                  <a:srgbClr val="3D2668"/>
                </a:solidFill>
                <a:latin typeface="Gellix" panose="00000800000000000000" pitchFamily="50" charset="0"/>
              </a:rPr>
              <a:t>Questions</a:t>
            </a:r>
          </a:p>
          <a:p>
            <a:pPr marL="0" indent="0" algn="ctr">
              <a:buFont typeface="Arial" charset="0"/>
              <a:buNone/>
            </a:pPr>
            <a:endParaRPr lang="en-GB" altLang="en-US" sz="5400" dirty="0">
              <a:solidFill>
                <a:srgbClr val="0070C0"/>
              </a:solidFill>
            </a:endParaRPr>
          </a:p>
        </p:txBody>
      </p:sp>
    </p:spTree>
    <p:extLst>
      <p:ext uri="{BB962C8B-B14F-4D97-AF65-F5344CB8AC3E}">
        <p14:creationId xmlns:p14="http://schemas.microsoft.com/office/powerpoint/2010/main" val="987964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gn="l"/>
            <a:r>
              <a:rPr lang="en-GB" altLang="en-US" sz="2800" dirty="0"/>
              <a:t>Race and other protected characteristics</a:t>
            </a:r>
            <a:br>
              <a:rPr lang="en-GB" altLang="en-US" sz="2800" dirty="0"/>
            </a:br>
            <a:endParaRPr lang="en-GB" altLang="en-US" sz="2800" dirty="0"/>
          </a:p>
        </p:txBody>
      </p:sp>
      <p:sp>
        <p:nvSpPr>
          <p:cNvPr id="19460" name="Content Placeholder 1">
            <a:extLst>
              <a:ext uri="{FF2B5EF4-FFF2-40B4-BE49-F238E27FC236}">
                <a16:creationId xmlns:a16="http://schemas.microsoft.com/office/drawing/2014/main" id="{E6B07DEA-B165-4C96-8FDA-4B022DC28576}"/>
              </a:ext>
            </a:extLst>
          </p:cNvPr>
          <p:cNvSpPr>
            <a:spLocks noGrp="1"/>
          </p:cNvSpPr>
          <p:nvPr>
            <p:ph sz="quarter" idx="10"/>
          </p:nvPr>
        </p:nvSpPr>
        <p:spPr/>
        <p:txBody>
          <a:bodyPr/>
          <a:lstStyle/>
          <a:p>
            <a:pPr>
              <a:buFont typeface="Arial" panose="020B0604020202020204" pitchFamily="34" charset="0"/>
              <a:buChar char="•"/>
              <a:defRPr/>
            </a:pPr>
            <a:endParaRPr lang="en-GB" dirty="0"/>
          </a:p>
          <a:p>
            <a:pPr>
              <a:buFont typeface="Arial" panose="020B0604020202020204" pitchFamily="34" charset="0"/>
              <a:buChar char="•"/>
              <a:defRPr/>
            </a:pPr>
            <a:r>
              <a:rPr lang="en-GB" dirty="0"/>
              <a:t>People of colour represent 8% of trustees (vs 14% of wider population).</a:t>
            </a:r>
          </a:p>
          <a:p>
            <a:pPr marL="0" indent="0">
              <a:defRPr/>
            </a:pPr>
            <a:endParaRPr lang="en-GB" sz="2400" dirty="0"/>
          </a:p>
          <a:p>
            <a:pPr>
              <a:buFont typeface="Arial" panose="020B0604020202020204" pitchFamily="34" charset="0"/>
              <a:buChar char="•"/>
              <a:defRPr/>
            </a:pPr>
            <a:r>
              <a:rPr lang="en-GB" sz="2400" dirty="0"/>
              <a:t>Other minority groups: disabled people and other minorities are likely to be under-represented (but no stats are available).</a:t>
            </a:r>
          </a:p>
        </p:txBody>
      </p:sp>
    </p:spTree>
    <p:extLst>
      <p:ext uri="{BB962C8B-B14F-4D97-AF65-F5344CB8AC3E}">
        <p14:creationId xmlns:p14="http://schemas.microsoft.com/office/powerpoint/2010/main" val="2986660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gn="l"/>
            <a:r>
              <a:rPr lang="en-GB" altLang="en-US" sz="2800" dirty="0"/>
              <a:t>Class</a:t>
            </a:r>
          </a:p>
        </p:txBody>
      </p:sp>
      <p:sp>
        <p:nvSpPr>
          <p:cNvPr id="19460" name="Content Placeholder 1">
            <a:extLst>
              <a:ext uri="{FF2B5EF4-FFF2-40B4-BE49-F238E27FC236}">
                <a16:creationId xmlns:a16="http://schemas.microsoft.com/office/drawing/2014/main" id="{E6B07DEA-B165-4C96-8FDA-4B022DC28576}"/>
              </a:ext>
            </a:extLst>
          </p:cNvPr>
          <p:cNvSpPr>
            <a:spLocks noGrp="1"/>
          </p:cNvSpPr>
          <p:nvPr>
            <p:ph sz="quarter" idx="10"/>
          </p:nvPr>
        </p:nvSpPr>
        <p:spPr/>
        <p:txBody>
          <a:bodyPr/>
          <a:lstStyle/>
          <a:p>
            <a:pPr>
              <a:buFont typeface="Arial" panose="020B0604020202020204" pitchFamily="34" charset="0"/>
              <a:buChar char="•"/>
              <a:defRPr/>
            </a:pPr>
            <a:r>
              <a:rPr lang="en-US" sz="2400" dirty="0">
                <a:solidFill>
                  <a:srgbClr val="51B4A3"/>
                </a:solidFill>
              </a:rPr>
              <a:t>30% of trustees have a postgraduate education </a:t>
            </a:r>
          </a:p>
          <a:p>
            <a:pPr>
              <a:buFont typeface="Arial" panose="020B0604020202020204" pitchFamily="34" charset="0"/>
              <a:buChar char="•"/>
              <a:defRPr/>
            </a:pPr>
            <a:endParaRPr lang="en-US" sz="2400" dirty="0">
              <a:solidFill>
                <a:srgbClr val="51B4A3"/>
              </a:solidFill>
            </a:endParaRPr>
          </a:p>
          <a:p>
            <a:pPr>
              <a:buFont typeface="Arial" panose="020B0604020202020204" pitchFamily="34" charset="0"/>
              <a:buChar char="•"/>
              <a:defRPr/>
            </a:pPr>
            <a:r>
              <a:rPr lang="en-US" sz="2400" dirty="0">
                <a:solidFill>
                  <a:srgbClr val="51B4A3"/>
                </a:solidFill>
              </a:rPr>
              <a:t>60% of trustees have professional qualification</a:t>
            </a:r>
          </a:p>
          <a:p>
            <a:pPr>
              <a:buFont typeface="Arial" panose="020B0604020202020204" pitchFamily="34" charset="0"/>
              <a:buChar char="•"/>
              <a:defRPr/>
            </a:pPr>
            <a:endParaRPr lang="en-US" sz="2400" dirty="0">
              <a:solidFill>
                <a:srgbClr val="51B4A3"/>
              </a:solidFill>
            </a:endParaRPr>
          </a:p>
          <a:p>
            <a:pPr>
              <a:buFont typeface="Arial" panose="020B0604020202020204" pitchFamily="34" charset="0"/>
              <a:buChar char="•"/>
              <a:defRPr/>
            </a:pPr>
            <a:r>
              <a:rPr lang="en-US" sz="2400" dirty="0">
                <a:solidFill>
                  <a:srgbClr val="51B4A3"/>
                </a:solidFill>
              </a:rPr>
              <a:t>75% of trustees are from households above the national median for </a:t>
            </a:r>
            <a:r>
              <a:rPr lang="en-US" sz="2400">
                <a:solidFill>
                  <a:srgbClr val="51B4A3"/>
                </a:solidFill>
              </a:rPr>
              <a:t>household income</a:t>
            </a:r>
            <a:endParaRPr lang="en-GB" sz="2400" dirty="0">
              <a:solidFill>
                <a:srgbClr val="51B4A3"/>
              </a:solidFill>
            </a:endParaRPr>
          </a:p>
        </p:txBody>
      </p:sp>
    </p:spTree>
    <p:extLst>
      <p:ext uri="{BB962C8B-B14F-4D97-AF65-F5344CB8AC3E}">
        <p14:creationId xmlns:p14="http://schemas.microsoft.com/office/powerpoint/2010/main" val="3742171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627784" y="332656"/>
            <a:ext cx="6912768" cy="692696"/>
          </a:xfrm>
        </p:spPr>
        <p:txBody>
          <a:bodyPr/>
          <a:lstStyle/>
          <a:p>
            <a:pPr algn="l"/>
            <a:r>
              <a:rPr lang="en-GB" altLang="en-US" sz="2800" dirty="0"/>
              <a:t>What do we mean by trustee diversity?</a:t>
            </a:r>
          </a:p>
        </p:txBody>
      </p:sp>
      <p:sp>
        <p:nvSpPr>
          <p:cNvPr id="19460" name="Content Placeholder 1">
            <a:extLst>
              <a:ext uri="{FF2B5EF4-FFF2-40B4-BE49-F238E27FC236}">
                <a16:creationId xmlns:a16="http://schemas.microsoft.com/office/drawing/2014/main" id="{E6B07DEA-B165-4C96-8FDA-4B022DC28576}"/>
              </a:ext>
            </a:extLst>
          </p:cNvPr>
          <p:cNvSpPr>
            <a:spLocks noGrp="1"/>
          </p:cNvSpPr>
          <p:nvPr>
            <p:ph sz="quarter" idx="10"/>
          </p:nvPr>
        </p:nvSpPr>
        <p:spPr>
          <a:xfrm>
            <a:off x="2987824" y="981925"/>
            <a:ext cx="5976664" cy="4824536"/>
          </a:xfrm>
        </p:spPr>
        <p:txBody>
          <a:bodyPr/>
          <a:lstStyle/>
          <a:p>
            <a:pPr>
              <a:buFont typeface="Arial" panose="020B0604020202020204" pitchFamily="34" charset="0"/>
              <a:buChar char="•"/>
              <a:defRPr/>
            </a:pPr>
            <a:r>
              <a:rPr lang="en-GB" sz="2400" dirty="0"/>
              <a:t>Protected characteristics </a:t>
            </a:r>
            <a:r>
              <a:rPr lang="en-GB" sz="2000" dirty="0"/>
              <a:t>(</a:t>
            </a:r>
            <a:r>
              <a:rPr lang="en-US" sz="2000" dirty="0"/>
              <a:t>age, disability, gender reassignment, marriage and civil partnership, pregnancy and maternity, race, religion or belief, sex, sexual orientation)</a:t>
            </a:r>
            <a:endParaRPr lang="en-GB" sz="2000" dirty="0"/>
          </a:p>
          <a:p>
            <a:pPr>
              <a:buFont typeface="Arial" panose="020B0604020202020204" pitchFamily="34" charset="0"/>
              <a:buChar char="•"/>
              <a:defRPr/>
            </a:pPr>
            <a:r>
              <a:rPr lang="en-GB" dirty="0"/>
              <a:t>Lived experience</a:t>
            </a:r>
          </a:p>
          <a:p>
            <a:pPr>
              <a:buFont typeface="Arial" panose="020B0604020202020204" pitchFamily="34" charset="0"/>
              <a:buChar char="•"/>
              <a:defRPr/>
            </a:pPr>
            <a:r>
              <a:rPr lang="en-GB" dirty="0"/>
              <a:t>Class</a:t>
            </a:r>
          </a:p>
          <a:p>
            <a:pPr>
              <a:buFont typeface="Arial" panose="020B0604020202020204" pitchFamily="34" charset="0"/>
              <a:buChar char="•"/>
              <a:defRPr/>
            </a:pPr>
            <a:r>
              <a:rPr lang="en-GB" dirty="0"/>
              <a:t>Neuro-diversity</a:t>
            </a:r>
          </a:p>
          <a:p>
            <a:pPr>
              <a:buFont typeface="Arial" panose="020B0604020202020204" pitchFamily="34" charset="0"/>
              <a:buChar char="•"/>
              <a:defRPr/>
            </a:pPr>
            <a:r>
              <a:rPr lang="en-GB" dirty="0"/>
              <a:t>Geography</a:t>
            </a:r>
          </a:p>
          <a:p>
            <a:pPr>
              <a:buFont typeface="Arial" panose="020B0604020202020204" pitchFamily="34" charset="0"/>
              <a:buChar char="•"/>
              <a:defRPr/>
            </a:pPr>
            <a:r>
              <a:rPr lang="en-GB" dirty="0"/>
              <a:t>? R</a:t>
            </a:r>
            <a:r>
              <a:rPr lang="en-GB" sz="2400" dirty="0"/>
              <a:t>elevant mix of skills, knowledge, soft skills, perspectives, protected characteristics, experience </a:t>
            </a:r>
            <a:r>
              <a:rPr lang="en-GB" sz="2400" dirty="0" err="1"/>
              <a:t>incl</a:t>
            </a:r>
            <a:r>
              <a:rPr lang="en-GB" sz="2400" dirty="0"/>
              <a:t> life experience, networks, ways of doing things and so on</a:t>
            </a:r>
          </a:p>
          <a:p>
            <a:pPr marL="0" indent="0">
              <a:buFont typeface="Arial" panose="020B0604020202020204" pitchFamily="34" charset="0"/>
              <a:buNone/>
              <a:defRPr/>
            </a:pPr>
            <a:endParaRPr lang="en-GB" sz="1600" dirty="0"/>
          </a:p>
        </p:txBody>
      </p:sp>
    </p:spTree>
    <p:extLst>
      <p:ext uri="{BB962C8B-B14F-4D97-AF65-F5344CB8AC3E}">
        <p14:creationId xmlns:p14="http://schemas.microsoft.com/office/powerpoint/2010/main" val="1791726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915816" y="144016"/>
            <a:ext cx="6912768" cy="692696"/>
          </a:xfrm>
        </p:spPr>
        <p:txBody>
          <a:bodyPr/>
          <a:lstStyle/>
          <a:p>
            <a:pPr algn="l"/>
            <a:r>
              <a:rPr lang="en-GB" altLang="en-US" sz="2800" dirty="0"/>
              <a:t>Charity Governance Code</a:t>
            </a:r>
          </a:p>
        </p:txBody>
      </p:sp>
      <p:sp>
        <p:nvSpPr>
          <p:cNvPr id="19460" name="Content Placeholder 1">
            <a:extLst>
              <a:ext uri="{FF2B5EF4-FFF2-40B4-BE49-F238E27FC236}">
                <a16:creationId xmlns:a16="http://schemas.microsoft.com/office/drawing/2014/main" id="{E6B07DEA-B165-4C96-8FDA-4B022DC28576}"/>
              </a:ext>
            </a:extLst>
          </p:cNvPr>
          <p:cNvSpPr>
            <a:spLocks noGrp="1"/>
          </p:cNvSpPr>
          <p:nvPr>
            <p:ph sz="quarter" idx="10"/>
          </p:nvPr>
        </p:nvSpPr>
        <p:spPr>
          <a:xfrm>
            <a:off x="2843808" y="836712"/>
            <a:ext cx="6192688" cy="5040560"/>
          </a:xfrm>
        </p:spPr>
        <p:txBody>
          <a:bodyPr/>
          <a:lstStyle/>
          <a:p>
            <a:pPr marL="0" indent="0">
              <a:defRPr/>
            </a:pPr>
            <a:r>
              <a:rPr lang="en-US" i="1" dirty="0"/>
              <a:t>“The term ‘diversity’ includes the nine protected characteristics of the Equality Act 2010 as well as different backgrounds, life experiences, career paths and diversity of thought. Boards should try to recruit people who think in different ways, as well as those who have different backgrounds.”</a:t>
            </a:r>
          </a:p>
          <a:p>
            <a:pPr marL="0" indent="0">
              <a:defRPr/>
            </a:pPr>
            <a:endParaRPr lang="en-US" i="1" dirty="0"/>
          </a:p>
          <a:p>
            <a:pPr marL="0" indent="0">
              <a:defRPr/>
            </a:pPr>
            <a:r>
              <a:rPr lang="en-US" i="1" dirty="0">
                <a:solidFill>
                  <a:srgbClr val="51B4A3"/>
                </a:solidFill>
                <a:hlinkClick r:id="rId3">
                  <a:extLst>
                    <a:ext uri="{A12FA001-AC4F-418D-AE19-62706E023703}">
                      <ahyp:hlinkClr xmlns:ahyp="http://schemas.microsoft.com/office/drawing/2018/hyperlinkcolor" xmlns="" val="tx"/>
                    </a:ext>
                  </a:extLst>
                </a:hlinkClick>
              </a:rPr>
              <a:t>https://www.charitygovernancecode.org/en/6-diversity</a:t>
            </a:r>
            <a:r>
              <a:rPr lang="en-US" i="1" dirty="0">
                <a:solidFill>
                  <a:srgbClr val="51B4A3"/>
                </a:solidFill>
              </a:rPr>
              <a:t> </a:t>
            </a:r>
          </a:p>
        </p:txBody>
      </p:sp>
    </p:spTree>
    <p:extLst>
      <p:ext uri="{BB962C8B-B14F-4D97-AF65-F5344CB8AC3E}">
        <p14:creationId xmlns:p14="http://schemas.microsoft.com/office/powerpoint/2010/main" val="1124022697"/>
      </p:ext>
    </p:extLst>
  </p:cSld>
  <p:clrMapOvr>
    <a:masterClrMapping/>
  </p:clrMapOvr>
</p:sld>
</file>

<file path=ppt/theme/theme1.xml><?xml version="1.0" encoding="utf-8"?>
<a:theme xmlns:a="http://schemas.openxmlformats.org/drawingml/2006/main" name="Getting on Board Powerpoint Presentation - Powerpoint Master">
  <a:themeElements>
    <a:clrScheme name="Custom 7">
      <a:dk1>
        <a:sysClr val="windowText" lastClr="000000"/>
      </a:dk1>
      <a:lt1>
        <a:sysClr val="window" lastClr="FFFFFF"/>
      </a:lt1>
      <a:dk2>
        <a:srgbClr val="2D1855"/>
      </a:dk2>
      <a:lt2>
        <a:srgbClr val="D93312"/>
      </a:lt2>
      <a:accent1>
        <a:srgbClr val="51B4A3"/>
      </a:accent1>
      <a:accent2>
        <a:srgbClr val="FAA807"/>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Getting on Board Powerpoint Presentation - Powerpoint Master</Template>
  <TotalTime>7698</TotalTime>
  <Words>3814</Words>
  <Application>Microsoft Office PowerPoint</Application>
  <PresentationFormat>On-screen Show (4:3)</PresentationFormat>
  <Paragraphs>516</Paragraphs>
  <Slides>56</Slides>
  <Notes>56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Arial</vt:lpstr>
      <vt:lpstr>Calibri</vt:lpstr>
      <vt:lpstr>Gellix</vt:lpstr>
      <vt:lpstr>Gellix Medium</vt:lpstr>
      <vt:lpstr>Times New Roman</vt:lpstr>
      <vt:lpstr>Verdana</vt:lpstr>
      <vt:lpstr>wfont_5c57a6_ef6ee740edc0406da3c804be495a5733</vt:lpstr>
      <vt:lpstr>Getting on Board Powerpoint Presentation - Powerpoint Master</vt:lpstr>
      <vt:lpstr>  </vt:lpstr>
      <vt:lpstr>What we will cover today</vt:lpstr>
      <vt:lpstr>  </vt:lpstr>
      <vt:lpstr>Who is missing from charity boards?   Skills and lived experience</vt:lpstr>
      <vt:lpstr>Age and gender</vt:lpstr>
      <vt:lpstr>Race and other protected characteristics </vt:lpstr>
      <vt:lpstr>Class</vt:lpstr>
      <vt:lpstr>What do we mean by trustee diversity?</vt:lpstr>
      <vt:lpstr>Charity Governance Code</vt:lpstr>
      <vt:lpstr>  </vt:lpstr>
      <vt:lpstr>Charity Commission for England &amp; Wales</vt:lpstr>
      <vt:lpstr>Charity Commission for England &amp; Wales</vt:lpstr>
      <vt:lpstr>Charity Governance Code</vt:lpstr>
      <vt:lpstr>Evidence that diverse boards:</vt:lpstr>
      <vt:lpstr>PowerPoint Presentation</vt:lpstr>
      <vt:lpstr>Take aways: why diversify your board?</vt:lpstr>
      <vt:lpstr>PowerPoint Presentation</vt:lpstr>
      <vt:lpstr>  </vt:lpstr>
      <vt:lpstr>PowerPoint Presentation</vt:lpstr>
      <vt:lpstr>PowerPoint Presentation</vt:lpstr>
      <vt:lpstr>  </vt:lpstr>
      <vt:lpstr>Tip 1</vt:lpstr>
      <vt:lpstr>PowerPoint Presentation</vt:lpstr>
      <vt:lpstr>PowerPoint Presentation</vt:lpstr>
      <vt:lpstr>PowerPoint Presentation</vt:lpstr>
      <vt:lpstr>Tip 2</vt:lpstr>
      <vt:lpstr>PowerPoint Presentation</vt:lpstr>
      <vt:lpstr>Tip 3</vt:lpstr>
      <vt:lpstr>Remove barriers which will restrict your pool of applicants</vt:lpstr>
      <vt:lpstr>Don’t assume that people don’t want to become trustees</vt:lpstr>
      <vt:lpstr>Don’t assume that potential trustees know:</vt:lpstr>
      <vt:lpstr>PowerPoint Presentation</vt:lpstr>
      <vt:lpstr>Tip 4</vt:lpstr>
      <vt:lpstr>PowerPoint Presentation</vt:lpstr>
      <vt:lpstr>PowerPoint Presentation</vt:lpstr>
      <vt:lpstr>What to include in your advert</vt:lpstr>
      <vt:lpstr>Explain what a trustee is</vt:lpstr>
      <vt:lpstr>Possible advert wording</vt:lpstr>
      <vt:lpstr>  Possible advert wording</vt:lpstr>
      <vt:lpstr>Tip 5</vt:lpstr>
      <vt:lpstr>General</vt:lpstr>
      <vt:lpstr>Trustee listings websites</vt:lpstr>
      <vt:lpstr>Other places to advertise</vt:lpstr>
      <vt:lpstr>Targeted</vt:lpstr>
      <vt:lpstr>Where will you find trustees with the skills you need?</vt:lpstr>
      <vt:lpstr>Example professional networks built around protected characteristics</vt:lpstr>
      <vt:lpstr>PowerPoint Presentation</vt:lpstr>
      <vt:lpstr>Tip 6</vt:lpstr>
      <vt:lpstr>Shortlisting</vt:lpstr>
      <vt:lpstr>Interviewing</vt:lpstr>
      <vt:lpstr>Tip 7</vt:lpstr>
      <vt:lpstr>Tip 8</vt:lpstr>
      <vt:lpstr>  </vt:lpstr>
      <vt:lpstr>Transform</vt:lpstr>
      <vt:lpstr>Training</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dc:creator>
  <cp:lastModifiedBy>Rosie Sweeney</cp:lastModifiedBy>
  <cp:revision>394</cp:revision>
  <cp:lastPrinted>2020-08-27T21:07:11Z</cp:lastPrinted>
  <dcterms:created xsi:type="dcterms:W3CDTF">2014-09-03T10:06:23Z</dcterms:created>
  <dcterms:modified xsi:type="dcterms:W3CDTF">2021-06-17T10:47:10Z</dcterms:modified>
</cp:coreProperties>
</file>