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91" r:id="rId6"/>
    <p:sldId id="257" r:id="rId7"/>
    <p:sldId id="288" r:id="rId8"/>
    <p:sldId id="264" r:id="rId9"/>
    <p:sldId id="263" r:id="rId10"/>
    <p:sldId id="265" r:id="rId11"/>
    <p:sldId id="266" r:id="rId12"/>
    <p:sldId id="267" r:id="rId13"/>
    <p:sldId id="268" r:id="rId14"/>
    <p:sldId id="269" r:id="rId15"/>
    <p:sldId id="270" r:id="rId16"/>
    <p:sldId id="271" r:id="rId17"/>
    <p:sldId id="272" r:id="rId18"/>
    <p:sldId id="287" r:id="rId19"/>
    <p:sldId id="273" r:id="rId20"/>
    <p:sldId id="279" r:id="rId21"/>
    <p:sldId id="280" r:id="rId22"/>
    <p:sldId id="292" r:id="rId23"/>
    <p:sldId id="281" r:id="rId24"/>
    <p:sldId id="282" r:id="rId25"/>
    <p:sldId id="283" r:id="rId26"/>
    <p:sldId id="284" r:id="rId27"/>
    <p:sldId id="285" r:id="rId28"/>
    <p:sldId id="286" r:id="rId29"/>
    <p:sldId id="274" r:id="rId30"/>
    <p:sldId id="278" r:id="rId31"/>
    <p:sldId id="275" r:id="rId32"/>
    <p:sldId id="276" r:id="rId33"/>
    <p:sldId id="277" r:id="rId34"/>
    <p:sldId id="289"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94348"/>
    <a:srgbClr val="A070AC"/>
    <a:srgbClr val="A45A88"/>
    <a:srgbClr val="70C2B4"/>
    <a:srgbClr val="244B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834"/>
    <p:restoredTop sz="94601"/>
  </p:normalViewPr>
  <p:slideViewPr>
    <p:cSldViewPr>
      <p:cViewPr varScale="1">
        <p:scale>
          <a:sx n="65" d="100"/>
          <a:sy n="65" d="100"/>
        </p:scale>
        <p:origin x="1616" y="4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CE42BC5-D238-594F-889E-D072DD4F1D5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175" y="0"/>
            <a:ext cx="9180512" cy="6879264"/>
          </a:xfrm>
          <a:prstGeom prst="rect">
            <a:avLst/>
          </a:prstGeom>
        </p:spPr>
      </p:pic>
      <p:pic>
        <p:nvPicPr>
          <p:cNvPr id="4" name="Picture 3">
            <a:extLst>
              <a:ext uri="{FF2B5EF4-FFF2-40B4-BE49-F238E27FC236}">
                <a16:creationId xmlns:a16="http://schemas.microsoft.com/office/drawing/2014/main" id="{D781F2D8-78AE-B749-8A64-8DEDFAEB70A6}"/>
              </a:ext>
            </a:extLst>
          </p:cNvPr>
          <p:cNvPicPr>
            <a:picLocks noChangeAspect="1"/>
          </p:cNvPicPr>
          <p:nvPr userDrawn="1"/>
        </p:nvPicPr>
        <p:blipFill>
          <a:blip r:embed="rId3"/>
          <a:stretch>
            <a:fillRect/>
          </a:stretch>
        </p:blipFill>
        <p:spPr>
          <a:xfrm>
            <a:off x="-12175" y="-10632"/>
            <a:ext cx="5626100" cy="4902200"/>
          </a:xfrm>
          <a:prstGeom prst="rect">
            <a:avLst/>
          </a:prstGeom>
        </p:spPr>
      </p:pic>
      <p:sp>
        <p:nvSpPr>
          <p:cNvPr id="2" name="Title 1"/>
          <p:cNvSpPr>
            <a:spLocks noGrp="1"/>
          </p:cNvSpPr>
          <p:nvPr>
            <p:ph type="ctrTitle" hasCustomPrompt="1"/>
          </p:nvPr>
        </p:nvSpPr>
        <p:spPr>
          <a:xfrm>
            <a:off x="463130" y="1268760"/>
            <a:ext cx="4828950" cy="1368152"/>
          </a:xfrm>
        </p:spPr>
        <p:txBody>
          <a:bodyPr anchor="ctr" anchorCtr="0">
            <a:normAutofit/>
          </a:bodyPr>
          <a:lstStyle>
            <a:lvl1pPr algn="l">
              <a:lnSpc>
                <a:spcPts val="4500"/>
              </a:lnSpc>
              <a:defRPr sz="4400" b="1" spc="-100" baseline="0">
                <a:solidFill>
                  <a:srgbClr val="70C2B4"/>
                </a:solidFill>
              </a:defRPr>
            </a:lvl1pPr>
          </a:lstStyle>
          <a:p>
            <a:r>
              <a:rPr lang="en-US" dirty="0"/>
              <a:t>Your presentation title goes here</a:t>
            </a:r>
            <a:endParaRPr lang="en-GB" dirty="0"/>
          </a:p>
        </p:txBody>
      </p:sp>
      <p:sp>
        <p:nvSpPr>
          <p:cNvPr id="3" name="Subtitle 2"/>
          <p:cNvSpPr>
            <a:spLocks noGrp="1"/>
          </p:cNvSpPr>
          <p:nvPr>
            <p:ph type="subTitle" idx="1" hasCustomPrompt="1"/>
          </p:nvPr>
        </p:nvSpPr>
        <p:spPr>
          <a:xfrm>
            <a:off x="458666" y="2780928"/>
            <a:ext cx="4833414" cy="792088"/>
          </a:xfrm>
        </p:spPr>
        <p:txBody>
          <a:bodyPr/>
          <a:lstStyle>
            <a:lvl1pPr marL="0" indent="0" algn="l">
              <a:buNone/>
              <a:defRPr sz="2800" spc="-50" baseline="0">
                <a:solidFill>
                  <a:srgbClr val="244B5A"/>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Insert subtitle or speaker name</a:t>
            </a:r>
            <a:endParaRPr lang="en-GB" dirty="0"/>
          </a:p>
        </p:txBody>
      </p:sp>
    </p:spTree>
    <p:extLst>
      <p:ext uri="{BB962C8B-B14F-4D97-AF65-F5344CB8AC3E}">
        <p14:creationId xmlns:p14="http://schemas.microsoft.com/office/powerpoint/2010/main" val="601094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Slide (Seafoam)">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3B2E9F37-6996-B34B-B8D6-C91956F5AA4E}"/>
              </a:ext>
            </a:extLst>
          </p:cNvPr>
          <p:cNvSpPr>
            <a:spLocks noGrp="1"/>
          </p:cNvSpPr>
          <p:nvPr>
            <p:ph type="title" hasCustomPrompt="1"/>
          </p:nvPr>
        </p:nvSpPr>
        <p:spPr>
          <a:xfrm>
            <a:off x="457200" y="274638"/>
            <a:ext cx="5842992" cy="1143000"/>
          </a:xfrm>
        </p:spPr>
        <p:txBody>
          <a:bodyPr>
            <a:normAutofit/>
          </a:bodyPr>
          <a:lstStyle>
            <a:lvl1pPr algn="l">
              <a:defRPr sz="3200" b="1" spc="-50" baseline="0">
                <a:solidFill>
                  <a:srgbClr val="70C2B4"/>
                </a:solidFill>
              </a:defRPr>
            </a:lvl1pPr>
          </a:lstStyle>
          <a:p>
            <a:r>
              <a:rPr lang="en-US" dirty="0"/>
              <a:t>Insert heading here</a:t>
            </a:r>
            <a:endParaRPr lang="en-GB" dirty="0"/>
          </a:p>
        </p:txBody>
      </p:sp>
      <p:sp>
        <p:nvSpPr>
          <p:cNvPr id="8" name="Content Placeholder 2">
            <a:extLst>
              <a:ext uri="{FF2B5EF4-FFF2-40B4-BE49-F238E27FC236}">
                <a16:creationId xmlns:a16="http://schemas.microsoft.com/office/drawing/2014/main" id="{280F3786-18A3-AA43-8C30-5DA94DD5BA8E}"/>
              </a:ext>
            </a:extLst>
          </p:cNvPr>
          <p:cNvSpPr>
            <a:spLocks noGrp="1"/>
          </p:cNvSpPr>
          <p:nvPr>
            <p:ph idx="1" hasCustomPrompt="1"/>
          </p:nvPr>
        </p:nvSpPr>
        <p:spPr>
          <a:xfrm>
            <a:off x="457200" y="1916832"/>
            <a:ext cx="5842992" cy="3816423"/>
          </a:xfrm>
        </p:spPr>
        <p:txBody>
          <a:bodyPr/>
          <a:lstStyle>
            <a:lvl1pPr>
              <a:defRPr sz="2600">
                <a:solidFill>
                  <a:srgbClr val="394348"/>
                </a:solidFill>
              </a:defRPr>
            </a:lvl1pPr>
            <a:lvl2pPr>
              <a:defRPr>
                <a:solidFill>
                  <a:srgbClr val="394348"/>
                </a:solidFill>
              </a:defRPr>
            </a:lvl2pPr>
            <a:lvl3pPr>
              <a:defRPr>
                <a:solidFill>
                  <a:srgbClr val="394348"/>
                </a:solidFill>
              </a:defRPr>
            </a:lvl3pPr>
            <a:lvl4pPr>
              <a:defRPr>
                <a:solidFill>
                  <a:srgbClr val="394348"/>
                </a:solidFill>
              </a:defRPr>
            </a:lvl4pPr>
            <a:lvl5pPr>
              <a:defRPr>
                <a:solidFill>
                  <a:srgbClr val="394348"/>
                </a:solidFill>
              </a:defRPr>
            </a:lvl5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pic>
        <p:nvPicPr>
          <p:cNvPr id="9" name="Picture 8">
            <a:extLst>
              <a:ext uri="{FF2B5EF4-FFF2-40B4-BE49-F238E27FC236}">
                <a16:creationId xmlns:a16="http://schemas.microsoft.com/office/drawing/2014/main" id="{A62B6F9A-9ABC-1F4F-B5AC-ECD82631680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00" y="5949280"/>
            <a:ext cx="9180000" cy="930240"/>
          </a:xfrm>
          <a:prstGeom prst="rect">
            <a:avLst/>
          </a:prstGeom>
        </p:spPr>
      </p:pic>
      <p:pic>
        <p:nvPicPr>
          <p:cNvPr id="11" name="Picture 10">
            <a:extLst>
              <a:ext uri="{FF2B5EF4-FFF2-40B4-BE49-F238E27FC236}">
                <a16:creationId xmlns:a16="http://schemas.microsoft.com/office/drawing/2014/main" id="{D211AFB9-0BFA-4A4F-92AC-CBE54C18BA2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300192" y="5628828"/>
            <a:ext cx="2242592" cy="1264207"/>
          </a:xfrm>
          <a:prstGeom prst="rect">
            <a:avLst/>
          </a:prstGeom>
        </p:spPr>
      </p:pic>
    </p:spTree>
    <p:extLst>
      <p:ext uri="{BB962C8B-B14F-4D97-AF65-F5344CB8AC3E}">
        <p14:creationId xmlns:p14="http://schemas.microsoft.com/office/powerpoint/2010/main" val="25665728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 &amp; Image (Seafoam)">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FB55F75F-681E-4441-AD27-6ACF28CBD996}"/>
              </a:ext>
            </a:extLst>
          </p:cNvPr>
          <p:cNvSpPr>
            <a:spLocks noGrp="1"/>
          </p:cNvSpPr>
          <p:nvPr>
            <p:ph type="pic" sz="quarter" idx="10" hasCustomPrompt="1"/>
          </p:nvPr>
        </p:nvSpPr>
        <p:spPr>
          <a:xfrm>
            <a:off x="0" y="-1"/>
            <a:ext cx="4258800" cy="5950800"/>
          </a:xfrm>
          <a:solidFill>
            <a:schemeClr val="bg1">
              <a:lumMod val="95000"/>
            </a:schemeClr>
          </a:solidFill>
        </p:spPr>
        <p:txBody>
          <a:bodyPr anchor="ctr" anchorCtr="0"/>
          <a:lstStyle>
            <a:lvl1pPr algn="ctr">
              <a:buNone/>
              <a:defRPr sz="2000" b="1">
                <a:solidFill>
                  <a:srgbClr val="70C2B4"/>
                </a:solidFill>
                <a:latin typeface="+mj-lt"/>
              </a:defRPr>
            </a:lvl1pPr>
          </a:lstStyle>
          <a:p>
            <a:r>
              <a:rPr lang="en-US" dirty="0"/>
              <a:t>Click to add picture</a:t>
            </a:r>
          </a:p>
        </p:txBody>
      </p:sp>
      <p:sp>
        <p:nvSpPr>
          <p:cNvPr id="2" name="Title 1"/>
          <p:cNvSpPr>
            <a:spLocks noGrp="1"/>
          </p:cNvSpPr>
          <p:nvPr>
            <p:ph type="title" hasCustomPrompt="1"/>
          </p:nvPr>
        </p:nvSpPr>
        <p:spPr>
          <a:xfrm>
            <a:off x="4427984" y="274638"/>
            <a:ext cx="4258816" cy="1143000"/>
          </a:xfrm>
        </p:spPr>
        <p:txBody>
          <a:bodyPr>
            <a:normAutofit/>
          </a:bodyPr>
          <a:lstStyle>
            <a:lvl1pPr algn="l">
              <a:defRPr sz="3200" b="1">
                <a:solidFill>
                  <a:srgbClr val="70C2B4"/>
                </a:solidFill>
              </a:defRPr>
            </a:lvl1pPr>
          </a:lstStyle>
          <a:p>
            <a:r>
              <a:rPr lang="en-US" dirty="0"/>
              <a:t>Insert heading here</a:t>
            </a:r>
            <a:endParaRPr lang="en-GB" dirty="0"/>
          </a:p>
        </p:txBody>
      </p:sp>
      <p:sp>
        <p:nvSpPr>
          <p:cNvPr id="3" name="Content Placeholder 2"/>
          <p:cNvSpPr>
            <a:spLocks noGrp="1"/>
          </p:cNvSpPr>
          <p:nvPr>
            <p:ph idx="1" hasCustomPrompt="1"/>
          </p:nvPr>
        </p:nvSpPr>
        <p:spPr>
          <a:xfrm>
            <a:off x="4427984" y="1738090"/>
            <a:ext cx="4258816" cy="3851151"/>
          </a:xfrm>
        </p:spPr>
        <p:txBody>
          <a:bodyPr/>
          <a:lstStyle>
            <a:lvl1pPr>
              <a:defRPr sz="2600">
                <a:solidFill>
                  <a:srgbClr val="394348"/>
                </a:solidFill>
              </a:defRPr>
            </a:lvl1pPr>
            <a:lvl2pPr>
              <a:defRPr>
                <a:solidFill>
                  <a:srgbClr val="394348"/>
                </a:solidFill>
              </a:defRPr>
            </a:lvl2pPr>
            <a:lvl3pPr>
              <a:defRPr>
                <a:solidFill>
                  <a:srgbClr val="394348"/>
                </a:solidFill>
              </a:defRPr>
            </a:lvl3pPr>
            <a:lvl4pPr>
              <a:defRPr>
                <a:solidFill>
                  <a:srgbClr val="394348"/>
                </a:solidFill>
              </a:defRPr>
            </a:lvl4pPr>
            <a:lvl5pPr>
              <a:defRPr>
                <a:solidFill>
                  <a:srgbClr val="394348"/>
                </a:solidFill>
              </a:defRPr>
            </a:lvl5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pic>
        <p:nvPicPr>
          <p:cNvPr id="11" name="Picture 10">
            <a:extLst>
              <a:ext uri="{FF2B5EF4-FFF2-40B4-BE49-F238E27FC236}">
                <a16:creationId xmlns:a16="http://schemas.microsoft.com/office/drawing/2014/main" id="{B6B1FAB9-CEB9-CC44-8508-9A06F9B91F3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00" y="5949280"/>
            <a:ext cx="9180000" cy="930240"/>
          </a:xfrm>
          <a:prstGeom prst="rect">
            <a:avLst/>
          </a:prstGeom>
        </p:spPr>
      </p:pic>
      <p:pic>
        <p:nvPicPr>
          <p:cNvPr id="15" name="Picture 14">
            <a:extLst>
              <a:ext uri="{FF2B5EF4-FFF2-40B4-BE49-F238E27FC236}">
                <a16:creationId xmlns:a16="http://schemas.microsoft.com/office/drawing/2014/main" id="{9C0B2476-3098-4B41-9CC1-A12A0B0EBE2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300192" y="5628828"/>
            <a:ext cx="2242592" cy="1264207"/>
          </a:xfrm>
          <a:prstGeom prst="rect">
            <a:avLst/>
          </a:prstGeom>
        </p:spPr>
      </p:pic>
    </p:spTree>
    <p:extLst>
      <p:ext uri="{BB962C8B-B14F-4D97-AF65-F5344CB8AC3E}">
        <p14:creationId xmlns:p14="http://schemas.microsoft.com/office/powerpoint/2010/main" val="20289240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reak">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C844BAD-4731-9247-ADE9-1618128129C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048"/>
            <a:ext cx="9144000" cy="6851904"/>
          </a:xfrm>
          <a:prstGeom prst="rect">
            <a:avLst/>
          </a:prstGeom>
        </p:spPr>
      </p:pic>
      <p:sp>
        <p:nvSpPr>
          <p:cNvPr id="7" name="Title 1">
            <a:extLst>
              <a:ext uri="{FF2B5EF4-FFF2-40B4-BE49-F238E27FC236}">
                <a16:creationId xmlns:a16="http://schemas.microsoft.com/office/drawing/2014/main" id="{3B2E9F37-6996-B34B-B8D6-C91956F5AA4E}"/>
              </a:ext>
            </a:extLst>
          </p:cNvPr>
          <p:cNvSpPr>
            <a:spLocks noGrp="1"/>
          </p:cNvSpPr>
          <p:nvPr>
            <p:ph type="title" hasCustomPrompt="1"/>
          </p:nvPr>
        </p:nvSpPr>
        <p:spPr>
          <a:xfrm>
            <a:off x="1115616" y="1988841"/>
            <a:ext cx="6912768" cy="1641960"/>
          </a:xfrm>
        </p:spPr>
        <p:txBody>
          <a:bodyPr>
            <a:normAutofit/>
          </a:bodyPr>
          <a:lstStyle>
            <a:lvl1pPr algn="ctr">
              <a:lnSpc>
                <a:spcPts val="5200"/>
              </a:lnSpc>
              <a:defRPr sz="4800" b="1" spc="-50" baseline="0">
                <a:solidFill>
                  <a:schemeClr val="bg1"/>
                </a:solidFill>
              </a:defRPr>
            </a:lvl1pPr>
          </a:lstStyle>
          <a:p>
            <a:r>
              <a:rPr lang="en-US" dirty="0"/>
              <a:t>Insert break title here</a:t>
            </a:r>
            <a:endParaRPr lang="en-GB" dirty="0"/>
          </a:p>
        </p:txBody>
      </p:sp>
      <p:pic>
        <p:nvPicPr>
          <p:cNvPr id="10" name="Picture 9">
            <a:extLst>
              <a:ext uri="{FF2B5EF4-FFF2-40B4-BE49-F238E27FC236}">
                <a16:creationId xmlns:a16="http://schemas.microsoft.com/office/drawing/2014/main" id="{6D02BCF7-C3E6-0241-9B5D-46F8FFC10F6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800" y="5949280"/>
            <a:ext cx="9180000" cy="930240"/>
          </a:xfrm>
          <a:prstGeom prst="rect">
            <a:avLst/>
          </a:prstGeom>
        </p:spPr>
      </p:pic>
      <p:pic>
        <p:nvPicPr>
          <p:cNvPr id="12" name="Picture 11">
            <a:extLst>
              <a:ext uri="{FF2B5EF4-FFF2-40B4-BE49-F238E27FC236}">
                <a16:creationId xmlns:a16="http://schemas.microsoft.com/office/drawing/2014/main" id="{E374EAF5-4227-EE41-8EB6-A365F0D62A1F}"/>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6300192" y="5628828"/>
            <a:ext cx="2242592" cy="1264207"/>
          </a:xfrm>
          <a:prstGeom prst="rect">
            <a:avLst/>
          </a:prstGeom>
        </p:spPr>
      </p:pic>
      <p:sp>
        <p:nvSpPr>
          <p:cNvPr id="13" name="Content Placeholder 2">
            <a:extLst>
              <a:ext uri="{FF2B5EF4-FFF2-40B4-BE49-F238E27FC236}">
                <a16:creationId xmlns:a16="http://schemas.microsoft.com/office/drawing/2014/main" id="{F7A4981F-F3D0-2E45-9592-0466C52C139A}"/>
              </a:ext>
            </a:extLst>
          </p:cNvPr>
          <p:cNvSpPr>
            <a:spLocks noGrp="1"/>
          </p:cNvSpPr>
          <p:nvPr>
            <p:ph idx="1" hasCustomPrompt="1"/>
          </p:nvPr>
        </p:nvSpPr>
        <p:spPr>
          <a:xfrm>
            <a:off x="1115616" y="3951252"/>
            <a:ext cx="6912768" cy="1463539"/>
          </a:xfrm>
        </p:spPr>
        <p:txBody>
          <a:bodyPr/>
          <a:lstStyle>
            <a:lvl1pPr algn="ctr">
              <a:buNone/>
              <a:defRPr sz="2600">
                <a:solidFill>
                  <a:schemeClr val="bg1"/>
                </a:solidFill>
              </a:defRPr>
            </a:lvl1pPr>
            <a:lvl2pPr algn="ctr">
              <a:defRPr/>
            </a:lvl2pPr>
            <a:lvl3pPr algn="ctr">
              <a:defRPr/>
            </a:lvl3pPr>
            <a:lvl4pPr algn="ctr">
              <a:defRPr/>
            </a:lvl4pPr>
            <a:lvl5pPr algn="ctr">
              <a:defRPr/>
            </a:lvl5pPr>
          </a:lstStyle>
          <a:p>
            <a:pPr lvl="0"/>
            <a:r>
              <a:rPr lang="en-US" dirty="0"/>
              <a:t>Click to edit text</a:t>
            </a:r>
            <a:endParaRPr lang="en-GB" dirty="0"/>
          </a:p>
        </p:txBody>
      </p:sp>
    </p:spTree>
    <p:extLst>
      <p:ext uri="{BB962C8B-B14F-4D97-AF65-F5344CB8AC3E}">
        <p14:creationId xmlns:p14="http://schemas.microsoft.com/office/powerpoint/2010/main" val="23490528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xt Slide (Iris)">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3B2E9F37-6996-B34B-B8D6-C91956F5AA4E}"/>
              </a:ext>
            </a:extLst>
          </p:cNvPr>
          <p:cNvSpPr>
            <a:spLocks noGrp="1"/>
          </p:cNvSpPr>
          <p:nvPr>
            <p:ph type="title" hasCustomPrompt="1"/>
          </p:nvPr>
        </p:nvSpPr>
        <p:spPr>
          <a:xfrm>
            <a:off x="457200" y="274638"/>
            <a:ext cx="5842992" cy="1143000"/>
          </a:xfrm>
        </p:spPr>
        <p:txBody>
          <a:bodyPr>
            <a:normAutofit/>
          </a:bodyPr>
          <a:lstStyle>
            <a:lvl1pPr algn="l">
              <a:defRPr sz="3200" b="1" spc="-50" baseline="0">
                <a:solidFill>
                  <a:srgbClr val="A070AC"/>
                </a:solidFill>
              </a:defRPr>
            </a:lvl1pPr>
          </a:lstStyle>
          <a:p>
            <a:r>
              <a:rPr lang="en-US" dirty="0"/>
              <a:t>Insert heading here</a:t>
            </a:r>
            <a:endParaRPr lang="en-GB" dirty="0"/>
          </a:p>
        </p:txBody>
      </p:sp>
      <p:sp>
        <p:nvSpPr>
          <p:cNvPr id="8" name="Content Placeholder 2">
            <a:extLst>
              <a:ext uri="{FF2B5EF4-FFF2-40B4-BE49-F238E27FC236}">
                <a16:creationId xmlns:a16="http://schemas.microsoft.com/office/drawing/2014/main" id="{280F3786-18A3-AA43-8C30-5DA94DD5BA8E}"/>
              </a:ext>
            </a:extLst>
          </p:cNvPr>
          <p:cNvSpPr>
            <a:spLocks noGrp="1"/>
          </p:cNvSpPr>
          <p:nvPr>
            <p:ph idx="1" hasCustomPrompt="1"/>
          </p:nvPr>
        </p:nvSpPr>
        <p:spPr>
          <a:xfrm>
            <a:off x="457200" y="1916832"/>
            <a:ext cx="5842992" cy="3816423"/>
          </a:xfrm>
        </p:spPr>
        <p:txBody>
          <a:bodyPr/>
          <a:lstStyle>
            <a:lvl1pPr>
              <a:defRPr sz="2600">
                <a:solidFill>
                  <a:srgbClr val="394348"/>
                </a:solidFill>
              </a:defRPr>
            </a:lvl1pPr>
            <a:lvl2pPr>
              <a:defRPr>
                <a:solidFill>
                  <a:srgbClr val="394348"/>
                </a:solidFill>
              </a:defRPr>
            </a:lvl2pPr>
            <a:lvl3pPr>
              <a:defRPr>
                <a:solidFill>
                  <a:srgbClr val="394348"/>
                </a:solidFill>
              </a:defRPr>
            </a:lvl3pPr>
            <a:lvl4pPr>
              <a:defRPr>
                <a:solidFill>
                  <a:srgbClr val="394348"/>
                </a:solidFill>
              </a:defRPr>
            </a:lvl4pPr>
            <a:lvl5pPr>
              <a:defRPr>
                <a:solidFill>
                  <a:srgbClr val="394348"/>
                </a:solidFill>
              </a:defRPr>
            </a:lvl5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pic>
        <p:nvPicPr>
          <p:cNvPr id="9" name="Picture 8">
            <a:extLst>
              <a:ext uri="{FF2B5EF4-FFF2-40B4-BE49-F238E27FC236}">
                <a16:creationId xmlns:a16="http://schemas.microsoft.com/office/drawing/2014/main" id="{A62B6F9A-9ABC-1F4F-B5AC-ECD82631680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00" y="5949280"/>
            <a:ext cx="9180000" cy="930240"/>
          </a:xfrm>
          <a:prstGeom prst="rect">
            <a:avLst/>
          </a:prstGeom>
        </p:spPr>
      </p:pic>
      <p:pic>
        <p:nvPicPr>
          <p:cNvPr id="11" name="Picture 10">
            <a:extLst>
              <a:ext uri="{FF2B5EF4-FFF2-40B4-BE49-F238E27FC236}">
                <a16:creationId xmlns:a16="http://schemas.microsoft.com/office/drawing/2014/main" id="{D211AFB9-0BFA-4A4F-92AC-CBE54C18BA2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300192" y="5628828"/>
            <a:ext cx="2242592" cy="1264207"/>
          </a:xfrm>
          <a:prstGeom prst="rect">
            <a:avLst/>
          </a:prstGeom>
        </p:spPr>
      </p:pic>
    </p:spTree>
    <p:extLst>
      <p:ext uri="{BB962C8B-B14F-4D97-AF65-F5344CB8AC3E}">
        <p14:creationId xmlns:p14="http://schemas.microsoft.com/office/powerpoint/2010/main" val="3764519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amp; Image (Iris)">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FB55F75F-681E-4441-AD27-6ACF28CBD996}"/>
              </a:ext>
            </a:extLst>
          </p:cNvPr>
          <p:cNvSpPr>
            <a:spLocks noGrp="1"/>
          </p:cNvSpPr>
          <p:nvPr>
            <p:ph type="pic" sz="quarter" idx="10" hasCustomPrompt="1"/>
          </p:nvPr>
        </p:nvSpPr>
        <p:spPr>
          <a:xfrm>
            <a:off x="0" y="-1"/>
            <a:ext cx="4258800" cy="5950800"/>
          </a:xfrm>
          <a:solidFill>
            <a:schemeClr val="bg1">
              <a:lumMod val="95000"/>
            </a:schemeClr>
          </a:solidFill>
        </p:spPr>
        <p:txBody>
          <a:bodyPr anchor="ctr" anchorCtr="0"/>
          <a:lstStyle>
            <a:lvl1pPr algn="ctr">
              <a:buNone/>
              <a:defRPr sz="2000" b="1">
                <a:solidFill>
                  <a:srgbClr val="A070AC"/>
                </a:solidFill>
                <a:latin typeface="+mj-lt"/>
              </a:defRPr>
            </a:lvl1pPr>
          </a:lstStyle>
          <a:p>
            <a:r>
              <a:rPr lang="en-US" dirty="0"/>
              <a:t>Click to add picture</a:t>
            </a:r>
          </a:p>
        </p:txBody>
      </p:sp>
      <p:sp>
        <p:nvSpPr>
          <p:cNvPr id="2" name="Title 1"/>
          <p:cNvSpPr>
            <a:spLocks noGrp="1"/>
          </p:cNvSpPr>
          <p:nvPr>
            <p:ph type="title" hasCustomPrompt="1"/>
          </p:nvPr>
        </p:nvSpPr>
        <p:spPr>
          <a:xfrm>
            <a:off x="4427984" y="274638"/>
            <a:ext cx="4258816" cy="1143000"/>
          </a:xfrm>
        </p:spPr>
        <p:txBody>
          <a:bodyPr>
            <a:normAutofit/>
          </a:bodyPr>
          <a:lstStyle>
            <a:lvl1pPr algn="l">
              <a:defRPr sz="3200" b="1">
                <a:solidFill>
                  <a:srgbClr val="A070AC"/>
                </a:solidFill>
              </a:defRPr>
            </a:lvl1pPr>
          </a:lstStyle>
          <a:p>
            <a:r>
              <a:rPr lang="en-US" dirty="0"/>
              <a:t>Insert heading here</a:t>
            </a:r>
            <a:endParaRPr lang="en-GB" dirty="0"/>
          </a:p>
        </p:txBody>
      </p:sp>
      <p:sp>
        <p:nvSpPr>
          <p:cNvPr id="3" name="Content Placeholder 2"/>
          <p:cNvSpPr>
            <a:spLocks noGrp="1"/>
          </p:cNvSpPr>
          <p:nvPr>
            <p:ph idx="1" hasCustomPrompt="1"/>
          </p:nvPr>
        </p:nvSpPr>
        <p:spPr>
          <a:xfrm>
            <a:off x="4427984" y="1738090"/>
            <a:ext cx="4258816" cy="3851151"/>
          </a:xfrm>
        </p:spPr>
        <p:txBody>
          <a:bodyPr/>
          <a:lstStyle>
            <a:lvl1pPr>
              <a:defRPr sz="2600">
                <a:solidFill>
                  <a:srgbClr val="394348"/>
                </a:solidFill>
              </a:defRPr>
            </a:lvl1pPr>
            <a:lvl2pPr>
              <a:defRPr>
                <a:solidFill>
                  <a:srgbClr val="394348"/>
                </a:solidFill>
              </a:defRPr>
            </a:lvl2pPr>
            <a:lvl3pPr>
              <a:defRPr>
                <a:solidFill>
                  <a:srgbClr val="394348"/>
                </a:solidFill>
              </a:defRPr>
            </a:lvl3pPr>
            <a:lvl4pPr>
              <a:defRPr>
                <a:solidFill>
                  <a:srgbClr val="394348"/>
                </a:solidFill>
              </a:defRPr>
            </a:lvl4pPr>
            <a:lvl5pPr>
              <a:defRPr>
                <a:solidFill>
                  <a:srgbClr val="394348"/>
                </a:solidFill>
              </a:defRPr>
            </a:lvl5pPr>
          </a:lstStyle>
          <a:p>
            <a:pPr lvl="0"/>
            <a:r>
              <a:rPr lang="en-US" dirty="0"/>
              <a:t>Click to edit text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pic>
        <p:nvPicPr>
          <p:cNvPr id="11" name="Picture 10">
            <a:extLst>
              <a:ext uri="{FF2B5EF4-FFF2-40B4-BE49-F238E27FC236}">
                <a16:creationId xmlns:a16="http://schemas.microsoft.com/office/drawing/2014/main" id="{B6B1FAB9-CEB9-CC44-8508-9A06F9B91F3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00" y="5949280"/>
            <a:ext cx="9180000" cy="930240"/>
          </a:xfrm>
          <a:prstGeom prst="rect">
            <a:avLst/>
          </a:prstGeom>
        </p:spPr>
      </p:pic>
      <p:pic>
        <p:nvPicPr>
          <p:cNvPr id="15" name="Picture 14">
            <a:extLst>
              <a:ext uri="{FF2B5EF4-FFF2-40B4-BE49-F238E27FC236}">
                <a16:creationId xmlns:a16="http://schemas.microsoft.com/office/drawing/2014/main" id="{9C0B2476-3098-4B41-9CC1-A12A0B0EBE27}"/>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300192" y="5628828"/>
            <a:ext cx="2242592" cy="1264207"/>
          </a:xfrm>
          <a:prstGeom prst="rect">
            <a:avLst/>
          </a:prstGeom>
        </p:spPr>
      </p:pic>
    </p:spTree>
    <p:extLst>
      <p:ext uri="{BB962C8B-B14F-4D97-AF65-F5344CB8AC3E}">
        <p14:creationId xmlns:p14="http://schemas.microsoft.com/office/powerpoint/2010/main" val="22967667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Break">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C844BAD-4731-9247-ADE9-1618128129CD}"/>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0" y="3048"/>
            <a:ext cx="9144000" cy="6851904"/>
          </a:xfrm>
          <a:prstGeom prst="rect">
            <a:avLst/>
          </a:prstGeom>
        </p:spPr>
      </p:pic>
      <p:pic>
        <p:nvPicPr>
          <p:cNvPr id="10" name="Picture 9">
            <a:extLst>
              <a:ext uri="{FF2B5EF4-FFF2-40B4-BE49-F238E27FC236}">
                <a16:creationId xmlns:a16="http://schemas.microsoft.com/office/drawing/2014/main" id="{6D02BCF7-C3E6-0241-9B5D-46F8FFC10F66}"/>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800" y="5949280"/>
            <a:ext cx="9180000" cy="930240"/>
          </a:xfrm>
          <a:prstGeom prst="rect">
            <a:avLst/>
          </a:prstGeom>
        </p:spPr>
      </p:pic>
      <p:pic>
        <p:nvPicPr>
          <p:cNvPr id="12" name="Picture 11">
            <a:extLst>
              <a:ext uri="{FF2B5EF4-FFF2-40B4-BE49-F238E27FC236}">
                <a16:creationId xmlns:a16="http://schemas.microsoft.com/office/drawing/2014/main" id="{E374EAF5-4227-EE41-8EB6-A365F0D62A1F}"/>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6300192" y="5628828"/>
            <a:ext cx="2242592" cy="1264207"/>
          </a:xfrm>
          <a:prstGeom prst="rect">
            <a:avLst/>
          </a:prstGeom>
        </p:spPr>
      </p:pic>
      <p:sp>
        <p:nvSpPr>
          <p:cNvPr id="6" name="Title 1">
            <a:extLst>
              <a:ext uri="{FF2B5EF4-FFF2-40B4-BE49-F238E27FC236}">
                <a16:creationId xmlns:a16="http://schemas.microsoft.com/office/drawing/2014/main" id="{4AED35FE-9A74-BC48-8AF6-E1F10A678834}"/>
              </a:ext>
            </a:extLst>
          </p:cNvPr>
          <p:cNvSpPr>
            <a:spLocks noGrp="1"/>
          </p:cNvSpPr>
          <p:nvPr>
            <p:ph type="title" hasCustomPrompt="1"/>
          </p:nvPr>
        </p:nvSpPr>
        <p:spPr>
          <a:xfrm>
            <a:off x="1115616" y="1988841"/>
            <a:ext cx="6912768" cy="1641960"/>
          </a:xfrm>
        </p:spPr>
        <p:txBody>
          <a:bodyPr>
            <a:normAutofit/>
          </a:bodyPr>
          <a:lstStyle>
            <a:lvl1pPr algn="ctr">
              <a:lnSpc>
                <a:spcPts val="5200"/>
              </a:lnSpc>
              <a:defRPr sz="4800" b="1" spc="-50" baseline="0">
                <a:solidFill>
                  <a:schemeClr val="bg1"/>
                </a:solidFill>
              </a:defRPr>
            </a:lvl1pPr>
          </a:lstStyle>
          <a:p>
            <a:r>
              <a:rPr lang="en-US" dirty="0"/>
              <a:t>Insert break title here</a:t>
            </a:r>
            <a:endParaRPr lang="en-GB" dirty="0"/>
          </a:p>
        </p:txBody>
      </p:sp>
      <p:sp>
        <p:nvSpPr>
          <p:cNvPr id="8" name="Content Placeholder 2">
            <a:extLst>
              <a:ext uri="{FF2B5EF4-FFF2-40B4-BE49-F238E27FC236}">
                <a16:creationId xmlns:a16="http://schemas.microsoft.com/office/drawing/2014/main" id="{293ECD36-0A59-D246-8624-F10811A8C50F}"/>
              </a:ext>
            </a:extLst>
          </p:cNvPr>
          <p:cNvSpPr>
            <a:spLocks noGrp="1"/>
          </p:cNvSpPr>
          <p:nvPr>
            <p:ph idx="1" hasCustomPrompt="1"/>
          </p:nvPr>
        </p:nvSpPr>
        <p:spPr>
          <a:xfrm>
            <a:off x="1115616" y="3951252"/>
            <a:ext cx="6912768" cy="1463539"/>
          </a:xfrm>
        </p:spPr>
        <p:txBody>
          <a:bodyPr/>
          <a:lstStyle>
            <a:lvl1pPr algn="ctr">
              <a:buNone/>
              <a:defRPr sz="2600">
                <a:solidFill>
                  <a:schemeClr val="bg1"/>
                </a:solidFill>
              </a:defRPr>
            </a:lvl1pPr>
            <a:lvl2pPr algn="ctr">
              <a:defRPr/>
            </a:lvl2pPr>
            <a:lvl3pPr algn="ctr">
              <a:defRPr/>
            </a:lvl3pPr>
            <a:lvl4pPr algn="ctr">
              <a:defRPr/>
            </a:lvl4pPr>
            <a:lvl5pPr algn="ctr">
              <a:defRPr/>
            </a:lvl5pPr>
          </a:lstStyle>
          <a:p>
            <a:pPr lvl="0"/>
            <a:r>
              <a:rPr lang="en-US" dirty="0"/>
              <a:t>Click to edit text</a:t>
            </a:r>
            <a:endParaRPr lang="en-GB" dirty="0"/>
          </a:p>
        </p:txBody>
      </p:sp>
    </p:spTree>
    <p:extLst>
      <p:ext uri="{BB962C8B-B14F-4D97-AF65-F5344CB8AC3E}">
        <p14:creationId xmlns:p14="http://schemas.microsoft.com/office/powerpoint/2010/main" val="24455758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4114800" cy="365125"/>
          </a:xfrm>
          <a:prstGeom prst="rect">
            <a:avLst/>
          </a:prstGeom>
        </p:spPr>
        <p:txBody>
          <a:bodyPr vert="horz" lIns="91440" tIns="45720" rIns="91440" bIns="45720" rtlCol="0" anchor="ctr"/>
          <a:lstStyle>
            <a:lvl1pPr algn="l">
              <a:defRPr sz="1200">
                <a:solidFill>
                  <a:schemeClr val="tx1"/>
                </a:solidFill>
              </a:defRPr>
            </a:lvl1pPr>
          </a:lstStyle>
          <a:p>
            <a:r>
              <a:rPr lang="en-GB" dirty="0"/>
              <a:t>Excellence | Integrity | Approachability</a:t>
            </a:r>
          </a:p>
        </p:txBody>
      </p:sp>
      <p:sp>
        <p:nvSpPr>
          <p:cNvPr id="6" name="Slide Number Placeholder 5"/>
          <p:cNvSpPr>
            <a:spLocks noGrp="1"/>
          </p:cNvSpPr>
          <p:nvPr>
            <p:ph type="sldNum" sz="quarter" idx="4"/>
          </p:nvPr>
        </p:nvSpPr>
        <p:spPr>
          <a:xfrm>
            <a:off x="6553200" y="6356350"/>
            <a:ext cx="2339280" cy="365125"/>
          </a:xfrm>
          <a:prstGeom prst="rect">
            <a:avLst/>
          </a:prstGeom>
        </p:spPr>
        <p:txBody>
          <a:bodyPr vert="horz" lIns="91440" tIns="45720" rIns="91440" bIns="45720" rtlCol="0" anchor="ctr"/>
          <a:lstStyle>
            <a:lvl1pPr algn="r">
              <a:defRPr sz="1200">
                <a:solidFill>
                  <a:schemeClr val="tx1"/>
                </a:solidFill>
              </a:defRPr>
            </a:lvl1pPr>
          </a:lstStyle>
          <a:p>
            <a:r>
              <a:rPr lang="en-GB"/>
              <a:t>www.blandy.co.uk</a:t>
            </a:r>
            <a:endParaRPr lang="en-GB" dirty="0"/>
          </a:p>
        </p:txBody>
      </p:sp>
    </p:spTree>
    <p:extLst>
      <p:ext uri="{BB962C8B-B14F-4D97-AF65-F5344CB8AC3E}">
        <p14:creationId xmlns:p14="http://schemas.microsoft.com/office/powerpoint/2010/main" val="2441562398"/>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54" r:id="rId4"/>
    <p:sldLayoutId id="2147483652" r:id="rId5"/>
    <p:sldLayoutId id="2147483653" r:id="rId6"/>
    <p:sldLayoutId id="2147483655" r:id="rId7"/>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Mergers and Takeovers for Almshouses</a:t>
            </a:r>
            <a:endParaRPr lang="en-GB" b="1" dirty="0"/>
          </a:p>
        </p:txBody>
      </p:sp>
      <p:sp>
        <p:nvSpPr>
          <p:cNvPr id="3" name="Subtitle 2"/>
          <p:cNvSpPr>
            <a:spLocks noGrp="1"/>
          </p:cNvSpPr>
          <p:nvPr>
            <p:ph type="subTitle" idx="1"/>
          </p:nvPr>
        </p:nvSpPr>
        <p:spPr>
          <a:xfrm>
            <a:off x="458666" y="2780928"/>
            <a:ext cx="4833414" cy="1440160"/>
          </a:xfrm>
        </p:spPr>
        <p:txBody>
          <a:bodyPr>
            <a:normAutofit/>
          </a:bodyPr>
          <a:lstStyle/>
          <a:p>
            <a:r>
              <a:rPr lang="en-US" dirty="0" smtClean="0"/>
              <a:t>Nick Burrows, Tim Clark </a:t>
            </a:r>
            <a:br>
              <a:rPr lang="en-US" dirty="0" smtClean="0"/>
            </a:br>
            <a:r>
              <a:rPr lang="en-US" dirty="0" smtClean="0"/>
              <a:t>and Katja Wigham</a:t>
            </a:r>
            <a:endParaRPr lang="en-GB" dirty="0"/>
          </a:p>
        </p:txBody>
      </p:sp>
    </p:spTree>
    <p:extLst>
      <p:ext uri="{BB962C8B-B14F-4D97-AF65-F5344CB8AC3E}">
        <p14:creationId xmlns:p14="http://schemas.microsoft.com/office/powerpoint/2010/main" val="24006823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930D8-F1A6-5E4E-A2AB-E2D0E4F21867}"/>
              </a:ext>
            </a:extLst>
          </p:cNvPr>
          <p:cNvSpPr>
            <a:spLocks noGrp="1"/>
          </p:cNvSpPr>
          <p:nvPr>
            <p:ph type="title"/>
          </p:nvPr>
        </p:nvSpPr>
        <p:spPr/>
        <p:txBody>
          <a:bodyPr/>
          <a:lstStyle/>
          <a:p>
            <a:r>
              <a:rPr lang="en-US" dirty="0"/>
              <a:t>Ways to </a:t>
            </a:r>
            <a:r>
              <a:rPr lang="en-US" dirty="0" smtClean="0"/>
              <a:t>merge</a:t>
            </a:r>
            <a:endParaRPr lang="en-US" dirty="0"/>
          </a:p>
        </p:txBody>
      </p:sp>
      <p:sp>
        <p:nvSpPr>
          <p:cNvPr id="3" name="Content Placeholder 2">
            <a:extLst>
              <a:ext uri="{FF2B5EF4-FFF2-40B4-BE49-F238E27FC236}">
                <a16:creationId xmlns:a16="http://schemas.microsoft.com/office/drawing/2014/main" id="{79FFC8E4-A85A-FD42-A44B-ED80A9FC48E5}"/>
              </a:ext>
            </a:extLst>
          </p:cNvPr>
          <p:cNvSpPr>
            <a:spLocks noGrp="1"/>
          </p:cNvSpPr>
          <p:nvPr>
            <p:ph idx="1"/>
          </p:nvPr>
        </p:nvSpPr>
        <p:spPr>
          <a:xfrm>
            <a:off x="457200" y="1628800"/>
            <a:ext cx="7787208" cy="3816423"/>
          </a:xfrm>
        </p:spPr>
        <p:txBody>
          <a:bodyPr>
            <a:normAutofit/>
          </a:bodyPr>
          <a:lstStyle/>
          <a:p>
            <a:r>
              <a:rPr lang="en-US" dirty="0" smtClean="0"/>
              <a:t>There are, generally, three ways to effect a merger of two charities:</a:t>
            </a:r>
          </a:p>
          <a:p>
            <a:pPr lvl="1"/>
            <a:r>
              <a:rPr lang="en-US" sz="2400" dirty="0" smtClean="0"/>
              <a:t>To form a new charity and for both merging charities to transfer all of their assets and liabilities to it</a:t>
            </a:r>
          </a:p>
          <a:p>
            <a:pPr lvl="1"/>
            <a:r>
              <a:rPr lang="en-US" sz="2400" dirty="0" smtClean="0"/>
              <a:t>For one charity to acquire the assets and liabilities of the other</a:t>
            </a:r>
          </a:p>
          <a:p>
            <a:pPr lvl="1"/>
            <a:r>
              <a:rPr lang="en-US" sz="2400" dirty="0" smtClean="0"/>
              <a:t>For one charity to become the sole trustee of the other</a:t>
            </a:r>
            <a:endParaRPr lang="en-US" sz="2400" dirty="0"/>
          </a:p>
        </p:txBody>
      </p:sp>
    </p:spTree>
    <p:extLst>
      <p:ext uri="{BB962C8B-B14F-4D97-AF65-F5344CB8AC3E}">
        <p14:creationId xmlns:p14="http://schemas.microsoft.com/office/powerpoint/2010/main" val="14959756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930D8-F1A6-5E4E-A2AB-E2D0E4F21867}"/>
              </a:ext>
            </a:extLst>
          </p:cNvPr>
          <p:cNvSpPr>
            <a:spLocks noGrp="1"/>
          </p:cNvSpPr>
          <p:nvPr>
            <p:ph type="title"/>
          </p:nvPr>
        </p:nvSpPr>
        <p:spPr/>
        <p:txBody>
          <a:bodyPr/>
          <a:lstStyle/>
          <a:p>
            <a:r>
              <a:rPr lang="en-US" dirty="0"/>
              <a:t>Ways to </a:t>
            </a:r>
            <a:r>
              <a:rPr lang="en-US" dirty="0" smtClean="0"/>
              <a:t>merge</a:t>
            </a:r>
            <a:endParaRPr lang="en-US" dirty="0"/>
          </a:p>
        </p:txBody>
      </p:sp>
      <p:sp>
        <p:nvSpPr>
          <p:cNvPr id="3" name="Content Placeholder 2">
            <a:extLst>
              <a:ext uri="{FF2B5EF4-FFF2-40B4-BE49-F238E27FC236}">
                <a16:creationId xmlns:a16="http://schemas.microsoft.com/office/drawing/2014/main" id="{79FFC8E4-A85A-FD42-A44B-ED80A9FC48E5}"/>
              </a:ext>
            </a:extLst>
          </p:cNvPr>
          <p:cNvSpPr>
            <a:spLocks noGrp="1"/>
          </p:cNvSpPr>
          <p:nvPr>
            <p:ph idx="1"/>
          </p:nvPr>
        </p:nvSpPr>
        <p:spPr>
          <a:xfrm>
            <a:off x="457200" y="1700808"/>
            <a:ext cx="7427168" cy="3816423"/>
          </a:xfrm>
        </p:spPr>
        <p:txBody>
          <a:bodyPr>
            <a:normAutofit/>
          </a:bodyPr>
          <a:lstStyle/>
          <a:p>
            <a:r>
              <a:rPr lang="en-US" sz="2800" dirty="0" smtClean="0"/>
              <a:t>The third option can be useful to bring together charities under unified administration whilst retaining their separate objects.</a:t>
            </a:r>
          </a:p>
          <a:p>
            <a:r>
              <a:rPr lang="en-US" sz="2800" dirty="0" smtClean="0"/>
              <a:t>The first is generally not appropriate or necessary.</a:t>
            </a:r>
          </a:p>
          <a:p>
            <a:r>
              <a:rPr lang="en-US" sz="2800" dirty="0" smtClean="0"/>
              <a:t>The second option is the more common route.</a:t>
            </a:r>
            <a:endParaRPr lang="en-US" sz="2800" dirty="0"/>
          </a:p>
        </p:txBody>
      </p:sp>
    </p:spTree>
    <p:extLst>
      <p:ext uri="{BB962C8B-B14F-4D97-AF65-F5344CB8AC3E}">
        <p14:creationId xmlns:p14="http://schemas.microsoft.com/office/powerpoint/2010/main" val="23304156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930D8-F1A6-5E4E-A2AB-E2D0E4F21867}"/>
              </a:ext>
            </a:extLst>
          </p:cNvPr>
          <p:cNvSpPr>
            <a:spLocks noGrp="1"/>
          </p:cNvSpPr>
          <p:nvPr>
            <p:ph type="title"/>
          </p:nvPr>
        </p:nvSpPr>
        <p:spPr/>
        <p:txBody>
          <a:bodyPr/>
          <a:lstStyle/>
          <a:p>
            <a:r>
              <a:rPr lang="en-US" dirty="0"/>
              <a:t>The </a:t>
            </a:r>
            <a:r>
              <a:rPr lang="en-US" dirty="0" smtClean="0"/>
              <a:t>process</a:t>
            </a:r>
            <a:endParaRPr lang="en-US" dirty="0"/>
          </a:p>
        </p:txBody>
      </p:sp>
      <p:sp>
        <p:nvSpPr>
          <p:cNvPr id="3" name="Content Placeholder 2">
            <a:extLst>
              <a:ext uri="{FF2B5EF4-FFF2-40B4-BE49-F238E27FC236}">
                <a16:creationId xmlns:a16="http://schemas.microsoft.com/office/drawing/2014/main" id="{79FFC8E4-A85A-FD42-A44B-ED80A9FC48E5}"/>
              </a:ext>
            </a:extLst>
          </p:cNvPr>
          <p:cNvSpPr>
            <a:spLocks noGrp="1"/>
          </p:cNvSpPr>
          <p:nvPr>
            <p:ph idx="1"/>
          </p:nvPr>
        </p:nvSpPr>
        <p:spPr>
          <a:xfrm>
            <a:off x="459086" y="1700808"/>
            <a:ext cx="7785322" cy="3816423"/>
          </a:xfrm>
        </p:spPr>
        <p:txBody>
          <a:bodyPr/>
          <a:lstStyle/>
          <a:p>
            <a:r>
              <a:rPr lang="en-US" dirty="0" smtClean="0"/>
              <a:t>Assuming that the second option is chosen, and that the consent of the Commission has been obtained then:</a:t>
            </a:r>
          </a:p>
          <a:p>
            <a:pPr lvl="1"/>
            <a:r>
              <a:rPr lang="en-US" sz="2400" dirty="0" smtClean="0"/>
              <a:t>An asset transfer agreement, or merger agreement would be drawn up.</a:t>
            </a:r>
          </a:p>
          <a:p>
            <a:pPr lvl="1"/>
            <a:r>
              <a:rPr lang="en-US" sz="2400" dirty="0" smtClean="0"/>
              <a:t>Due diligence would start (and each party would probably want to carry out due diligence on the other).</a:t>
            </a:r>
            <a:endParaRPr lang="en-US" sz="2400" dirty="0"/>
          </a:p>
        </p:txBody>
      </p:sp>
    </p:spTree>
    <p:extLst>
      <p:ext uri="{BB962C8B-B14F-4D97-AF65-F5344CB8AC3E}">
        <p14:creationId xmlns:p14="http://schemas.microsoft.com/office/powerpoint/2010/main" val="30263046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930D8-F1A6-5E4E-A2AB-E2D0E4F21867}"/>
              </a:ext>
            </a:extLst>
          </p:cNvPr>
          <p:cNvSpPr>
            <a:spLocks noGrp="1"/>
          </p:cNvSpPr>
          <p:nvPr>
            <p:ph type="title"/>
          </p:nvPr>
        </p:nvSpPr>
        <p:spPr/>
        <p:txBody>
          <a:bodyPr/>
          <a:lstStyle/>
          <a:p>
            <a:r>
              <a:rPr lang="en-US" dirty="0"/>
              <a:t>The </a:t>
            </a:r>
            <a:r>
              <a:rPr lang="en-US" dirty="0" smtClean="0"/>
              <a:t>process</a:t>
            </a:r>
            <a:endParaRPr lang="en-US" dirty="0"/>
          </a:p>
        </p:txBody>
      </p:sp>
      <p:sp>
        <p:nvSpPr>
          <p:cNvPr id="3" name="Content Placeholder 2">
            <a:extLst>
              <a:ext uri="{FF2B5EF4-FFF2-40B4-BE49-F238E27FC236}">
                <a16:creationId xmlns:a16="http://schemas.microsoft.com/office/drawing/2014/main" id="{79FFC8E4-A85A-FD42-A44B-ED80A9FC48E5}"/>
              </a:ext>
            </a:extLst>
          </p:cNvPr>
          <p:cNvSpPr>
            <a:spLocks noGrp="1"/>
          </p:cNvSpPr>
          <p:nvPr>
            <p:ph idx="1"/>
          </p:nvPr>
        </p:nvSpPr>
        <p:spPr>
          <a:xfrm>
            <a:off x="457200" y="1628800"/>
            <a:ext cx="6851104" cy="3816423"/>
          </a:xfrm>
        </p:spPr>
        <p:txBody>
          <a:bodyPr>
            <a:noAutofit/>
          </a:bodyPr>
          <a:lstStyle/>
          <a:p>
            <a:r>
              <a:rPr lang="en-US" dirty="0" smtClean="0"/>
              <a:t>Due diligence is often time consuming and needs to be detailed and comprehensive.</a:t>
            </a:r>
          </a:p>
          <a:p>
            <a:r>
              <a:rPr lang="en-US" dirty="0" smtClean="0"/>
              <a:t>It comprises detailed investigations into all of the assets and liabilities of the merger partner and an evaluation of the risks and benefits of the merger as a result of the information disclosed by that process.</a:t>
            </a:r>
            <a:endParaRPr lang="en-US" dirty="0"/>
          </a:p>
        </p:txBody>
      </p:sp>
    </p:spTree>
    <p:extLst>
      <p:ext uri="{BB962C8B-B14F-4D97-AF65-F5344CB8AC3E}">
        <p14:creationId xmlns:p14="http://schemas.microsoft.com/office/powerpoint/2010/main" val="21837550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930D8-F1A6-5E4E-A2AB-E2D0E4F21867}"/>
              </a:ext>
            </a:extLst>
          </p:cNvPr>
          <p:cNvSpPr>
            <a:spLocks noGrp="1"/>
          </p:cNvSpPr>
          <p:nvPr>
            <p:ph type="title"/>
          </p:nvPr>
        </p:nvSpPr>
        <p:spPr/>
        <p:txBody>
          <a:bodyPr/>
          <a:lstStyle/>
          <a:p>
            <a:r>
              <a:rPr lang="en-US" dirty="0"/>
              <a:t>The </a:t>
            </a:r>
            <a:r>
              <a:rPr lang="en-US" dirty="0" smtClean="0"/>
              <a:t>process</a:t>
            </a:r>
            <a:endParaRPr lang="en-US" dirty="0"/>
          </a:p>
        </p:txBody>
      </p:sp>
      <p:sp>
        <p:nvSpPr>
          <p:cNvPr id="3" name="Content Placeholder 2">
            <a:extLst>
              <a:ext uri="{FF2B5EF4-FFF2-40B4-BE49-F238E27FC236}">
                <a16:creationId xmlns:a16="http://schemas.microsoft.com/office/drawing/2014/main" id="{79FFC8E4-A85A-FD42-A44B-ED80A9FC48E5}"/>
              </a:ext>
            </a:extLst>
          </p:cNvPr>
          <p:cNvSpPr>
            <a:spLocks noGrp="1"/>
          </p:cNvSpPr>
          <p:nvPr>
            <p:ph idx="1"/>
          </p:nvPr>
        </p:nvSpPr>
        <p:spPr>
          <a:xfrm>
            <a:off x="457200" y="1916832"/>
            <a:ext cx="6779096" cy="3816423"/>
          </a:xfrm>
        </p:spPr>
        <p:txBody>
          <a:bodyPr>
            <a:normAutofit/>
          </a:bodyPr>
          <a:lstStyle/>
          <a:p>
            <a:r>
              <a:rPr lang="en-US" dirty="0" smtClean="0"/>
              <a:t>Often the two areas that merit the most detailed investigation are:</a:t>
            </a:r>
          </a:p>
          <a:p>
            <a:pPr lvl="1"/>
            <a:r>
              <a:rPr lang="en-US" sz="2600" dirty="0" smtClean="0"/>
              <a:t>Employees of the charity; and</a:t>
            </a:r>
          </a:p>
          <a:p>
            <a:pPr lvl="1"/>
            <a:r>
              <a:rPr lang="en-US" sz="2600" dirty="0" smtClean="0"/>
              <a:t>The charity’s property/</a:t>
            </a:r>
            <a:r>
              <a:rPr lang="en-US" sz="2600" dirty="0" err="1" smtClean="0"/>
              <a:t>ies</a:t>
            </a:r>
            <a:r>
              <a:rPr lang="en-US" sz="2600" dirty="0" smtClean="0"/>
              <a:t>.</a:t>
            </a:r>
            <a:endParaRPr lang="en-US" sz="2600" dirty="0"/>
          </a:p>
        </p:txBody>
      </p:sp>
    </p:spTree>
    <p:extLst>
      <p:ext uri="{BB962C8B-B14F-4D97-AF65-F5344CB8AC3E}">
        <p14:creationId xmlns:p14="http://schemas.microsoft.com/office/powerpoint/2010/main" val="3929603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115616" y="3501008"/>
            <a:ext cx="6912768" cy="1463539"/>
          </a:xfrm>
        </p:spPr>
        <p:txBody>
          <a:bodyPr/>
          <a:lstStyle/>
          <a:p>
            <a:r>
              <a:rPr lang="en-GB" b="1" dirty="0" smtClean="0"/>
              <a:t>Tim Clark</a:t>
            </a:r>
          </a:p>
          <a:p>
            <a:r>
              <a:rPr lang="en-GB" dirty="0" smtClean="0"/>
              <a:t>Partner</a:t>
            </a:r>
          </a:p>
          <a:p>
            <a:r>
              <a:rPr lang="en-GB" dirty="0"/>
              <a:t>t</a:t>
            </a:r>
            <a:r>
              <a:rPr lang="en-GB" dirty="0" smtClean="0"/>
              <a:t>im.clark@blandy.co.uk</a:t>
            </a:r>
            <a:endParaRPr lang="en-GB" dirty="0"/>
          </a:p>
          <a:p>
            <a:endParaRPr lang="en-GB" dirty="0"/>
          </a:p>
        </p:txBody>
      </p:sp>
      <p:sp>
        <p:nvSpPr>
          <p:cNvPr id="5" name="Title 4"/>
          <p:cNvSpPr>
            <a:spLocks noGrp="1"/>
          </p:cNvSpPr>
          <p:nvPr>
            <p:ph type="title"/>
          </p:nvPr>
        </p:nvSpPr>
        <p:spPr/>
        <p:txBody>
          <a:bodyPr/>
          <a:lstStyle/>
          <a:p>
            <a:r>
              <a:rPr lang="en-GB" dirty="0" smtClean="0"/>
              <a:t>Employment Law</a:t>
            </a:r>
            <a:endParaRPr lang="en-GB" dirty="0"/>
          </a:p>
        </p:txBody>
      </p:sp>
    </p:spTree>
    <p:extLst>
      <p:ext uri="{BB962C8B-B14F-4D97-AF65-F5344CB8AC3E}">
        <p14:creationId xmlns:p14="http://schemas.microsoft.com/office/powerpoint/2010/main" val="14584981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930D8-F1A6-5E4E-A2AB-E2D0E4F21867}"/>
              </a:ext>
            </a:extLst>
          </p:cNvPr>
          <p:cNvSpPr>
            <a:spLocks noGrp="1"/>
          </p:cNvSpPr>
          <p:nvPr>
            <p:ph type="title"/>
          </p:nvPr>
        </p:nvSpPr>
        <p:spPr/>
        <p:txBody>
          <a:bodyPr/>
          <a:lstStyle/>
          <a:p>
            <a:r>
              <a:rPr lang="en-US" dirty="0" smtClean="0"/>
              <a:t>Employment Issues</a:t>
            </a:r>
            <a:endParaRPr lang="en-US" dirty="0"/>
          </a:p>
        </p:txBody>
      </p:sp>
      <p:sp>
        <p:nvSpPr>
          <p:cNvPr id="3" name="Content Placeholder 2">
            <a:extLst>
              <a:ext uri="{FF2B5EF4-FFF2-40B4-BE49-F238E27FC236}">
                <a16:creationId xmlns:a16="http://schemas.microsoft.com/office/drawing/2014/main" id="{79FFC8E4-A85A-FD42-A44B-ED80A9FC48E5}"/>
              </a:ext>
            </a:extLst>
          </p:cNvPr>
          <p:cNvSpPr>
            <a:spLocks noGrp="1"/>
          </p:cNvSpPr>
          <p:nvPr>
            <p:ph idx="1"/>
          </p:nvPr>
        </p:nvSpPr>
        <p:spPr>
          <a:xfrm>
            <a:off x="442248" y="1556792"/>
            <a:ext cx="7802160" cy="3960440"/>
          </a:xfrm>
        </p:spPr>
        <p:txBody>
          <a:bodyPr>
            <a:normAutofit fontScale="85000" lnSpcReduction="20000"/>
          </a:bodyPr>
          <a:lstStyle/>
          <a:p>
            <a:pPr marL="0" indent="0" algn="just">
              <a:buNone/>
            </a:pPr>
            <a:r>
              <a:rPr lang="en-GB" dirty="0" smtClean="0"/>
              <a:t> </a:t>
            </a:r>
            <a:r>
              <a:rPr lang="en-GB" dirty="0"/>
              <a:t>What about the people working for the merging entities</a:t>
            </a:r>
            <a:r>
              <a:rPr lang="en-GB" dirty="0" smtClean="0"/>
              <a:t>?</a:t>
            </a:r>
          </a:p>
          <a:p>
            <a:pPr algn="just"/>
            <a:r>
              <a:rPr lang="en-GB" dirty="0" smtClean="0"/>
              <a:t>Big </a:t>
            </a:r>
            <a:r>
              <a:rPr lang="en-GB" dirty="0"/>
              <a:t>question – Do the Transfer of Undertakings (Protection of Employment) Regulations 2006 – TUPE - apply? </a:t>
            </a:r>
          </a:p>
          <a:p>
            <a:pPr algn="just"/>
            <a:r>
              <a:rPr lang="en-GB" dirty="0"/>
              <a:t>Product of EU </a:t>
            </a:r>
            <a:r>
              <a:rPr lang="en-GB" dirty="0" smtClean="0"/>
              <a:t>Directive. </a:t>
            </a:r>
            <a:endParaRPr lang="en-GB" dirty="0"/>
          </a:p>
          <a:p>
            <a:pPr algn="just"/>
            <a:r>
              <a:rPr lang="en-GB" dirty="0"/>
              <a:t>Around since 1981 not going </a:t>
            </a:r>
            <a:r>
              <a:rPr lang="en-GB" dirty="0" smtClean="0"/>
              <a:t>anywhere. </a:t>
            </a:r>
            <a:endParaRPr lang="en-GB" dirty="0"/>
          </a:p>
          <a:p>
            <a:pPr algn="just"/>
            <a:r>
              <a:rPr lang="en-GB" dirty="0"/>
              <a:t>Aimed at the Protection of Employees in situations where:</a:t>
            </a:r>
          </a:p>
          <a:p>
            <a:pPr lvl="1" algn="just"/>
            <a:r>
              <a:rPr lang="en-GB" sz="2300" dirty="0"/>
              <a:t>one business takes over another or part of another; or </a:t>
            </a:r>
          </a:p>
          <a:p>
            <a:pPr lvl="1" algn="just"/>
            <a:r>
              <a:rPr lang="en-GB" sz="2300" dirty="0"/>
              <a:t>a service is being provided and that service is outsourced or insourced by a client or is the subject of a change in service </a:t>
            </a:r>
            <a:r>
              <a:rPr lang="en-GB" sz="2300" dirty="0" smtClean="0"/>
              <a:t>provider.    </a:t>
            </a:r>
            <a:endParaRPr lang="en-GB" sz="2300" dirty="0"/>
          </a:p>
          <a:p>
            <a:pPr algn="just"/>
            <a:r>
              <a:rPr lang="en-GB" dirty="0"/>
              <a:t>Not aimed at helping </a:t>
            </a:r>
            <a:r>
              <a:rPr lang="en-GB" dirty="0" smtClean="0"/>
              <a:t>employers.   </a:t>
            </a:r>
            <a:endParaRPr lang="en-GB" dirty="0"/>
          </a:p>
          <a:p>
            <a:pPr algn="just"/>
            <a:r>
              <a:rPr lang="en-GB" dirty="0"/>
              <a:t>Cannot contract </a:t>
            </a:r>
            <a:r>
              <a:rPr lang="en-GB" dirty="0" smtClean="0"/>
              <a:t>out.</a:t>
            </a:r>
            <a:endParaRPr lang="en-US" dirty="0"/>
          </a:p>
        </p:txBody>
      </p:sp>
    </p:spTree>
    <p:extLst>
      <p:ext uri="{BB962C8B-B14F-4D97-AF65-F5344CB8AC3E}">
        <p14:creationId xmlns:p14="http://schemas.microsoft.com/office/powerpoint/2010/main" val="337133902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930D8-F1A6-5E4E-A2AB-E2D0E4F21867}"/>
              </a:ext>
            </a:extLst>
          </p:cNvPr>
          <p:cNvSpPr>
            <a:spLocks noGrp="1"/>
          </p:cNvSpPr>
          <p:nvPr>
            <p:ph type="title"/>
          </p:nvPr>
        </p:nvSpPr>
        <p:spPr/>
        <p:txBody>
          <a:bodyPr/>
          <a:lstStyle/>
          <a:p>
            <a:r>
              <a:rPr lang="en-US" dirty="0"/>
              <a:t>Key provisions of TUPE </a:t>
            </a:r>
          </a:p>
        </p:txBody>
      </p:sp>
      <p:sp>
        <p:nvSpPr>
          <p:cNvPr id="3" name="Content Placeholder 2">
            <a:extLst>
              <a:ext uri="{FF2B5EF4-FFF2-40B4-BE49-F238E27FC236}">
                <a16:creationId xmlns:a16="http://schemas.microsoft.com/office/drawing/2014/main" id="{79FFC8E4-A85A-FD42-A44B-ED80A9FC48E5}"/>
              </a:ext>
            </a:extLst>
          </p:cNvPr>
          <p:cNvSpPr>
            <a:spLocks noGrp="1"/>
          </p:cNvSpPr>
          <p:nvPr>
            <p:ph idx="1"/>
          </p:nvPr>
        </p:nvSpPr>
        <p:spPr>
          <a:xfrm>
            <a:off x="442248" y="1556792"/>
            <a:ext cx="7442119" cy="3816423"/>
          </a:xfrm>
        </p:spPr>
        <p:txBody>
          <a:bodyPr>
            <a:normAutofit fontScale="92500"/>
          </a:bodyPr>
          <a:lstStyle/>
          <a:p>
            <a:pPr algn="just"/>
            <a:r>
              <a:rPr lang="en-GB" dirty="0"/>
              <a:t>Employer obliged to inform and consult with Employee Representatives re the transfer – penalty for failure up to 13 weeks full pay per employee </a:t>
            </a:r>
            <a:r>
              <a:rPr lang="en-GB" dirty="0" smtClean="0"/>
              <a:t>.</a:t>
            </a:r>
            <a:endParaRPr lang="en-GB" dirty="0"/>
          </a:p>
          <a:p>
            <a:pPr algn="just"/>
            <a:r>
              <a:rPr lang="en-GB" dirty="0"/>
              <a:t>Employees entitled to transfer to the Entity which will continue in existence:</a:t>
            </a:r>
          </a:p>
          <a:p>
            <a:pPr lvl="1" algn="just"/>
            <a:r>
              <a:rPr lang="en-GB" dirty="0"/>
              <a:t>On same terms (with protection from changes</a:t>
            </a:r>
            <a:r>
              <a:rPr lang="en-GB" dirty="0" smtClean="0"/>
              <a:t>).</a:t>
            </a:r>
            <a:endParaRPr lang="en-GB" dirty="0"/>
          </a:p>
          <a:p>
            <a:pPr lvl="1" algn="just"/>
            <a:r>
              <a:rPr lang="en-GB" dirty="0"/>
              <a:t>With same employment </a:t>
            </a:r>
            <a:r>
              <a:rPr lang="en-GB" dirty="0" smtClean="0"/>
              <a:t>protections. </a:t>
            </a:r>
            <a:endParaRPr lang="en-GB" dirty="0"/>
          </a:p>
          <a:p>
            <a:pPr lvl="1"/>
            <a:r>
              <a:rPr lang="en-GB" dirty="0"/>
              <a:t>With dismissal being automatically unfair if it is because of the </a:t>
            </a:r>
            <a:r>
              <a:rPr lang="en-GB" dirty="0" smtClean="0"/>
              <a:t>transfer.</a:t>
            </a:r>
          </a:p>
          <a:p>
            <a:pPr marL="1371600" lvl="3" indent="0" algn="just">
              <a:buNone/>
            </a:pPr>
            <a:endParaRPr lang="en-GB" dirty="0"/>
          </a:p>
        </p:txBody>
      </p:sp>
    </p:spTree>
    <p:extLst>
      <p:ext uri="{BB962C8B-B14F-4D97-AF65-F5344CB8AC3E}">
        <p14:creationId xmlns:p14="http://schemas.microsoft.com/office/powerpoint/2010/main" val="377291340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930D8-F1A6-5E4E-A2AB-E2D0E4F21867}"/>
              </a:ext>
            </a:extLst>
          </p:cNvPr>
          <p:cNvSpPr>
            <a:spLocks noGrp="1"/>
          </p:cNvSpPr>
          <p:nvPr>
            <p:ph type="title"/>
          </p:nvPr>
        </p:nvSpPr>
        <p:spPr/>
        <p:txBody>
          <a:bodyPr/>
          <a:lstStyle/>
          <a:p>
            <a:r>
              <a:rPr lang="en-US" dirty="0"/>
              <a:t>Our scenarios </a:t>
            </a:r>
          </a:p>
        </p:txBody>
      </p:sp>
      <p:sp>
        <p:nvSpPr>
          <p:cNvPr id="3" name="Content Placeholder 2">
            <a:extLst>
              <a:ext uri="{FF2B5EF4-FFF2-40B4-BE49-F238E27FC236}">
                <a16:creationId xmlns:a16="http://schemas.microsoft.com/office/drawing/2014/main" id="{79FFC8E4-A85A-FD42-A44B-ED80A9FC48E5}"/>
              </a:ext>
            </a:extLst>
          </p:cNvPr>
          <p:cNvSpPr>
            <a:spLocks noGrp="1"/>
          </p:cNvSpPr>
          <p:nvPr>
            <p:ph idx="1"/>
          </p:nvPr>
        </p:nvSpPr>
        <p:spPr>
          <a:xfrm>
            <a:off x="457200" y="1417638"/>
            <a:ext cx="8162199" cy="4027586"/>
          </a:xfrm>
        </p:spPr>
        <p:txBody>
          <a:bodyPr>
            <a:normAutofit/>
          </a:bodyPr>
          <a:lstStyle/>
          <a:p>
            <a:pPr marL="0" indent="0" algn="just">
              <a:buNone/>
            </a:pPr>
            <a:r>
              <a:rPr lang="en-GB" dirty="0"/>
              <a:t>Scenario 1 – Charity C is to be formed as a new entity and will take over the business of Charity A and Charity </a:t>
            </a:r>
            <a:r>
              <a:rPr lang="en-GB" dirty="0" smtClean="0"/>
              <a:t>B. </a:t>
            </a:r>
            <a:endParaRPr lang="en-GB" dirty="0"/>
          </a:p>
          <a:p>
            <a:pPr marL="0" indent="0" algn="just">
              <a:buNone/>
            </a:pPr>
            <a:r>
              <a:rPr lang="en-GB" dirty="0" smtClean="0"/>
              <a:t/>
            </a:r>
            <a:br>
              <a:rPr lang="en-GB" dirty="0" smtClean="0"/>
            </a:br>
            <a:r>
              <a:rPr lang="en-GB" dirty="0" smtClean="0"/>
              <a:t>Scenario </a:t>
            </a:r>
            <a:r>
              <a:rPr lang="en-GB" dirty="0"/>
              <a:t>2 – Charity A will continue but take over the business of Charity B which will cease to </a:t>
            </a:r>
            <a:r>
              <a:rPr lang="en-GB" dirty="0" smtClean="0"/>
              <a:t>operate.  </a:t>
            </a:r>
            <a:endParaRPr lang="en-GB" dirty="0"/>
          </a:p>
          <a:p>
            <a:pPr marL="0" indent="0" algn="just">
              <a:buNone/>
            </a:pPr>
            <a:r>
              <a:rPr lang="en-GB" dirty="0" smtClean="0"/>
              <a:t/>
            </a:r>
            <a:br>
              <a:rPr lang="en-GB" dirty="0" smtClean="0"/>
            </a:br>
            <a:r>
              <a:rPr lang="en-GB" dirty="0" smtClean="0"/>
              <a:t>Scenario </a:t>
            </a:r>
            <a:r>
              <a:rPr lang="en-GB" dirty="0"/>
              <a:t>3 – Both Charity A and Charity B will still exist but A will become sole </a:t>
            </a:r>
            <a:r>
              <a:rPr lang="en-GB" dirty="0" smtClean="0"/>
              <a:t>trustee </a:t>
            </a:r>
            <a:r>
              <a:rPr lang="en-GB" dirty="0"/>
              <a:t>of </a:t>
            </a:r>
            <a:r>
              <a:rPr lang="en-GB" dirty="0" smtClean="0"/>
              <a:t>B.</a:t>
            </a:r>
            <a:endParaRPr lang="en-GB" dirty="0"/>
          </a:p>
          <a:p>
            <a:pPr marL="0" indent="0" algn="just">
              <a:buNone/>
            </a:pPr>
            <a:endParaRPr lang="en-GB" dirty="0"/>
          </a:p>
        </p:txBody>
      </p:sp>
    </p:spTree>
    <p:extLst>
      <p:ext uri="{BB962C8B-B14F-4D97-AF65-F5344CB8AC3E}">
        <p14:creationId xmlns:p14="http://schemas.microsoft.com/office/powerpoint/2010/main" val="338575813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930D8-F1A6-5E4E-A2AB-E2D0E4F21867}"/>
              </a:ext>
            </a:extLst>
          </p:cNvPr>
          <p:cNvSpPr>
            <a:spLocks noGrp="1"/>
          </p:cNvSpPr>
          <p:nvPr>
            <p:ph type="title"/>
          </p:nvPr>
        </p:nvSpPr>
        <p:spPr/>
        <p:txBody>
          <a:bodyPr/>
          <a:lstStyle/>
          <a:p>
            <a:r>
              <a:rPr lang="en-US" dirty="0"/>
              <a:t>Our scenarios </a:t>
            </a:r>
          </a:p>
        </p:txBody>
      </p:sp>
      <p:sp>
        <p:nvSpPr>
          <p:cNvPr id="3" name="Content Placeholder 2">
            <a:extLst>
              <a:ext uri="{FF2B5EF4-FFF2-40B4-BE49-F238E27FC236}">
                <a16:creationId xmlns:a16="http://schemas.microsoft.com/office/drawing/2014/main" id="{79FFC8E4-A85A-FD42-A44B-ED80A9FC48E5}"/>
              </a:ext>
            </a:extLst>
          </p:cNvPr>
          <p:cNvSpPr>
            <a:spLocks noGrp="1"/>
          </p:cNvSpPr>
          <p:nvPr>
            <p:ph idx="1"/>
          </p:nvPr>
        </p:nvSpPr>
        <p:spPr>
          <a:xfrm>
            <a:off x="457200" y="1417638"/>
            <a:ext cx="8162199" cy="4027586"/>
          </a:xfrm>
        </p:spPr>
        <p:txBody>
          <a:bodyPr>
            <a:normAutofit/>
          </a:bodyPr>
          <a:lstStyle/>
          <a:p>
            <a:pPr algn="just"/>
            <a:r>
              <a:rPr lang="en-GB" dirty="0" smtClean="0"/>
              <a:t>In </a:t>
            </a:r>
            <a:r>
              <a:rPr lang="en-GB" dirty="0"/>
              <a:t>each scenario Due Diligence on the employees of the charity being taken over or with which you are joining is </a:t>
            </a:r>
            <a:r>
              <a:rPr lang="en-GB" dirty="0" smtClean="0"/>
              <a:t>crucial.</a:t>
            </a:r>
            <a:endParaRPr lang="en-GB" dirty="0"/>
          </a:p>
          <a:p>
            <a:pPr algn="just"/>
            <a:r>
              <a:rPr lang="en-GB" dirty="0"/>
              <a:t>Terms of employment, </a:t>
            </a:r>
            <a:r>
              <a:rPr lang="en-GB" dirty="0" smtClean="0"/>
              <a:t>history </a:t>
            </a:r>
            <a:r>
              <a:rPr lang="en-GB" dirty="0"/>
              <a:t>of disputes </a:t>
            </a:r>
            <a:r>
              <a:rPr lang="en-GB" dirty="0" smtClean="0"/>
              <a:t>etc.</a:t>
            </a:r>
            <a:endParaRPr lang="en-GB" dirty="0"/>
          </a:p>
          <a:p>
            <a:pPr algn="just"/>
            <a:r>
              <a:rPr lang="en-GB" dirty="0"/>
              <a:t>Regulation 11 of TUPE provides its own </a:t>
            </a:r>
            <a:r>
              <a:rPr lang="en-GB" dirty="0" smtClean="0"/>
              <a:t>framework.  </a:t>
            </a:r>
          </a:p>
          <a:p>
            <a:pPr marL="0" indent="0" algn="just">
              <a:buNone/>
            </a:pPr>
            <a:endParaRPr lang="en-GB" dirty="0" smtClean="0"/>
          </a:p>
          <a:p>
            <a:pPr marL="0" indent="0">
              <a:buNone/>
            </a:pPr>
            <a:r>
              <a:rPr lang="en-GB" dirty="0" smtClean="0"/>
              <a:t>But </a:t>
            </a:r>
            <a:r>
              <a:rPr lang="en-GB" dirty="0"/>
              <a:t>does TUPE apply?</a:t>
            </a:r>
          </a:p>
        </p:txBody>
      </p:sp>
    </p:spTree>
    <p:extLst>
      <p:ext uri="{BB962C8B-B14F-4D97-AF65-F5344CB8AC3E}">
        <p14:creationId xmlns:p14="http://schemas.microsoft.com/office/powerpoint/2010/main" val="23720275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Placeholder 6"/>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t="3423" r="2790" b="3423"/>
          <a:stretch/>
        </p:blipFill>
        <p:spPr>
          <a:xfrm>
            <a:off x="0" y="-1"/>
            <a:ext cx="4283968" cy="5950800"/>
          </a:xfrm>
        </p:spPr>
      </p:pic>
      <p:sp>
        <p:nvSpPr>
          <p:cNvPr id="4" name="Title 3"/>
          <p:cNvSpPr>
            <a:spLocks noGrp="1"/>
          </p:cNvSpPr>
          <p:nvPr>
            <p:ph type="title"/>
          </p:nvPr>
        </p:nvSpPr>
        <p:spPr/>
        <p:txBody>
          <a:bodyPr/>
          <a:lstStyle/>
          <a:p>
            <a:r>
              <a:rPr lang="en-GB" dirty="0" smtClean="0"/>
              <a:t>About Blandy &amp; Blandy</a:t>
            </a:r>
            <a:endParaRPr lang="en-GB" dirty="0"/>
          </a:p>
        </p:txBody>
      </p:sp>
      <p:sp>
        <p:nvSpPr>
          <p:cNvPr id="5" name="Content Placeholder 4"/>
          <p:cNvSpPr>
            <a:spLocks noGrp="1"/>
          </p:cNvSpPr>
          <p:nvPr>
            <p:ph idx="1"/>
          </p:nvPr>
        </p:nvSpPr>
        <p:spPr>
          <a:xfrm>
            <a:off x="4427984" y="1738090"/>
            <a:ext cx="4320480" cy="3851151"/>
          </a:xfrm>
        </p:spPr>
        <p:txBody>
          <a:bodyPr>
            <a:normAutofit lnSpcReduction="10000"/>
          </a:bodyPr>
          <a:lstStyle/>
          <a:p>
            <a:r>
              <a:rPr lang="en-US" dirty="0" smtClean="0"/>
              <a:t>Based in the Thames Valley.</a:t>
            </a:r>
          </a:p>
          <a:p>
            <a:r>
              <a:rPr lang="en-US" dirty="0" smtClean="0"/>
              <a:t>Advise national and local charities, including a growing number of Almshouse charities. </a:t>
            </a:r>
          </a:p>
          <a:p>
            <a:r>
              <a:rPr lang="en-US" dirty="0" smtClean="0"/>
              <a:t>Provide a comprehensive range of legal services.</a:t>
            </a:r>
          </a:p>
          <a:p>
            <a:r>
              <a:rPr lang="en-US" dirty="0" smtClean="0"/>
              <a:t>Recommended in Chambers UK and The Legal 500.</a:t>
            </a:r>
            <a:endParaRPr lang="en-US" dirty="0"/>
          </a:p>
        </p:txBody>
      </p:sp>
    </p:spTree>
    <p:extLst>
      <p:ext uri="{BB962C8B-B14F-4D97-AF65-F5344CB8AC3E}">
        <p14:creationId xmlns:p14="http://schemas.microsoft.com/office/powerpoint/2010/main" val="17522510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930D8-F1A6-5E4E-A2AB-E2D0E4F21867}"/>
              </a:ext>
            </a:extLst>
          </p:cNvPr>
          <p:cNvSpPr>
            <a:spLocks noGrp="1"/>
          </p:cNvSpPr>
          <p:nvPr>
            <p:ph type="title"/>
          </p:nvPr>
        </p:nvSpPr>
        <p:spPr>
          <a:xfrm>
            <a:off x="457199" y="274638"/>
            <a:ext cx="8162199" cy="1143000"/>
          </a:xfrm>
        </p:spPr>
        <p:txBody>
          <a:bodyPr>
            <a:normAutofit/>
          </a:bodyPr>
          <a:lstStyle/>
          <a:p>
            <a:r>
              <a:rPr lang="en-GB" dirty="0"/>
              <a:t>Scenario 3 – </a:t>
            </a:r>
            <a:r>
              <a:rPr lang="en-GB" dirty="0" smtClean="0"/>
              <a:t>Charity </a:t>
            </a:r>
            <a:r>
              <a:rPr lang="en-GB" dirty="0"/>
              <a:t>A becomes sole </a:t>
            </a:r>
            <a:r>
              <a:rPr lang="en-GB" dirty="0" smtClean="0"/>
              <a:t>trustee of </a:t>
            </a:r>
            <a:r>
              <a:rPr lang="en-GB" dirty="0"/>
              <a:t>Charity B</a:t>
            </a:r>
            <a:endParaRPr lang="en-US" dirty="0"/>
          </a:p>
        </p:txBody>
      </p:sp>
      <p:sp>
        <p:nvSpPr>
          <p:cNvPr id="3" name="Content Placeholder 2">
            <a:extLst>
              <a:ext uri="{FF2B5EF4-FFF2-40B4-BE49-F238E27FC236}">
                <a16:creationId xmlns:a16="http://schemas.microsoft.com/office/drawing/2014/main" id="{79FFC8E4-A85A-FD42-A44B-ED80A9FC48E5}"/>
              </a:ext>
            </a:extLst>
          </p:cNvPr>
          <p:cNvSpPr>
            <a:spLocks noGrp="1"/>
          </p:cNvSpPr>
          <p:nvPr>
            <p:ph idx="1"/>
          </p:nvPr>
        </p:nvSpPr>
        <p:spPr>
          <a:xfrm>
            <a:off x="457200" y="1628800"/>
            <a:ext cx="8162199" cy="3816424"/>
          </a:xfrm>
        </p:spPr>
        <p:txBody>
          <a:bodyPr>
            <a:normAutofit fontScale="92500" lnSpcReduction="10000"/>
          </a:bodyPr>
          <a:lstStyle/>
          <a:p>
            <a:r>
              <a:rPr lang="en-GB" dirty="0" smtClean="0"/>
              <a:t>The easy one - TUPE does not apply. </a:t>
            </a:r>
          </a:p>
          <a:p>
            <a:r>
              <a:rPr lang="en-GB" dirty="0" smtClean="0"/>
              <a:t>Employees remain employed by their existing employer on existing terms with existing rights. </a:t>
            </a:r>
          </a:p>
          <a:p>
            <a:r>
              <a:rPr lang="en-GB" dirty="0" smtClean="0"/>
              <a:t>No obligation to inform the employees or consult with them. </a:t>
            </a:r>
          </a:p>
          <a:p>
            <a:r>
              <a:rPr lang="en-GB" dirty="0" smtClean="0"/>
              <a:t>Does the new shareholder want to make changes?</a:t>
            </a:r>
          </a:p>
          <a:p>
            <a:r>
              <a:rPr lang="en-GB" dirty="0" smtClean="0"/>
              <a:t>Provided the original entity is going to continue carrying out its business – just managed as normal – e.g. executives manage issues such as redundancy as normal. </a:t>
            </a:r>
          </a:p>
          <a:p>
            <a:r>
              <a:rPr lang="en-GB" dirty="0" smtClean="0"/>
              <a:t>But… if new trustee later takes over the business or some part of it, TUPE may be triggered at that point. </a:t>
            </a:r>
            <a:endParaRPr lang="en-GB" dirty="0"/>
          </a:p>
        </p:txBody>
      </p:sp>
    </p:spTree>
    <p:extLst>
      <p:ext uri="{BB962C8B-B14F-4D97-AF65-F5344CB8AC3E}">
        <p14:creationId xmlns:p14="http://schemas.microsoft.com/office/powerpoint/2010/main" val="162603674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930D8-F1A6-5E4E-A2AB-E2D0E4F21867}"/>
              </a:ext>
            </a:extLst>
          </p:cNvPr>
          <p:cNvSpPr>
            <a:spLocks noGrp="1"/>
          </p:cNvSpPr>
          <p:nvPr>
            <p:ph type="title"/>
          </p:nvPr>
        </p:nvSpPr>
        <p:spPr>
          <a:xfrm>
            <a:off x="457199" y="274638"/>
            <a:ext cx="8435281" cy="1354162"/>
          </a:xfrm>
        </p:spPr>
        <p:txBody>
          <a:bodyPr>
            <a:normAutofit/>
          </a:bodyPr>
          <a:lstStyle/>
          <a:p>
            <a:r>
              <a:rPr lang="en-GB" dirty="0"/>
              <a:t>Scenario 2 </a:t>
            </a:r>
            <a:r>
              <a:rPr lang="en-GB" dirty="0" smtClean="0"/>
              <a:t>– Charity </a:t>
            </a:r>
            <a:r>
              <a:rPr lang="en-GB" dirty="0"/>
              <a:t>A will continue but take over the business of Charity B</a:t>
            </a:r>
            <a:endParaRPr lang="en-US" dirty="0"/>
          </a:p>
        </p:txBody>
      </p:sp>
      <p:sp>
        <p:nvSpPr>
          <p:cNvPr id="3" name="Content Placeholder 2">
            <a:extLst>
              <a:ext uri="{FF2B5EF4-FFF2-40B4-BE49-F238E27FC236}">
                <a16:creationId xmlns:a16="http://schemas.microsoft.com/office/drawing/2014/main" id="{79FFC8E4-A85A-FD42-A44B-ED80A9FC48E5}"/>
              </a:ext>
            </a:extLst>
          </p:cNvPr>
          <p:cNvSpPr>
            <a:spLocks noGrp="1"/>
          </p:cNvSpPr>
          <p:nvPr>
            <p:ph idx="1"/>
          </p:nvPr>
        </p:nvSpPr>
        <p:spPr>
          <a:xfrm>
            <a:off x="457201" y="1700808"/>
            <a:ext cx="7931224" cy="3744416"/>
          </a:xfrm>
        </p:spPr>
        <p:txBody>
          <a:bodyPr>
            <a:normAutofit lnSpcReduction="10000"/>
          </a:bodyPr>
          <a:lstStyle/>
          <a:p>
            <a:r>
              <a:rPr lang="en-GB" dirty="0"/>
              <a:t>A TUPE transfer from B to </a:t>
            </a:r>
            <a:r>
              <a:rPr lang="en-GB" dirty="0" smtClean="0"/>
              <a:t>A.</a:t>
            </a:r>
            <a:endParaRPr lang="en-GB" dirty="0"/>
          </a:p>
          <a:p>
            <a:r>
              <a:rPr lang="en-GB" dirty="0"/>
              <a:t>Charity B is obliged to undertake process of information and consultation with its employees via </a:t>
            </a:r>
            <a:r>
              <a:rPr lang="en-GB" dirty="0" smtClean="0"/>
              <a:t>representatives. </a:t>
            </a:r>
            <a:endParaRPr lang="en-GB" dirty="0"/>
          </a:p>
          <a:p>
            <a:r>
              <a:rPr lang="en-GB" dirty="0"/>
              <a:t>Charity A is obliged to provide information to Charity B about any plans which might impact on </a:t>
            </a:r>
            <a:r>
              <a:rPr lang="en-GB" dirty="0" smtClean="0"/>
              <a:t>employees. </a:t>
            </a:r>
            <a:endParaRPr lang="en-GB" dirty="0"/>
          </a:p>
          <a:p>
            <a:r>
              <a:rPr lang="en-GB" dirty="0"/>
              <a:t>Unless object to transferring, Charity B’s employees will transfer to A on same terms and conditions and with preserved employment </a:t>
            </a:r>
            <a:r>
              <a:rPr lang="en-GB" dirty="0" smtClean="0"/>
              <a:t>rights.</a:t>
            </a:r>
            <a:endParaRPr lang="en-GB" dirty="0"/>
          </a:p>
        </p:txBody>
      </p:sp>
    </p:spTree>
    <p:extLst>
      <p:ext uri="{BB962C8B-B14F-4D97-AF65-F5344CB8AC3E}">
        <p14:creationId xmlns:p14="http://schemas.microsoft.com/office/powerpoint/2010/main" val="299314577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930D8-F1A6-5E4E-A2AB-E2D0E4F21867}"/>
              </a:ext>
            </a:extLst>
          </p:cNvPr>
          <p:cNvSpPr>
            <a:spLocks noGrp="1"/>
          </p:cNvSpPr>
          <p:nvPr>
            <p:ph type="title"/>
          </p:nvPr>
        </p:nvSpPr>
        <p:spPr>
          <a:xfrm>
            <a:off x="457199" y="274638"/>
            <a:ext cx="8162199" cy="1143000"/>
          </a:xfrm>
        </p:spPr>
        <p:txBody>
          <a:bodyPr>
            <a:normAutofit/>
          </a:bodyPr>
          <a:lstStyle/>
          <a:p>
            <a:r>
              <a:rPr lang="en-GB" dirty="0" smtClean="0"/>
              <a:t>Scenario </a:t>
            </a:r>
            <a:r>
              <a:rPr lang="en-GB" dirty="0"/>
              <a:t>1 </a:t>
            </a:r>
            <a:r>
              <a:rPr lang="en-GB" dirty="0" smtClean="0"/>
              <a:t>– Charity </a:t>
            </a:r>
            <a:r>
              <a:rPr lang="en-GB" dirty="0"/>
              <a:t>C is to be formed as a new entity and will take over the business of A and B </a:t>
            </a:r>
            <a:endParaRPr lang="en-US" dirty="0"/>
          </a:p>
        </p:txBody>
      </p:sp>
      <p:sp>
        <p:nvSpPr>
          <p:cNvPr id="3" name="Content Placeholder 2">
            <a:extLst>
              <a:ext uri="{FF2B5EF4-FFF2-40B4-BE49-F238E27FC236}">
                <a16:creationId xmlns:a16="http://schemas.microsoft.com/office/drawing/2014/main" id="{79FFC8E4-A85A-FD42-A44B-ED80A9FC48E5}"/>
              </a:ext>
            </a:extLst>
          </p:cNvPr>
          <p:cNvSpPr>
            <a:spLocks noGrp="1"/>
          </p:cNvSpPr>
          <p:nvPr>
            <p:ph idx="1"/>
          </p:nvPr>
        </p:nvSpPr>
        <p:spPr>
          <a:xfrm>
            <a:off x="181814" y="1916832"/>
            <a:ext cx="8712968" cy="3456384"/>
          </a:xfrm>
        </p:spPr>
        <p:txBody>
          <a:bodyPr>
            <a:normAutofit/>
          </a:bodyPr>
          <a:lstStyle/>
          <a:p>
            <a:r>
              <a:rPr lang="en-GB" dirty="0"/>
              <a:t>Two TUPE transfers one from A to C and one from B to </a:t>
            </a:r>
            <a:r>
              <a:rPr lang="en-GB" dirty="0" smtClean="0"/>
              <a:t>C.</a:t>
            </a:r>
            <a:endParaRPr lang="en-GB" dirty="0"/>
          </a:p>
          <a:p>
            <a:r>
              <a:rPr lang="en-GB" dirty="0"/>
              <a:t>A and B both obliged to undertake processes of information and consultation with their </a:t>
            </a:r>
            <a:r>
              <a:rPr lang="en-GB" dirty="0" smtClean="0"/>
              <a:t>employees. </a:t>
            </a:r>
            <a:endParaRPr lang="en-GB" dirty="0"/>
          </a:p>
          <a:p>
            <a:r>
              <a:rPr lang="en-GB" dirty="0"/>
              <a:t>Again unless they object to transferring, employees will transfer to C on same terms and conditions and with preserved employment </a:t>
            </a:r>
            <a:r>
              <a:rPr lang="en-GB" dirty="0" smtClean="0"/>
              <a:t>rights.</a:t>
            </a:r>
            <a:endParaRPr lang="en-GB" dirty="0"/>
          </a:p>
        </p:txBody>
      </p:sp>
    </p:spTree>
    <p:extLst>
      <p:ext uri="{BB962C8B-B14F-4D97-AF65-F5344CB8AC3E}">
        <p14:creationId xmlns:p14="http://schemas.microsoft.com/office/powerpoint/2010/main" val="321573801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930D8-F1A6-5E4E-A2AB-E2D0E4F21867}"/>
              </a:ext>
            </a:extLst>
          </p:cNvPr>
          <p:cNvSpPr>
            <a:spLocks noGrp="1"/>
          </p:cNvSpPr>
          <p:nvPr>
            <p:ph type="title"/>
          </p:nvPr>
        </p:nvSpPr>
        <p:spPr>
          <a:xfrm>
            <a:off x="457199" y="274638"/>
            <a:ext cx="8162199" cy="1143000"/>
          </a:xfrm>
        </p:spPr>
        <p:txBody>
          <a:bodyPr>
            <a:normAutofit/>
          </a:bodyPr>
          <a:lstStyle/>
          <a:p>
            <a:r>
              <a:rPr lang="en-GB" dirty="0"/>
              <a:t>Making changes to the workforce </a:t>
            </a:r>
            <a:r>
              <a:rPr lang="en-GB" dirty="0" smtClean="0"/>
              <a:t/>
            </a:r>
            <a:br>
              <a:rPr lang="en-GB" dirty="0" smtClean="0"/>
            </a:br>
            <a:r>
              <a:rPr lang="en-GB" dirty="0" smtClean="0"/>
              <a:t>post </a:t>
            </a:r>
            <a:r>
              <a:rPr lang="en-GB" dirty="0"/>
              <a:t>a TUPE transfer </a:t>
            </a:r>
            <a:endParaRPr lang="en-US" dirty="0"/>
          </a:p>
        </p:txBody>
      </p:sp>
      <p:sp>
        <p:nvSpPr>
          <p:cNvPr id="3" name="Content Placeholder 2">
            <a:extLst>
              <a:ext uri="{FF2B5EF4-FFF2-40B4-BE49-F238E27FC236}">
                <a16:creationId xmlns:a16="http://schemas.microsoft.com/office/drawing/2014/main" id="{79FFC8E4-A85A-FD42-A44B-ED80A9FC48E5}"/>
              </a:ext>
            </a:extLst>
          </p:cNvPr>
          <p:cNvSpPr>
            <a:spLocks noGrp="1"/>
          </p:cNvSpPr>
          <p:nvPr>
            <p:ph idx="1"/>
          </p:nvPr>
        </p:nvSpPr>
        <p:spPr>
          <a:xfrm>
            <a:off x="181814" y="1772816"/>
            <a:ext cx="8712968" cy="3600400"/>
          </a:xfrm>
        </p:spPr>
        <p:txBody>
          <a:bodyPr>
            <a:normAutofit fontScale="85000" lnSpcReduction="20000"/>
          </a:bodyPr>
          <a:lstStyle/>
          <a:p>
            <a:pPr algn="just"/>
            <a:r>
              <a:rPr lang="en-GB" dirty="0"/>
              <a:t>Obviously a key driver may be efficiencies in terms of </a:t>
            </a:r>
            <a:r>
              <a:rPr lang="en-GB" dirty="0" smtClean="0"/>
              <a:t>staffing. </a:t>
            </a:r>
            <a:endParaRPr lang="en-GB" dirty="0"/>
          </a:p>
          <a:p>
            <a:pPr algn="just"/>
            <a:r>
              <a:rPr lang="en-GB" dirty="0"/>
              <a:t>TUPE provides that a dismissal will be automatically unfair if the TUPE transfer is the reason for </a:t>
            </a:r>
            <a:r>
              <a:rPr lang="en-GB" dirty="0" smtClean="0"/>
              <a:t>it.  </a:t>
            </a:r>
            <a:endParaRPr lang="en-GB" dirty="0"/>
          </a:p>
          <a:p>
            <a:pPr marL="0" indent="0" algn="just">
              <a:buNone/>
            </a:pPr>
            <a:endParaRPr lang="en-GB" sz="1000" u="sng" dirty="0" smtClean="0"/>
          </a:p>
          <a:p>
            <a:pPr marL="0" indent="0" algn="just">
              <a:buNone/>
            </a:pPr>
            <a:r>
              <a:rPr lang="en-GB" u="sng" dirty="0" smtClean="0"/>
              <a:t>Unless </a:t>
            </a:r>
          </a:p>
          <a:p>
            <a:pPr marL="0" indent="0" algn="just">
              <a:buNone/>
            </a:pPr>
            <a:endParaRPr lang="en-GB" sz="1000" dirty="0"/>
          </a:p>
          <a:p>
            <a:pPr algn="just"/>
            <a:r>
              <a:rPr lang="en-GB" dirty="0"/>
              <a:t>Economic, Technical or Organisational reasons entailing changes in the </a:t>
            </a:r>
            <a:r>
              <a:rPr lang="en-GB" dirty="0" smtClean="0"/>
              <a:t>workforce.</a:t>
            </a:r>
            <a:endParaRPr lang="en-GB" dirty="0"/>
          </a:p>
          <a:p>
            <a:pPr algn="just"/>
            <a:r>
              <a:rPr lang="en-GB" dirty="0"/>
              <a:t>Seems a wide exception but “entailing changes in the workforce” is a limiting </a:t>
            </a:r>
            <a:r>
              <a:rPr lang="en-GB" dirty="0" smtClean="0"/>
              <a:t>factor.</a:t>
            </a:r>
            <a:endParaRPr lang="en-GB" dirty="0"/>
          </a:p>
          <a:p>
            <a:pPr algn="just"/>
            <a:r>
              <a:rPr lang="en-GB" dirty="0"/>
              <a:t>In most cases need a redundancy scenario to </a:t>
            </a:r>
            <a:r>
              <a:rPr lang="en-GB" dirty="0" smtClean="0"/>
              <a:t>pass.</a:t>
            </a:r>
            <a:endParaRPr lang="en-GB" dirty="0"/>
          </a:p>
          <a:p>
            <a:pPr algn="just"/>
            <a:r>
              <a:rPr lang="en-GB" dirty="0"/>
              <a:t>Re-arranging employees and changing their terms not be </a:t>
            </a:r>
            <a:r>
              <a:rPr lang="en-GB" dirty="0" smtClean="0"/>
              <a:t>enough.</a:t>
            </a:r>
            <a:endParaRPr lang="en-GB" dirty="0"/>
          </a:p>
        </p:txBody>
      </p:sp>
    </p:spTree>
    <p:extLst>
      <p:ext uri="{BB962C8B-B14F-4D97-AF65-F5344CB8AC3E}">
        <p14:creationId xmlns:p14="http://schemas.microsoft.com/office/powerpoint/2010/main" val="418037248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930D8-F1A6-5E4E-A2AB-E2D0E4F21867}"/>
              </a:ext>
            </a:extLst>
          </p:cNvPr>
          <p:cNvSpPr>
            <a:spLocks noGrp="1"/>
          </p:cNvSpPr>
          <p:nvPr>
            <p:ph type="title"/>
          </p:nvPr>
        </p:nvSpPr>
        <p:spPr>
          <a:xfrm>
            <a:off x="457199" y="274638"/>
            <a:ext cx="8162199" cy="1143000"/>
          </a:xfrm>
        </p:spPr>
        <p:txBody>
          <a:bodyPr>
            <a:normAutofit/>
          </a:bodyPr>
          <a:lstStyle/>
          <a:p>
            <a:r>
              <a:rPr lang="en-GB" dirty="0"/>
              <a:t>How long do you have to wait after a transfer before you can make changes? </a:t>
            </a:r>
            <a:endParaRPr lang="en-US" dirty="0"/>
          </a:p>
        </p:txBody>
      </p:sp>
      <p:sp>
        <p:nvSpPr>
          <p:cNvPr id="3" name="Content Placeholder 2">
            <a:extLst>
              <a:ext uri="{FF2B5EF4-FFF2-40B4-BE49-F238E27FC236}">
                <a16:creationId xmlns:a16="http://schemas.microsoft.com/office/drawing/2014/main" id="{79FFC8E4-A85A-FD42-A44B-ED80A9FC48E5}"/>
              </a:ext>
            </a:extLst>
          </p:cNvPr>
          <p:cNvSpPr>
            <a:spLocks noGrp="1"/>
          </p:cNvSpPr>
          <p:nvPr>
            <p:ph idx="1"/>
          </p:nvPr>
        </p:nvSpPr>
        <p:spPr>
          <a:xfrm>
            <a:off x="182965" y="1772816"/>
            <a:ext cx="8565499" cy="2592288"/>
          </a:xfrm>
        </p:spPr>
        <p:txBody>
          <a:bodyPr>
            <a:noAutofit/>
          </a:bodyPr>
          <a:lstStyle/>
          <a:p>
            <a:pPr algn="just"/>
            <a:r>
              <a:rPr lang="en-GB" dirty="0"/>
              <a:t>Time helps but no time </a:t>
            </a:r>
            <a:r>
              <a:rPr lang="en-GB" dirty="0" smtClean="0"/>
              <a:t>limit. </a:t>
            </a:r>
            <a:endParaRPr lang="en-GB" dirty="0"/>
          </a:p>
          <a:p>
            <a:pPr algn="just"/>
            <a:r>
              <a:rPr lang="en-GB" dirty="0"/>
              <a:t>Beware – in general terms you cannot try to offer different terms which are better in some respects and worse in others and expect that to work - Employer bound by improvements but TUPE protects against negative </a:t>
            </a:r>
            <a:r>
              <a:rPr lang="en-GB" dirty="0" smtClean="0"/>
              <a:t>changes.      </a:t>
            </a:r>
            <a:endParaRPr lang="en-GB" dirty="0"/>
          </a:p>
          <a:p>
            <a:pPr algn="just"/>
            <a:r>
              <a:rPr lang="en-GB" dirty="0" smtClean="0"/>
              <a:t>Exception - terms </a:t>
            </a:r>
            <a:r>
              <a:rPr lang="en-GB" dirty="0"/>
              <a:t>agreed on a collective basis may be replaced with alternatives which are overall no less favourable after 1 </a:t>
            </a:r>
            <a:r>
              <a:rPr lang="en-GB" dirty="0" smtClean="0"/>
              <a:t>year. </a:t>
            </a:r>
            <a:endParaRPr lang="en-GB" dirty="0"/>
          </a:p>
          <a:p>
            <a:pPr algn="just"/>
            <a:r>
              <a:rPr lang="en-GB" dirty="0"/>
              <a:t>Natural evolution of the </a:t>
            </a:r>
            <a:r>
              <a:rPr lang="en-GB" dirty="0" smtClean="0"/>
              <a:t>business.     </a:t>
            </a:r>
            <a:endParaRPr lang="en-GB" dirty="0"/>
          </a:p>
        </p:txBody>
      </p:sp>
    </p:spTree>
    <p:extLst>
      <p:ext uri="{BB962C8B-B14F-4D97-AF65-F5344CB8AC3E}">
        <p14:creationId xmlns:p14="http://schemas.microsoft.com/office/powerpoint/2010/main" val="423588879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115616" y="3501008"/>
            <a:ext cx="6912768" cy="1783990"/>
          </a:xfrm>
        </p:spPr>
        <p:txBody>
          <a:bodyPr>
            <a:normAutofit/>
          </a:bodyPr>
          <a:lstStyle/>
          <a:p>
            <a:r>
              <a:rPr lang="en-GB" b="1" dirty="0" smtClean="0"/>
              <a:t>Katja Wigham</a:t>
            </a:r>
          </a:p>
          <a:p>
            <a:r>
              <a:rPr lang="en-GB" dirty="0" smtClean="0"/>
              <a:t>Partner</a:t>
            </a:r>
            <a:br>
              <a:rPr lang="en-GB" dirty="0" smtClean="0"/>
            </a:br>
            <a:r>
              <a:rPr lang="en-GB" dirty="0" smtClean="0"/>
              <a:t>katja.wigham@blandy.co.uk</a:t>
            </a:r>
          </a:p>
          <a:p>
            <a:endParaRPr lang="en-GB" dirty="0"/>
          </a:p>
        </p:txBody>
      </p:sp>
      <p:sp>
        <p:nvSpPr>
          <p:cNvPr id="5" name="Title 4"/>
          <p:cNvSpPr>
            <a:spLocks noGrp="1"/>
          </p:cNvSpPr>
          <p:nvPr>
            <p:ph type="title"/>
          </p:nvPr>
        </p:nvSpPr>
        <p:spPr/>
        <p:txBody>
          <a:bodyPr/>
          <a:lstStyle/>
          <a:p>
            <a:r>
              <a:rPr lang="en-GB" dirty="0" smtClean="0"/>
              <a:t>Property</a:t>
            </a:r>
            <a:endParaRPr lang="en-GB" dirty="0"/>
          </a:p>
        </p:txBody>
      </p:sp>
    </p:spTree>
    <p:extLst>
      <p:ext uri="{BB962C8B-B14F-4D97-AF65-F5344CB8AC3E}">
        <p14:creationId xmlns:p14="http://schemas.microsoft.com/office/powerpoint/2010/main" val="4287003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930D8-F1A6-5E4E-A2AB-E2D0E4F21867}"/>
              </a:ext>
            </a:extLst>
          </p:cNvPr>
          <p:cNvSpPr>
            <a:spLocks noGrp="1"/>
          </p:cNvSpPr>
          <p:nvPr>
            <p:ph type="title"/>
          </p:nvPr>
        </p:nvSpPr>
        <p:spPr/>
        <p:txBody>
          <a:bodyPr/>
          <a:lstStyle/>
          <a:p>
            <a:r>
              <a:rPr lang="en-US" dirty="0" smtClean="0"/>
              <a:t>Property matters</a:t>
            </a:r>
            <a:endParaRPr lang="en-US" dirty="0"/>
          </a:p>
        </p:txBody>
      </p:sp>
      <p:sp>
        <p:nvSpPr>
          <p:cNvPr id="3" name="Content Placeholder 2">
            <a:extLst>
              <a:ext uri="{FF2B5EF4-FFF2-40B4-BE49-F238E27FC236}">
                <a16:creationId xmlns:a16="http://schemas.microsoft.com/office/drawing/2014/main" id="{79FFC8E4-A85A-FD42-A44B-ED80A9FC48E5}"/>
              </a:ext>
            </a:extLst>
          </p:cNvPr>
          <p:cNvSpPr>
            <a:spLocks noGrp="1"/>
          </p:cNvSpPr>
          <p:nvPr>
            <p:ph idx="1"/>
          </p:nvPr>
        </p:nvSpPr>
        <p:spPr>
          <a:xfrm>
            <a:off x="457200" y="1916832"/>
            <a:ext cx="6779096" cy="3816423"/>
          </a:xfrm>
        </p:spPr>
        <p:txBody>
          <a:bodyPr>
            <a:normAutofit/>
          </a:bodyPr>
          <a:lstStyle/>
          <a:p>
            <a:r>
              <a:rPr lang="en-US" dirty="0" smtClean="0"/>
              <a:t>The key is early due diligence whichever structure is chosen. </a:t>
            </a:r>
          </a:p>
          <a:p>
            <a:r>
              <a:rPr lang="en-US" dirty="0" smtClean="0"/>
              <a:t>However; </a:t>
            </a:r>
            <a:r>
              <a:rPr lang="en-US" dirty="0"/>
              <a:t>i</a:t>
            </a:r>
            <a:r>
              <a:rPr lang="en-US" dirty="0" smtClean="0"/>
              <a:t>t is possible that the nature of the property will impact on the available structure and so finding out more about the properties early on is vital.</a:t>
            </a:r>
          </a:p>
          <a:p>
            <a:pPr marL="0" indent="0">
              <a:buNone/>
            </a:pPr>
            <a:endParaRPr lang="en-US" dirty="0" smtClean="0"/>
          </a:p>
          <a:p>
            <a:endParaRPr lang="en-US" dirty="0"/>
          </a:p>
        </p:txBody>
      </p:sp>
    </p:spTree>
    <p:extLst>
      <p:ext uri="{BB962C8B-B14F-4D97-AF65-F5344CB8AC3E}">
        <p14:creationId xmlns:p14="http://schemas.microsoft.com/office/powerpoint/2010/main" val="141180316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Nature of the property</a:t>
            </a:r>
            <a:endParaRPr lang="en-GB" dirty="0"/>
          </a:p>
        </p:txBody>
      </p:sp>
      <p:sp>
        <p:nvSpPr>
          <p:cNvPr id="3" name="Content Placeholder 2"/>
          <p:cNvSpPr>
            <a:spLocks noGrp="1"/>
          </p:cNvSpPr>
          <p:nvPr>
            <p:ph idx="1"/>
          </p:nvPr>
        </p:nvSpPr>
        <p:spPr>
          <a:xfrm>
            <a:off x="457200" y="1916832"/>
            <a:ext cx="7859216" cy="3816423"/>
          </a:xfrm>
        </p:spPr>
        <p:txBody>
          <a:bodyPr>
            <a:normAutofit fontScale="77500" lnSpcReduction="20000"/>
          </a:bodyPr>
          <a:lstStyle/>
          <a:p>
            <a:r>
              <a:rPr lang="en-US" sz="2800" dirty="0" smtClean="0"/>
              <a:t>Permanent endowment/in specie-if </a:t>
            </a:r>
            <a:r>
              <a:rPr lang="en-US" sz="2800" dirty="0"/>
              <a:t>yes </a:t>
            </a:r>
            <a:r>
              <a:rPr lang="en-US" sz="2800" dirty="0" smtClean="0"/>
              <a:t>this may </a:t>
            </a:r>
            <a:r>
              <a:rPr lang="en-US" sz="2800" dirty="0"/>
              <a:t>mean option 3 is the required </a:t>
            </a:r>
            <a:r>
              <a:rPr lang="en-US" sz="2800" dirty="0" smtClean="0"/>
              <a:t>structure.</a:t>
            </a:r>
            <a:endParaRPr lang="en-US" sz="2800" dirty="0"/>
          </a:p>
          <a:p>
            <a:r>
              <a:rPr lang="en-US" sz="2800" dirty="0"/>
              <a:t>Are the properties freehold (most likely) and are they registered at the Land Registry? If they are unregistered, does the Charity have the title deeds? </a:t>
            </a:r>
            <a:r>
              <a:rPr lang="en-US" sz="2800" dirty="0" smtClean="0"/>
              <a:t>Is there a good root of title?</a:t>
            </a:r>
          </a:p>
          <a:p>
            <a:r>
              <a:rPr lang="en-US" sz="2800" dirty="0" smtClean="0"/>
              <a:t>If the transferring charity is unincorporated are the properties registered in the names of the current trustees? –this is quite often not the case and can cause substantial delay to the transaction.</a:t>
            </a:r>
            <a:endParaRPr lang="en-US" sz="2800" dirty="0"/>
          </a:p>
          <a:p>
            <a:r>
              <a:rPr lang="en-US" sz="2800" dirty="0"/>
              <a:t>Are there any other restrictions on the properties which would prevent a </a:t>
            </a:r>
            <a:r>
              <a:rPr lang="en-US" sz="2800" dirty="0" smtClean="0"/>
              <a:t>transfer? e.g. covenants/rights of pre-emption.</a:t>
            </a:r>
            <a:endParaRPr lang="en-US" sz="2800" dirty="0"/>
          </a:p>
          <a:p>
            <a:r>
              <a:rPr lang="en-US" sz="2800" dirty="0"/>
              <a:t>Are any of the properties charged? </a:t>
            </a:r>
          </a:p>
          <a:p>
            <a:endParaRPr lang="en-GB" dirty="0"/>
          </a:p>
        </p:txBody>
      </p:sp>
    </p:spTree>
    <p:extLst>
      <p:ext uri="{BB962C8B-B14F-4D97-AF65-F5344CB8AC3E}">
        <p14:creationId xmlns:p14="http://schemas.microsoft.com/office/powerpoint/2010/main" val="162126485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930D8-F1A6-5E4E-A2AB-E2D0E4F21867}"/>
              </a:ext>
            </a:extLst>
          </p:cNvPr>
          <p:cNvSpPr>
            <a:spLocks noGrp="1"/>
          </p:cNvSpPr>
          <p:nvPr>
            <p:ph type="title"/>
          </p:nvPr>
        </p:nvSpPr>
        <p:spPr/>
        <p:txBody>
          <a:bodyPr/>
          <a:lstStyle/>
          <a:p>
            <a:r>
              <a:rPr lang="en-US" dirty="0" smtClean="0"/>
              <a:t>Nature of the property</a:t>
            </a:r>
            <a:endParaRPr lang="en-US" dirty="0"/>
          </a:p>
        </p:txBody>
      </p:sp>
      <p:sp>
        <p:nvSpPr>
          <p:cNvPr id="3" name="Content Placeholder 2">
            <a:extLst>
              <a:ext uri="{FF2B5EF4-FFF2-40B4-BE49-F238E27FC236}">
                <a16:creationId xmlns:a16="http://schemas.microsoft.com/office/drawing/2014/main" id="{79FFC8E4-A85A-FD42-A44B-ED80A9FC48E5}"/>
              </a:ext>
            </a:extLst>
          </p:cNvPr>
          <p:cNvSpPr>
            <a:spLocks noGrp="1"/>
          </p:cNvSpPr>
          <p:nvPr>
            <p:ph idx="1"/>
          </p:nvPr>
        </p:nvSpPr>
        <p:spPr>
          <a:xfrm>
            <a:off x="457200" y="1916832"/>
            <a:ext cx="7427168" cy="3816423"/>
          </a:xfrm>
        </p:spPr>
        <p:txBody>
          <a:bodyPr>
            <a:normAutofit/>
          </a:bodyPr>
          <a:lstStyle/>
          <a:p>
            <a:r>
              <a:rPr lang="en-US" dirty="0" smtClean="0"/>
              <a:t>Does the Charity own properties other than the Almshouses? </a:t>
            </a:r>
            <a:r>
              <a:rPr lang="en-US" dirty="0" err="1" smtClean="0"/>
              <a:t>e.g</a:t>
            </a:r>
            <a:r>
              <a:rPr lang="en-US" dirty="0" smtClean="0"/>
              <a:t> investment properties or an office? </a:t>
            </a:r>
          </a:p>
          <a:p>
            <a:r>
              <a:rPr lang="en-US" dirty="0" smtClean="0"/>
              <a:t>If yes, are any of these leasehold and does the lease allow for a transfer? </a:t>
            </a:r>
          </a:p>
          <a:p>
            <a:r>
              <a:rPr lang="en-US" dirty="0" smtClean="0"/>
              <a:t>If yes, are any of those properties subject to tenancies and are there any rent arrears or other breaches of covenant such as dilapidations? </a:t>
            </a:r>
            <a:endParaRPr lang="en-US" dirty="0"/>
          </a:p>
        </p:txBody>
      </p:sp>
    </p:spTree>
    <p:extLst>
      <p:ext uri="{BB962C8B-B14F-4D97-AF65-F5344CB8AC3E}">
        <p14:creationId xmlns:p14="http://schemas.microsoft.com/office/powerpoint/2010/main" val="12424979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930D8-F1A6-5E4E-A2AB-E2D0E4F21867}"/>
              </a:ext>
            </a:extLst>
          </p:cNvPr>
          <p:cNvSpPr>
            <a:spLocks noGrp="1"/>
          </p:cNvSpPr>
          <p:nvPr>
            <p:ph type="title"/>
          </p:nvPr>
        </p:nvSpPr>
        <p:spPr/>
        <p:txBody>
          <a:bodyPr/>
          <a:lstStyle/>
          <a:p>
            <a:r>
              <a:rPr lang="en-US" dirty="0" smtClean="0"/>
              <a:t>Due diligence</a:t>
            </a:r>
            <a:endParaRPr lang="en-US" dirty="0"/>
          </a:p>
        </p:txBody>
      </p:sp>
      <p:sp>
        <p:nvSpPr>
          <p:cNvPr id="3" name="Content Placeholder 2">
            <a:extLst>
              <a:ext uri="{FF2B5EF4-FFF2-40B4-BE49-F238E27FC236}">
                <a16:creationId xmlns:a16="http://schemas.microsoft.com/office/drawing/2014/main" id="{79FFC8E4-A85A-FD42-A44B-ED80A9FC48E5}"/>
              </a:ext>
            </a:extLst>
          </p:cNvPr>
          <p:cNvSpPr>
            <a:spLocks noGrp="1"/>
          </p:cNvSpPr>
          <p:nvPr>
            <p:ph idx="1"/>
          </p:nvPr>
        </p:nvSpPr>
        <p:spPr>
          <a:xfrm>
            <a:off x="457200" y="1628800"/>
            <a:ext cx="7787208" cy="3816423"/>
          </a:xfrm>
        </p:spPr>
        <p:txBody>
          <a:bodyPr>
            <a:noAutofit/>
          </a:bodyPr>
          <a:lstStyle/>
          <a:p>
            <a:pPr marL="0" indent="0">
              <a:buNone/>
            </a:pPr>
            <a:r>
              <a:rPr lang="en-US" sz="2200" u="sng" dirty="0" smtClean="0"/>
              <a:t>Condition</a:t>
            </a:r>
          </a:p>
          <a:p>
            <a:r>
              <a:rPr lang="en-US" sz="2200" dirty="0" smtClean="0"/>
              <a:t>Are the properties in a good condition? Obligations regarding maintenance and repair of Almshouses.</a:t>
            </a:r>
          </a:p>
          <a:p>
            <a:r>
              <a:rPr lang="en-US" sz="2200" dirty="0" smtClean="0"/>
              <a:t>Likely future expenditure.</a:t>
            </a:r>
          </a:p>
          <a:p>
            <a:endParaRPr lang="en-US" sz="700" dirty="0"/>
          </a:p>
          <a:p>
            <a:pPr marL="0" indent="0">
              <a:buNone/>
            </a:pPr>
            <a:r>
              <a:rPr lang="en-US" sz="2200" u="sng" dirty="0" smtClean="0"/>
              <a:t>Regulatory</a:t>
            </a:r>
          </a:p>
          <a:p>
            <a:r>
              <a:rPr lang="en-US" sz="2200" dirty="0" smtClean="0"/>
              <a:t>Are there any regulatory breaches - e.g. lack of asbestos (in common parts/commercial investment properties) or fire risk assessments, breaches of planning conditions.</a:t>
            </a:r>
          </a:p>
          <a:p>
            <a:r>
              <a:rPr lang="en-US" sz="2200" dirty="0" smtClean="0"/>
              <a:t>What are the energy performance ratings/Do the minimum energy efficiency standards apply? A grey area for Almshouses. </a:t>
            </a:r>
            <a:endParaRPr lang="en-US" sz="2200" dirty="0"/>
          </a:p>
        </p:txBody>
      </p:sp>
    </p:spTree>
    <p:extLst>
      <p:ext uri="{BB962C8B-B14F-4D97-AF65-F5344CB8AC3E}">
        <p14:creationId xmlns:p14="http://schemas.microsoft.com/office/powerpoint/2010/main" val="5192435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930D8-F1A6-5E4E-A2AB-E2D0E4F21867}"/>
              </a:ext>
            </a:extLst>
          </p:cNvPr>
          <p:cNvSpPr>
            <a:spLocks noGrp="1"/>
          </p:cNvSpPr>
          <p:nvPr>
            <p:ph type="title"/>
          </p:nvPr>
        </p:nvSpPr>
        <p:spPr/>
        <p:txBody>
          <a:bodyPr/>
          <a:lstStyle/>
          <a:p>
            <a:r>
              <a:rPr lang="en-US" dirty="0" smtClean="0"/>
              <a:t>What we will cover</a:t>
            </a:r>
            <a:endParaRPr lang="en-US" dirty="0"/>
          </a:p>
        </p:txBody>
      </p:sp>
      <p:sp>
        <p:nvSpPr>
          <p:cNvPr id="3" name="Content Placeholder 2">
            <a:extLst>
              <a:ext uri="{FF2B5EF4-FFF2-40B4-BE49-F238E27FC236}">
                <a16:creationId xmlns:a16="http://schemas.microsoft.com/office/drawing/2014/main" id="{79FFC8E4-A85A-FD42-A44B-ED80A9FC48E5}"/>
              </a:ext>
            </a:extLst>
          </p:cNvPr>
          <p:cNvSpPr>
            <a:spLocks noGrp="1"/>
          </p:cNvSpPr>
          <p:nvPr>
            <p:ph idx="1"/>
          </p:nvPr>
        </p:nvSpPr>
        <p:spPr/>
        <p:txBody>
          <a:bodyPr/>
          <a:lstStyle/>
          <a:p>
            <a:r>
              <a:rPr lang="en-US" dirty="0" smtClean="0"/>
              <a:t>Initial considerations</a:t>
            </a:r>
          </a:p>
          <a:p>
            <a:r>
              <a:rPr lang="en-US" dirty="0" smtClean="0"/>
              <a:t>Charity law matters</a:t>
            </a:r>
          </a:p>
          <a:p>
            <a:r>
              <a:rPr lang="en-US" dirty="0" smtClean="0"/>
              <a:t>Ways to merge</a:t>
            </a:r>
          </a:p>
          <a:p>
            <a:r>
              <a:rPr lang="en-US" dirty="0" smtClean="0"/>
              <a:t>The process</a:t>
            </a:r>
          </a:p>
          <a:p>
            <a:r>
              <a:rPr lang="en-US" dirty="0" smtClean="0"/>
              <a:t>Employment issues</a:t>
            </a:r>
          </a:p>
          <a:p>
            <a:r>
              <a:rPr lang="en-US" dirty="0" smtClean="0"/>
              <a:t>Property matters</a:t>
            </a:r>
          </a:p>
          <a:p>
            <a:r>
              <a:rPr lang="en-US" dirty="0" smtClean="0"/>
              <a:t>Your questions</a:t>
            </a:r>
            <a:endParaRPr lang="en-US" dirty="0"/>
          </a:p>
        </p:txBody>
      </p:sp>
    </p:spTree>
    <p:extLst>
      <p:ext uri="{BB962C8B-B14F-4D97-AF65-F5344CB8AC3E}">
        <p14:creationId xmlns:p14="http://schemas.microsoft.com/office/powerpoint/2010/main" val="8233051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930D8-F1A6-5E4E-A2AB-E2D0E4F21867}"/>
              </a:ext>
            </a:extLst>
          </p:cNvPr>
          <p:cNvSpPr>
            <a:spLocks noGrp="1"/>
          </p:cNvSpPr>
          <p:nvPr>
            <p:ph type="title"/>
          </p:nvPr>
        </p:nvSpPr>
        <p:spPr/>
        <p:txBody>
          <a:bodyPr/>
          <a:lstStyle/>
          <a:p>
            <a:r>
              <a:rPr lang="en-US" dirty="0" smtClean="0"/>
              <a:t>The process</a:t>
            </a:r>
            <a:endParaRPr lang="en-US" dirty="0"/>
          </a:p>
        </p:txBody>
      </p:sp>
      <p:sp>
        <p:nvSpPr>
          <p:cNvPr id="3" name="Content Placeholder 2">
            <a:extLst>
              <a:ext uri="{FF2B5EF4-FFF2-40B4-BE49-F238E27FC236}">
                <a16:creationId xmlns:a16="http://schemas.microsoft.com/office/drawing/2014/main" id="{79FFC8E4-A85A-FD42-A44B-ED80A9FC48E5}"/>
              </a:ext>
            </a:extLst>
          </p:cNvPr>
          <p:cNvSpPr>
            <a:spLocks noGrp="1"/>
          </p:cNvSpPr>
          <p:nvPr>
            <p:ph idx="1"/>
          </p:nvPr>
        </p:nvSpPr>
        <p:spPr>
          <a:xfrm>
            <a:off x="457200" y="1637592"/>
            <a:ext cx="8003232" cy="4032447"/>
          </a:xfrm>
        </p:spPr>
        <p:txBody>
          <a:bodyPr>
            <a:normAutofit/>
          </a:bodyPr>
          <a:lstStyle/>
          <a:p>
            <a:r>
              <a:rPr lang="en-US" sz="1900" dirty="0" smtClean="0"/>
              <a:t>Searches - minimum local, environmental, drainage and chancel.</a:t>
            </a:r>
          </a:p>
          <a:p>
            <a:r>
              <a:rPr lang="en-US" sz="1900" dirty="0" smtClean="0"/>
              <a:t>Enquiries.</a:t>
            </a:r>
          </a:p>
          <a:p>
            <a:r>
              <a:rPr lang="en-US" sz="1900" dirty="0" smtClean="0"/>
              <a:t>With option 1 and 2 - transfer. Only due diligence required for option 3.</a:t>
            </a:r>
          </a:p>
          <a:p>
            <a:r>
              <a:rPr lang="en-US" sz="1900" dirty="0" smtClean="0"/>
              <a:t>Leasehold properties may require a Landlord’s licence to assign and notice following completion.</a:t>
            </a:r>
          </a:p>
          <a:p>
            <a:r>
              <a:rPr lang="en-US" sz="1900" dirty="0" smtClean="0"/>
              <a:t>Properties subject to tenancies may require assignments of rent deposits/rent arrears and notices to each Tenant.</a:t>
            </a:r>
          </a:p>
          <a:p>
            <a:r>
              <a:rPr lang="en-US" sz="1900" dirty="0" smtClean="0"/>
              <a:t>Stamp </a:t>
            </a:r>
            <a:r>
              <a:rPr lang="en-US" sz="1900" dirty="0"/>
              <a:t>D</a:t>
            </a:r>
            <a:r>
              <a:rPr lang="en-US" sz="1900" dirty="0" smtClean="0"/>
              <a:t>uty Land Tax (SDLT) - with a transfer to another charity not for value this should not be relevant.</a:t>
            </a:r>
          </a:p>
          <a:p>
            <a:r>
              <a:rPr lang="en-US" sz="1900" dirty="0" smtClean="0"/>
              <a:t>Registration at the Land Registry:-</a:t>
            </a:r>
          </a:p>
          <a:p>
            <a:pPr lvl="1"/>
            <a:r>
              <a:rPr lang="en-US" sz="1900" dirty="0" smtClean="0"/>
              <a:t>Unregistered land-will trigger first registration.</a:t>
            </a:r>
          </a:p>
          <a:p>
            <a:pPr lvl="1"/>
            <a:r>
              <a:rPr lang="en-US" sz="1900" dirty="0" smtClean="0"/>
              <a:t>Fee payable on value of properties transferred at a reduced rate.</a:t>
            </a:r>
          </a:p>
          <a:p>
            <a:endParaRPr lang="en-US" sz="1800" dirty="0"/>
          </a:p>
        </p:txBody>
      </p:sp>
    </p:spTree>
    <p:extLst>
      <p:ext uri="{BB962C8B-B14F-4D97-AF65-F5344CB8AC3E}">
        <p14:creationId xmlns:p14="http://schemas.microsoft.com/office/powerpoint/2010/main" val="220459273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smtClean="0"/>
              <a:t>Thank you</a:t>
            </a:r>
            <a:br>
              <a:rPr lang="en-GB" dirty="0" smtClean="0"/>
            </a:br>
            <a:r>
              <a:rPr lang="en-GB" b="0" dirty="0" smtClean="0"/>
              <a:t>Any questions?</a:t>
            </a:r>
            <a:endParaRPr lang="en-GB" b="0" dirty="0"/>
          </a:p>
        </p:txBody>
      </p:sp>
      <p:graphicFrame>
        <p:nvGraphicFramePr>
          <p:cNvPr id="2" name="Table 1"/>
          <p:cNvGraphicFramePr>
            <a:graphicFrameLocks noGrp="1"/>
          </p:cNvGraphicFramePr>
          <p:nvPr>
            <p:extLst>
              <p:ext uri="{D42A27DB-BD31-4B8C-83A1-F6EECF244321}">
                <p14:modId xmlns:p14="http://schemas.microsoft.com/office/powerpoint/2010/main" val="2079738578"/>
              </p:ext>
            </p:extLst>
          </p:nvPr>
        </p:nvGraphicFramePr>
        <p:xfrm>
          <a:off x="323528" y="3789040"/>
          <a:ext cx="8424936" cy="1463040"/>
        </p:xfrm>
        <a:graphic>
          <a:graphicData uri="http://schemas.openxmlformats.org/drawingml/2006/table">
            <a:tbl>
              <a:tblPr firstRow="1" bandRow="1">
                <a:tableStyleId>{5940675A-B579-460E-94D1-54222C63F5DA}</a:tableStyleId>
              </a:tblPr>
              <a:tblGrid>
                <a:gridCol w="2808312">
                  <a:extLst>
                    <a:ext uri="{9D8B030D-6E8A-4147-A177-3AD203B41FA5}">
                      <a16:colId xmlns:a16="http://schemas.microsoft.com/office/drawing/2014/main" val="216465312"/>
                    </a:ext>
                  </a:extLst>
                </a:gridCol>
                <a:gridCol w="2808312">
                  <a:extLst>
                    <a:ext uri="{9D8B030D-6E8A-4147-A177-3AD203B41FA5}">
                      <a16:colId xmlns:a16="http://schemas.microsoft.com/office/drawing/2014/main" val="3775111714"/>
                    </a:ext>
                  </a:extLst>
                </a:gridCol>
                <a:gridCol w="2808312">
                  <a:extLst>
                    <a:ext uri="{9D8B030D-6E8A-4147-A177-3AD203B41FA5}">
                      <a16:colId xmlns:a16="http://schemas.microsoft.com/office/drawing/2014/main" val="1319348159"/>
                    </a:ext>
                  </a:extLst>
                </a:gridCol>
              </a:tblGrid>
              <a:tr h="370840">
                <a:tc>
                  <a:txBody>
                    <a:bodyPr/>
                    <a:lstStyle/>
                    <a:p>
                      <a:pPr algn="ctr"/>
                      <a:r>
                        <a:rPr lang="en-GB" b="1" dirty="0" smtClean="0">
                          <a:solidFill>
                            <a:schemeClr val="bg1"/>
                          </a:solidFill>
                        </a:rPr>
                        <a:t>Nick Burrows</a:t>
                      </a:r>
                    </a:p>
                    <a:p>
                      <a:pPr algn="ctr"/>
                      <a:r>
                        <a:rPr lang="en-GB" dirty="0" smtClean="0">
                          <a:solidFill>
                            <a:schemeClr val="bg1"/>
                          </a:solidFill>
                        </a:rPr>
                        <a:t>Charities &amp; Commercial</a:t>
                      </a:r>
                    </a:p>
                    <a:p>
                      <a:pPr algn="ctr"/>
                      <a:r>
                        <a:rPr lang="en-GB" dirty="0" smtClean="0">
                          <a:solidFill>
                            <a:schemeClr val="bg1"/>
                          </a:solidFill>
                        </a:rPr>
                        <a:t>nick.burrows@blandy.co.uk</a:t>
                      </a:r>
                    </a:p>
                    <a:p>
                      <a:pPr algn="ctr"/>
                      <a:endParaRPr lang="en-GB" dirty="0" smtClean="0">
                        <a:solidFill>
                          <a:schemeClr val="bg1"/>
                        </a:solidFill>
                      </a:endParaRPr>
                    </a:p>
                    <a:p>
                      <a:pPr algn="ctr"/>
                      <a:endParaRPr lang="en-GB" dirty="0">
                        <a:solidFill>
                          <a:schemeClr val="bg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b="1" dirty="0" smtClean="0">
                          <a:solidFill>
                            <a:schemeClr val="bg1"/>
                          </a:solidFill>
                        </a:rPr>
                        <a:t>Tim Clark</a:t>
                      </a:r>
                    </a:p>
                    <a:p>
                      <a:pPr algn="ctr"/>
                      <a:r>
                        <a:rPr lang="en-GB" dirty="0" smtClean="0">
                          <a:solidFill>
                            <a:schemeClr val="bg1"/>
                          </a:solidFill>
                        </a:rPr>
                        <a:t>Employment</a:t>
                      </a:r>
                    </a:p>
                    <a:p>
                      <a:pPr algn="ctr"/>
                      <a:r>
                        <a:rPr lang="en-GB" dirty="0" smtClean="0">
                          <a:solidFill>
                            <a:schemeClr val="bg1"/>
                          </a:solidFill>
                        </a:rPr>
                        <a:t>tim.clark@blandy.co.uk</a:t>
                      </a:r>
                    </a:p>
                    <a:p>
                      <a:pPr algn="ctr"/>
                      <a:endParaRPr lang="en-GB" dirty="0" smtClean="0">
                        <a:solidFill>
                          <a:schemeClr val="bg1"/>
                        </a:solidFill>
                      </a:endParaRPr>
                    </a:p>
                    <a:p>
                      <a:pPr algn="ctr"/>
                      <a:endParaRPr lang="en-GB" dirty="0">
                        <a:solidFill>
                          <a:schemeClr val="bg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b="1" dirty="0" smtClean="0">
                          <a:solidFill>
                            <a:schemeClr val="bg1"/>
                          </a:solidFill>
                        </a:rPr>
                        <a:t>Katja Wigham</a:t>
                      </a:r>
                    </a:p>
                    <a:p>
                      <a:pPr algn="ctr"/>
                      <a:r>
                        <a:rPr lang="en-GB" dirty="0" smtClean="0">
                          <a:solidFill>
                            <a:schemeClr val="bg1"/>
                          </a:solidFill>
                        </a:rPr>
                        <a:t>Commercial Property</a:t>
                      </a:r>
                    </a:p>
                    <a:p>
                      <a:pPr algn="ctr"/>
                      <a:r>
                        <a:rPr lang="en-GB" dirty="0" smtClean="0">
                          <a:solidFill>
                            <a:schemeClr val="bg1"/>
                          </a:solidFill>
                        </a:rPr>
                        <a:t>katja.wigham@blandy.co.uk</a:t>
                      </a:r>
                    </a:p>
                    <a:p>
                      <a:pPr algn="ctr"/>
                      <a:endParaRPr lang="en-GB" dirty="0" smtClean="0">
                        <a:solidFill>
                          <a:schemeClr val="bg1"/>
                        </a:solidFill>
                      </a:endParaRPr>
                    </a:p>
                    <a:p>
                      <a:pPr algn="ctr"/>
                      <a:endParaRPr lang="en-GB" dirty="0">
                        <a:solidFill>
                          <a:schemeClr val="bg1"/>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101439254"/>
                  </a:ext>
                </a:extLst>
              </a:tr>
            </a:tbl>
          </a:graphicData>
        </a:graphic>
      </p:graphicFrame>
    </p:spTree>
    <p:extLst>
      <p:ext uri="{BB962C8B-B14F-4D97-AF65-F5344CB8AC3E}">
        <p14:creationId xmlns:p14="http://schemas.microsoft.com/office/powerpoint/2010/main" val="21231769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1115616" y="3501008"/>
            <a:ext cx="6912768" cy="1463539"/>
          </a:xfrm>
        </p:spPr>
        <p:txBody>
          <a:bodyPr/>
          <a:lstStyle/>
          <a:p>
            <a:r>
              <a:rPr lang="en-GB" b="1" dirty="0" smtClean="0"/>
              <a:t>Nick Burrows</a:t>
            </a:r>
          </a:p>
          <a:p>
            <a:r>
              <a:rPr lang="en-GB" dirty="0" smtClean="0"/>
              <a:t>Partner</a:t>
            </a:r>
          </a:p>
          <a:p>
            <a:r>
              <a:rPr lang="en-GB" dirty="0" smtClean="0"/>
              <a:t>nick.burrows@blandy.co.uk</a:t>
            </a:r>
            <a:endParaRPr lang="en-GB" dirty="0"/>
          </a:p>
          <a:p>
            <a:endParaRPr lang="en-GB" dirty="0"/>
          </a:p>
        </p:txBody>
      </p:sp>
      <p:sp>
        <p:nvSpPr>
          <p:cNvPr id="5" name="Title 4"/>
          <p:cNvSpPr>
            <a:spLocks noGrp="1"/>
          </p:cNvSpPr>
          <p:nvPr>
            <p:ph type="title"/>
          </p:nvPr>
        </p:nvSpPr>
        <p:spPr/>
        <p:txBody>
          <a:bodyPr/>
          <a:lstStyle/>
          <a:p>
            <a:r>
              <a:rPr lang="en-GB" dirty="0" smtClean="0"/>
              <a:t>Charity Law &amp; the Process</a:t>
            </a:r>
            <a:endParaRPr lang="en-GB" dirty="0"/>
          </a:p>
        </p:txBody>
      </p:sp>
    </p:spTree>
    <p:extLst>
      <p:ext uri="{BB962C8B-B14F-4D97-AF65-F5344CB8AC3E}">
        <p14:creationId xmlns:p14="http://schemas.microsoft.com/office/powerpoint/2010/main" val="6239204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930D8-F1A6-5E4E-A2AB-E2D0E4F21867}"/>
              </a:ext>
            </a:extLst>
          </p:cNvPr>
          <p:cNvSpPr>
            <a:spLocks noGrp="1"/>
          </p:cNvSpPr>
          <p:nvPr>
            <p:ph type="title"/>
          </p:nvPr>
        </p:nvSpPr>
        <p:spPr/>
        <p:txBody>
          <a:bodyPr/>
          <a:lstStyle/>
          <a:p>
            <a:r>
              <a:rPr lang="en-US" dirty="0" smtClean="0"/>
              <a:t>Initial considerations</a:t>
            </a:r>
            <a:endParaRPr lang="en-US" dirty="0"/>
          </a:p>
        </p:txBody>
      </p:sp>
      <p:sp>
        <p:nvSpPr>
          <p:cNvPr id="3" name="Content Placeholder 2">
            <a:extLst>
              <a:ext uri="{FF2B5EF4-FFF2-40B4-BE49-F238E27FC236}">
                <a16:creationId xmlns:a16="http://schemas.microsoft.com/office/drawing/2014/main" id="{79FFC8E4-A85A-FD42-A44B-ED80A9FC48E5}"/>
              </a:ext>
            </a:extLst>
          </p:cNvPr>
          <p:cNvSpPr>
            <a:spLocks noGrp="1"/>
          </p:cNvSpPr>
          <p:nvPr>
            <p:ph idx="1"/>
          </p:nvPr>
        </p:nvSpPr>
        <p:spPr>
          <a:xfrm>
            <a:off x="457200" y="1916832"/>
            <a:ext cx="7283152" cy="3816423"/>
          </a:xfrm>
        </p:spPr>
        <p:txBody>
          <a:bodyPr>
            <a:normAutofit lnSpcReduction="10000"/>
          </a:bodyPr>
          <a:lstStyle/>
          <a:p>
            <a:r>
              <a:rPr lang="en-US" sz="3000" dirty="0" smtClean="0"/>
              <a:t>Why is the charity considering a merger?</a:t>
            </a:r>
          </a:p>
          <a:p>
            <a:pPr lvl="1"/>
            <a:r>
              <a:rPr lang="en-US" sz="2600" dirty="0" smtClean="0"/>
              <a:t>What problems are being experienced?</a:t>
            </a:r>
          </a:p>
          <a:p>
            <a:pPr lvl="1"/>
            <a:r>
              <a:rPr lang="en-US" sz="2600" dirty="0" smtClean="0"/>
              <a:t>What other options have been investigated?</a:t>
            </a:r>
          </a:p>
          <a:p>
            <a:pPr lvl="1"/>
            <a:r>
              <a:rPr lang="en-US" sz="2600" dirty="0" smtClean="0"/>
              <a:t>Is it struggling financially or for some other reason?</a:t>
            </a:r>
          </a:p>
          <a:p>
            <a:pPr lvl="1"/>
            <a:r>
              <a:rPr lang="en-US" sz="2600" dirty="0" smtClean="0"/>
              <a:t>Does it wish to expand its reach?</a:t>
            </a:r>
          </a:p>
          <a:p>
            <a:r>
              <a:rPr lang="en-US" sz="3000" dirty="0" smtClean="0"/>
              <a:t>How will the merger benefit the charity and its beneficiaries?</a:t>
            </a:r>
            <a:endParaRPr lang="en-US" sz="3000" dirty="0"/>
          </a:p>
        </p:txBody>
      </p:sp>
    </p:spTree>
    <p:extLst>
      <p:ext uri="{BB962C8B-B14F-4D97-AF65-F5344CB8AC3E}">
        <p14:creationId xmlns:p14="http://schemas.microsoft.com/office/powerpoint/2010/main" val="118312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930D8-F1A6-5E4E-A2AB-E2D0E4F21867}"/>
              </a:ext>
            </a:extLst>
          </p:cNvPr>
          <p:cNvSpPr>
            <a:spLocks noGrp="1"/>
          </p:cNvSpPr>
          <p:nvPr>
            <p:ph type="title"/>
          </p:nvPr>
        </p:nvSpPr>
        <p:spPr/>
        <p:txBody>
          <a:bodyPr/>
          <a:lstStyle/>
          <a:p>
            <a:r>
              <a:rPr lang="en-US" dirty="0" smtClean="0"/>
              <a:t>Charity law matters</a:t>
            </a:r>
            <a:endParaRPr lang="en-US" dirty="0"/>
          </a:p>
        </p:txBody>
      </p:sp>
      <p:sp>
        <p:nvSpPr>
          <p:cNvPr id="3" name="Content Placeholder 2">
            <a:extLst>
              <a:ext uri="{FF2B5EF4-FFF2-40B4-BE49-F238E27FC236}">
                <a16:creationId xmlns:a16="http://schemas.microsoft.com/office/drawing/2014/main" id="{79FFC8E4-A85A-FD42-A44B-ED80A9FC48E5}"/>
              </a:ext>
            </a:extLst>
          </p:cNvPr>
          <p:cNvSpPr>
            <a:spLocks noGrp="1"/>
          </p:cNvSpPr>
          <p:nvPr>
            <p:ph idx="1"/>
          </p:nvPr>
        </p:nvSpPr>
        <p:spPr>
          <a:xfrm>
            <a:off x="457200" y="1916832"/>
            <a:ext cx="7571184" cy="3816423"/>
          </a:xfrm>
        </p:spPr>
        <p:txBody>
          <a:bodyPr>
            <a:normAutofit/>
          </a:bodyPr>
          <a:lstStyle/>
          <a:p>
            <a:r>
              <a:rPr lang="en-US" dirty="0" smtClean="0"/>
              <a:t>The first step is to consider the charity’s governing document – does it give trustees the powers to amalgamate/merge their charity?</a:t>
            </a:r>
          </a:p>
          <a:p>
            <a:r>
              <a:rPr lang="en-US" dirty="0" smtClean="0"/>
              <a:t>Almshouses are generally governed by Charity Commission Schemes.</a:t>
            </a:r>
          </a:p>
          <a:p>
            <a:r>
              <a:rPr lang="en-US" dirty="0" smtClean="0"/>
              <a:t>They often do not contain a power to merge.</a:t>
            </a:r>
          </a:p>
          <a:p>
            <a:r>
              <a:rPr lang="en-US" dirty="0" smtClean="0"/>
              <a:t>If the incomes are small enough, it could be possible to use the small charities provisions in the Act.</a:t>
            </a:r>
            <a:endParaRPr lang="en-US" dirty="0"/>
          </a:p>
        </p:txBody>
      </p:sp>
    </p:spTree>
    <p:extLst>
      <p:ext uri="{BB962C8B-B14F-4D97-AF65-F5344CB8AC3E}">
        <p14:creationId xmlns:p14="http://schemas.microsoft.com/office/powerpoint/2010/main" val="38328255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930D8-F1A6-5E4E-A2AB-E2D0E4F21867}"/>
              </a:ext>
            </a:extLst>
          </p:cNvPr>
          <p:cNvSpPr>
            <a:spLocks noGrp="1"/>
          </p:cNvSpPr>
          <p:nvPr>
            <p:ph type="title"/>
          </p:nvPr>
        </p:nvSpPr>
        <p:spPr/>
        <p:txBody>
          <a:bodyPr/>
          <a:lstStyle/>
          <a:p>
            <a:r>
              <a:rPr lang="en-US" dirty="0"/>
              <a:t>Charity law matters</a:t>
            </a:r>
          </a:p>
        </p:txBody>
      </p:sp>
      <p:sp>
        <p:nvSpPr>
          <p:cNvPr id="3" name="Content Placeholder 2">
            <a:extLst>
              <a:ext uri="{FF2B5EF4-FFF2-40B4-BE49-F238E27FC236}">
                <a16:creationId xmlns:a16="http://schemas.microsoft.com/office/drawing/2014/main" id="{79FFC8E4-A85A-FD42-A44B-ED80A9FC48E5}"/>
              </a:ext>
            </a:extLst>
          </p:cNvPr>
          <p:cNvSpPr>
            <a:spLocks noGrp="1"/>
          </p:cNvSpPr>
          <p:nvPr>
            <p:ph idx="1"/>
          </p:nvPr>
        </p:nvSpPr>
        <p:spPr>
          <a:xfrm>
            <a:off x="457200" y="1628800"/>
            <a:ext cx="6779096" cy="3816423"/>
          </a:xfrm>
        </p:spPr>
        <p:txBody>
          <a:bodyPr>
            <a:normAutofit/>
          </a:bodyPr>
          <a:lstStyle/>
          <a:p>
            <a:r>
              <a:rPr lang="en-US" dirty="0" smtClean="0"/>
              <a:t>If the charities are too big (income </a:t>
            </a:r>
            <a:r>
              <a:rPr lang="en-US" dirty="0"/>
              <a:t>of </a:t>
            </a:r>
            <a:r>
              <a:rPr lang="en-US" dirty="0" smtClean="0"/>
              <a:t>more than £10,000) to use those provisions, a Scheme or Order from the Commission will be required.</a:t>
            </a:r>
          </a:p>
          <a:p>
            <a:r>
              <a:rPr lang="en-US" dirty="0" smtClean="0"/>
              <a:t>The next question is whether the objects of the two charities are similar/the same.</a:t>
            </a:r>
          </a:p>
          <a:p>
            <a:r>
              <a:rPr lang="en-US" dirty="0" smtClean="0"/>
              <a:t>If they are, then the Commission can use s105 to make an order for the transfer of assets.</a:t>
            </a:r>
            <a:endParaRPr lang="en-US" dirty="0"/>
          </a:p>
        </p:txBody>
      </p:sp>
    </p:spTree>
    <p:extLst>
      <p:ext uri="{BB962C8B-B14F-4D97-AF65-F5344CB8AC3E}">
        <p14:creationId xmlns:p14="http://schemas.microsoft.com/office/powerpoint/2010/main" val="30734881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930D8-F1A6-5E4E-A2AB-E2D0E4F21867}"/>
              </a:ext>
            </a:extLst>
          </p:cNvPr>
          <p:cNvSpPr>
            <a:spLocks noGrp="1"/>
          </p:cNvSpPr>
          <p:nvPr>
            <p:ph type="title"/>
          </p:nvPr>
        </p:nvSpPr>
        <p:spPr/>
        <p:txBody>
          <a:bodyPr/>
          <a:lstStyle/>
          <a:p>
            <a:r>
              <a:rPr lang="en-US" dirty="0"/>
              <a:t>Charity law matters</a:t>
            </a:r>
          </a:p>
        </p:txBody>
      </p:sp>
      <p:sp>
        <p:nvSpPr>
          <p:cNvPr id="3" name="Content Placeholder 2">
            <a:extLst>
              <a:ext uri="{FF2B5EF4-FFF2-40B4-BE49-F238E27FC236}">
                <a16:creationId xmlns:a16="http://schemas.microsoft.com/office/drawing/2014/main" id="{79FFC8E4-A85A-FD42-A44B-ED80A9FC48E5}"/>
              </a:ext>
            </a:extLst>
          </p:cNvPr>
          <p:cNvSpPr>
            <a:spLocks noGrp="1"/>
          </p:cNvSpPr>
          <p:nvPr>
            <p:ph idx="1"/>
          </p:nvPr>
        </p:nvSpPr>
        <p:spPr>
          <a:xfrm>
            <a:off x="457200" y="1916832"/>
            <a:ext cx="6779096" cy="3816423"/>
          </a:xfrm>
        </p:spPr>
        <p:txBody>
          <a:bodyPr/>
          <a:lstStyle/>
          <a:p>
            <a:r>
              <a:rPr lang="en-US" dirty="0" smtClean="0"/>
              <a:t>If the objects are not similar/the same, then the trustees will need to make a case for the merger under s62 (1) of the Act (under the doctrine of cy-</a:t>
            </a:r>
            <a:r>
              <a:rPr lang="en-US" dirty="0" err="1" smtClean="0"/>
              <a:t>près</a:t>
            </a:r>
            <a:r>
              <a:rPr lang="en-US" dirty="0" smtClean="0"/>
              <a:t>).</a:t>
            </a:r>
          </a:p>
          <a:p>
            <a:r>
              <a:rPr lang="en-US" dirty="0" smtClean="0"/>
              <a:t>If that isn’t possible, the Commission may be able to issue a uniting direction to consolidate the charities.</a:t>
            </a:r>
            <a:endParaRPr lang="en-US" dirty="0"/>
          </a:p>
        </p:txBody>
      </p:sp>
    </p:spTree>
    <p:extLst>
      <p:ext uri="{BB962C8B-B14F-4D97-AF65-F5344CB8AC3E}">
        <p14:creationId xmlns:p14="http://schemas.microsoft.com/office/powerpoint/2010/main" val="35899082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A930D8-F1A6-5E4E-A2AB-E2D0E4F21867}"/>
              </a:ext>
            </a:extLst>
          </p:cNvPr>
          <p:cNvSpPr>
            <a:spLocks noGrp="1"/>
          </p:cNvSpPr>
          <p:nvPr>
            <p:ph type="title"/>
          </p:nvPr>
        </p:nvSpPr>
        <p:spPr/>
        <p:txBody>
          <a:bodyPr/>
          <a:lstStyle/>
          <a:p>
            <a:r>
              <a:rPr lang="en-US" dirty="0"/>
              <a:t>Charity law matters</a:t>
            </a:r>
          </a:p>
        </p:txBody>
      </p:sp>
      <p:sp>
        <p:nvSpPr>
          <p:cNvPr id="3" name="Content Placeholder 2">
            <a:extLst>
              <a:ext uri="{FF2B5EF4-FFF2-40B4-BE49-F238E27FC236}">
                <a16:creationId xmlns:a16="http://schemas.microsoft.com/office/drawing/2014/main" id="{79FFC8E4-A85A-FD42-A44B-ED80A9FC48E5}"/>
              </a:ext>
            </a:extLst>
          </p:cNvPr>
          <p:cNvSpPr>
            <a:spLocks noGrp="1"/>
          </p:cNvSpPr>
          <p:nvPr>
            <p:ph idx="1"/>
          </p:nvPr>
        </p:nvSpPr>
        <p:spPr>
          <a:xfrm>
            <a:off x="457200" y="1916832"/>
            <a:ext cx="6851104" cy="3816423"/>
          </a:xfrm>
        </p:spPr>
        <p:txBody>
          <a:bodyPr/>
          <a:lstStyle/>
          <a:p>
            <a:r>
              <a:rPr lang="en-US" dirty="0" smtClean="0"/>
              <a:t>The key point is that it is generally less straightforward for Almshouses than for a lot of other charities to effect a merger because of the wording of their Schemes.</a:t>
            </a:r>
          </a:p>
          <a:p>
            <a:r>
              <a:rPr lang="en-US" dirty="0" smtClean="0"/>
              <a:t>It is therefore sensible to get advice early in the process to determine how best to proceed.</a:t>
            </a:r>
            <a:endParaRPr lang="en-US" dirty="0"/>
          </a:p>
        </p:txBody>
      </p:sp>
    </p:spTree>
    <p:extLst>
      <p:ext uri="{BB962C8B-B14F-4D97-AF65-F5344CB8AC3E}">
        <p14:creationId xmlns:p14="http://schemas.microsoft.com/office/powerpoint/2010/main" val="918452996"/>
      </p:ext>
    </p:extLst>
  </p:cSld>
  <p:clrMapOvr>
    <a:masterClrMapping/>
  </p:clrMapOvr>
</p:sld>
</file>

<file path=ppt/theme/theme1.xml><?xml version="1.0" encoding="utf-8"?>
<a:theme xmlns:a="http://schemas.openxmlformats.org/drawingml/2006/main" name="Blandy and Blandy PowerPoint template 2017">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EF3DA277D60E64A99896E5511FBFD44" ma:contentTypeVersion="2" ma:contentTypeDescription="Create a new document." ma:contentTypeScope="" ma:versionID="5ec6757e49d9a6f5f8ad98de5bcbbfc2">
  <xsd:schema xmlns:xsd="http://www.w3.org/2001/XMLSchema" xmlns:xs="http://www.w3.org/2001/XMLSchema" xmlns:p="http://schemas.microsoft.com/office/2006/metadata/properties" xmlns:ns2="7217da96-1dbb-47e7-8a94-0675f5b5ba30" targetNamespace="http://schemas.microsoft.com/office/2006/metadata/properties" ma:root="true" ma:fieldsID="705b78078cf602014453615fb9824b6b" ns2:_="">
    <xsd:import namespace="7217da96-1dbb-47e7-8a94-0675f5b5ba30"/>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217da96-1dbb-47e7-8a94-0675f5b5ba3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AC17C4BC-B134-4A37-93F4-99EB86DA2BF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217da96-1dbb-47e7-8a94-0675f5b5ba3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3830C3A-0A8E-4F44-87F5-D0E380E9A495}">
  <ds:schemaRefs>
    <ds:schemaRef ds:uri="http://schemas.microsoft.com/sharepoint/v3/contenttype/forms"/>
  </ds:schemaRefs>
</ds:datastoreItem>
</file>

<file path=customXml/itemProps3.xml><?xml version="1.0" encoding="utf-8"?>
<ds:datastoreItem xmlns:ds="http://schemas.openxmlformats.org/officeDocument/2006/customXml" ds:itemID="{AA44F110-0A37-4898-AD0E-5F7AC01A2B32}">
  <ds:schemaRefs>
    <ds:schemaRef ds:uri="http://purl.org/dc/dcmitype/"/>
    <ds:schemaRef ds:uri="http://schemas.microsoft.com/office/infopath/2007/PartnerControls"/>
    <ds:schemaRef ds:uri="http://purl.org/dc/elements/1.1/"/>
    <ds:schemaRef ds:uri="http://schemas.microsoft.com/office/2006/documentManagement/types"/>
    <ds:schemaRef ds:uri="http://purl.org/dc/terms/"/>
    <ds:schemaRef ds:uri="7217da96-1dbb-47e7-8a94-0675f5b5ba30"/>
    <ds:schemaRef ds:uri="http://schemas.openxmlformats.org/package/2006/metadata/core-properties"/>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Blandy and Blandy PowerPoint template 2017</Template>
  <TotalTime>500</TotalTime>
  <Words>1789</Words>
  <Application>Microsoft Office PowerPoint</Application>
  <PresentationFormat>On-screen Show (4:3)</PresentationFormat>
  <Paragraphs>166</Paragraphs>
  <Slides>31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31</vt:i4>
      </vt:variant>
    </vt:vector>
  </HeadingPairs>
  <TitlesOfParts>
    <vt:vector size="34" baseType="lpstr">
      <vt:lpstr>Arial</vt:lpstr>
      <vt:lpstr>Calibri</vt:lpstr>
      <vt:lpstr>Blandy and Blandy PowerPoint template 2017</vt:lpstr>
      <vt:lpstr>Mergers and Takeovers for Almshouses</vt:lpstr>
      <vt:lpstr>About Blandy &amp; Blandy</vt:lpstr>
      <vt:lpstr>What we will cover</vt:lpstr>
      <vt:lpstr>Charity Law &amp; the Process</vt:lpstr>
      <vt:lpstr>Initial considerations</vt:lpstr>
      <vt:lpstr>Charity law matters</vt:lpstr>
      <vt:lpstr>Charity law matters</vt:lpstr>
      <vt:lpstr>Charity law matters</vt:lpstr>
      <vt:lpstr>Charity law matters</vt:lpstr>
      <vt:lpstr>Ways to merge</vt:lpstr>
      <vt:lpstr>Ways to merge</vt:lpstr>
      <vt:lpstr>The process</vt:lpstr>
      <vt:lpstr>The process</vt:lpstr>
      <vt:lpstr>The process</vt:lpstr>
      <vt:lpstr>Employment Law</vt:lpstr>
      <vt:lpstr>Employment Issues</vt:lpstr>
      <vt:lpstr>Key provisions of TUPE </vt:lpstr>
      <vt:lpstr>Our scenarios </vt:lpstr>
      <vt:lpstr>Our scenarios </vt:lpstr>
      <vt:lpstr>Scenario 3 – Charity A becomes sole trustee of Charity B</vt:lpstr>
      <vt:lpstr>Scenario 2 – Charity A will continue but take over the business of Charity B</vt:lpstr>
      <vt:lpstr>Scenario 1 – Charity C is to be formed as a new entity and will take over the business of A and B </vt:lpstr>
      <vt:lpstr>Making changes to the workforce  post a TUPE transfer </vt:lpstr>
      <vt:lpstr>How long do you have to wait after a transfer before you can make changes? </vt:lpstr>
      <vt:lpstr>Property</vt:lpstr>
      <vt:lpstr>Property matters</vt:lpstr>
      <vt:lpstr>Nature of the property</vt:lpstr>
      <vt:lpstr>Nature of the property</vt:lpstr>
      <vt:lpstr>Due diligence</vt:lpstr>
      <vt:lpstr>The process</vt:lpstr>
      <vt:lpstr>Thank you Any questions?</vt:lpstr>
    </vt:vector>
  </TitlesOfParts>
  <Company>Blandy &amp; Blandy LLP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David Lamont</dc:creator>
  <cp:lastModifiedBy>Karen Morris</cp:lastModifiedBy>
  <cp:revision>123</cp:revision>
  <dcterms:created xsi:type="dcterms:W3CDTF">2017-12-08T16:08:58Z</dcterms:created>
  <dcterms:modified xsi:type="dcterms:W3CDTF">2021-10-14T11:06:33Z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0x0101006EF3DA277D60E64A99896E5511FBFD44</vt:lpwstr>
  </property>
  <property fmtid="{D5CDD505-2E9C-101B-9397-08002B2CF9AE}" pid="3" name="Order">
    <vt:r8>17900</vt:r8>
  </property>
</Properties>
</file>