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2" r:id="rId20"/>
    <p:sldId id="27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DAEF"/>
    <a:srgbClr val="98DC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535DD1-B69C-40D7-A80E-B72A054A93DC}" vWet="2" dt="2022-04-21T09:24:09.4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52477FA-021B-4D6C-BC9E-A8D0108AB689}" type="datetimeFigureOut">
              <a:rPr lang="en-GB" smtClean="0"/>
              <a:t>21/04/2022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12ED0F-E5C2-474C-8C3C-B96AAB553EF1}" type="slidenum">
              <a:rPr lang="en-GB" smtClean="0"/>
              <a:t>‹#›</a:t>
            </a:fld>
            <a:endParaRPr lang="en-GB"/>
          </a:p>
        </p:txBody>
      </p:sp>
    </p:spTree>
    <p:extLst>
      <p:ext uri="{BB962C8B-B14F-4D97-AF65-F5344CB8AC3E}">
        <p14:creationId xmlns:p14="http://schemas.microsoft.com/office/powerpoint/2010/main" val="3491695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52477FA-021B-4D6C-BC9E-A8D0108AB689}" type="datetimeFigureOut">
              <a:rPr lang="en-GB" smtClean="0"/>
              <a:t>21/04/2022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12ED0F-E5C2-474C-8C3C-B96AAB553EF1}" type="slidenum">
              <a:rPr lang="en-GB" smtClean="0"/>
              <a:t>‹#›</a:t>
            </a:fld>
            <a:endParaRPr lang="en-GB"/>
          </a:p>
        </p:txBody>
      </p:sp>
    </p:spTree>
    <p:extLst>
      <p:ext uri="{BB962C8B-B14F-4D97-AF65-F5344CB8AC3E}">
        <p14:creationId xmlns:p14="http://schemas.microsoft.com/office/powerpoint/2010/main" val="251206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52477FA-021B-4D6C-BC9E-A8D0108AB689}" type="datetimeFigureOut">
              <a:rPr lang="en-GB" smtClean="0"/>
              <a:t>21/04/2022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12ED0F-E5C2-474C-8C3C-B96AAB553EF1}" type="slidenum">
              <a:rPr lang="en-GB" smtClean="0"/>
              <a:t>‹#›</a:t>
            </a:fld>
            <a:endParaRPr lang="en-GB"/>
          </a:p>
        </p:txBody>
      </p:sp>
    </p:spTree>
    <p:extLst>
      <p:ext uri="{BB962C8B-B14F-4D97-AF65-F5344CB8AC3E}">
        <p14:creationId xmlns:p14="http://schemas.microsoft.com/office/powerpoint/2010/main" val="2521976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52477FA-021B-4D6C-BC9E-A8D0108AB689}" type="datetimeFigureOut">
              <a:rPr lang="en-GB" smtClean="0"/>
              <a:t>21/04/2022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12ED0F-E5C2-474C-8C3C-B96AAB553EF1}" type="slidenum">
              <a:rPr lang="en-GB" smtClean="0"/>
              <a:t>‹#›</a:t>
            </a:fld>
            <a:endParaRPr lang="en-GB"/>
          </a:p>
        </p:txBody>
      </p:sp>
    </p:spTree>
    <p:extLst>
      <p:ext uri="{BB962C8B-B14F-4D97-AF65-F5344CB8AC3E}">
        <p14:creationId xmlns:p14="http://schemas.microsoft.com/office/powerpoint/2010/main" val="1960807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52477FA-021B-4D6C-BC9E-A8D0108AB689}" type="datetimeFigureOut">
              <a:rPr lang="en-GB" smtClean="0"/>
              <a:t>21/04/2022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12ED0F-E5C2-474C-8C3C-B96AAB553EF1}" type="slidenum">
              <a:rPr lang="en-GB" smtClean="0"/>
              <a:t>‹#›</a:t>
            </a:fld>
            <a:endParaRPr lang="en-GB"/>
          </a:p>
        </p:txBody>
      </p:sp>
    </p:spTree>
    <p:extLst>
      <p:ext uri="{BB962C8B-B14F-4D97-AF65-F5344CB8AC3E}">
        <p14:creationId xmlns:p14="http://schemas.microsoft.com/office/powerpoint/2010/main" val="3548446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52477FA-021B-4D6C-BC9E-A8D0108AB689}" type="datetimeFigureOut">
              <a:rPr lang="en-GB" smtClean="0"/>
              <a:t>21/04/2022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12ED0F-E5C2-474C-8C3C-B96AAB553EF1}" type="slidenum">
              <a:rPr lang="en-GB" smtClean="0"/>
              <a:t>‹#›</a:t>
            </a:fld>
            <a:endParaRPr lang="en-GB"/>
          </a:p>
        </p:txBody>
      </p:sp>
    </p:spTree>
    <p:extLst>
      <p:ext uri="{BB962C8B-B14F-4D97-AF65-F5344CB8AC3E}">
        <p14:creationId xmlns:p14="http://schemas.microsoft.com/office/powerpoint/2010/main" val="1763303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52477FA-021B-4D6C-BC9E-A8D0108AB689}" type="datetimeFigureOut">
              <a:rPr lang="en-GB" smtClean="0"/>
              <a:t>21/04/2022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E12ED0F-E5C2-474C-8C3C-B96AAB553EF1}" type="slidenum">
              <a:rPr lang="en-GB" smtClean="0"/>
              <a:t>‹#›</a:t>
            </a:fld>
            <a:endParaRPr lang="en-GB"/>
          </a:p>
        </p:txBody>
      </p:sp>
    </p:spTree>
    <p:extLst>
      <p:ext uri="{BB962C8B-B14F-4D97-AF65-F5344CB8AC3E}">
        <p14:creationId xmlns:p14="http://schemas.microsoft.com/office/powerpoint/2010/main" val="3712269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52477FA-021B-4D6C-BC9E-A8D0108AB689}" type="datetimeFigureOut">
              <a:rPr lang="en-GB" smtClean="0"/>
              <a:t>21/04/2022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E12ED0F-E5C2-474C-8C3C-B96AAB553EF1}" type="slidenum">
              <a:rPr lang="en-GB" smtClean="0"/>
              <a:t>‹#›</a:t>
            </a:fld>
            <a:endParaRPr lang="en-GB"/>
          </a:p>
        </p:txBody>
      </p:sp>
    </p:spTree>
    <p:extLst>
      <p:ext uri="{BB962C8B-B14F-4D97-AF65-F5344CB8AC3E}">
        <p14:creationId xmlns:p14="http://schemas.microsoft.com/office/powerpoint/2010/main" val="1880939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2477FA-021B-4D6C-BC9E-A8D0108AB689}" type="datetimeFigureOut">
              <a:rPr lang="en-GB" smtClean="0"/>
              <a:t>21/04/2022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E12ED0F-E5C2-474C-8C3C-B96AAB553EF1}" type="slidenum">
              <a:rPr lang="en-GB" smtClean="0"/>
              <a:t>‹#›</a:t>
            </a:fld>
            <a:endParaRPr lang="en-GB"/>
          </a:p>
        </p:txBody>
      </p:sp>
    </p:spTree>
    <p:extLst>
      <p:ext uri="{BB962C8B-B14F-4D97-AF65-F5344CB8AC3E}">
        <p14:creationId xmlns:p14="http://schemas.microsoft.com/office/powerpoint/2010/main" val="1262344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2477FA-021B-4D6C-BC9E-A8D0108AB689}" type="datetimeFigureOut">
              <a:rPr lang="en-GB" smtClean="0"/>
              <a:t>21/04/2022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12ED0F-E5C2-474C-8C3C-B96AAB553EF1}" type="slidenum">
              <a:rPr lang="en-GB" smtClean="0"/>
              <a:t>‹#›</a:t>
            </a:fld>
            <a:endParaRPr lang="en-GB"/>
          </a:p>
        </p:txBody>
      </p:sp>
    </p:spTree>
    <p:extLst>
      <p:ext uri="{BB962C8B-B14F-4D97-AF65-F5344CB8AC3E}">
        <p14:creationId xmlns:p14="http://schemas.microsoft.com/office/powerpoint/2010/main" val="2692984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2477FA-021B-4D6C-BC9E-A8D0108AB689}" type="datetimeFigureOut">
              <a:rPr lang="en-GB" smtClean="0"/>
              <a:t>21/04/2022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12ED0F-E5C2-474C-8C3C-B96AAB553EF1}" type="slidenum">
              <a:rPr lang="en-GB" smtClean="0"/>
              <a:t>‹#›</a:t>
            </a:fld>
            <a:endParaRPr lang="en-GB"/>
          </a:p>
        </p:txBody>
      </p:sp>
    </p:spTree>
    <p:extLst>
      <p:ext uri="{BB962C8B-B14F-4D97-AF65-F5344CB8AC3E}">
        <p14:creationId xmlns:p14="http://schemas.microsoft.com/office/powerpoint/2010/main" val="2347920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74000">
              <a:srgbClr val="98DCEC"/>
            </a:gs>
            <a:gs pos="83000">
              <a:srgbClr val="81DAEF"/>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2477FA-021B-4D6C-BC9E-A8D0108AB689}" type="datetimeFigureOut">
              <a:rPr lang="en-GB" smtClean="0"/>
              <a:t>21/04/2022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12ED0F-E5C2-474C-8C3C-B96AAB553EF1}" type="slidenum">
              <a:rPr lang="en-GB" smtClean="0"/>
              <a:t>‹#›</a:t>
            </a:fld>
            <a:endParaRPr lang="en-GB"/>
          </a:p>
        </p:txBody>
      </p:sp>
    </p:spTree>
    <p:extLst>
      <p:ext uri="{BB962C8B-B14F-4D97-AF65-F5344CB8AC3E}">
        <p14:creationId xmlns:p14="http://schemas.microsoft.com/office/powerpoint/2010/main" val="3812250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gullands.com/" TargetMode="External"/><Relationship Id="rId2" Type="http://schemas.openxmlformats.org/officeDocument/2006/relationships/hyperlink" Target="mailto:p.grylls@gullands.com"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p.grylls@gullands.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Common Challenges Facing </a:t>
            </a:r>
            <a:r>
              <a:rPr lang="en-GB" b="1" dirty="0" err="1">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Almshouse</a:t>
            </a:r>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 Trustees.</a:t>
            </a:r>
          </a:p>
        </p:txBody>
      </p:sp>
      <p:sp>
        <p:nvSpPr>
          <p:cNvPr id="3" name="Subtitle 2"/>
          <p:cNvSpPr>
            <a:spLocks noGrp="1"/>
          </p:cNvSpPr>
          <p:nvPr>
            <p:ph type="subTitle" idx="1"/>
          </p:nvPr>
        </p:nvSpPr>
        <p:spPr>
          <a:xfrm>
            <a:off x="1920240" y="3602038"/>
            <a:ext cx="8373291" cy="1655762"/>
          </a:xfrm>
        </p:spPr>
        <p:txBody>
          <a:bodyPr>
            <a:normAutofit/>
          </a:bodyPr>
          <a:lstStyle/>
          <a:p>
            <a:r>
              <a:rPr lang="en-GB" dirty="0"/>
              <a:t>Webinar hosted by the Almshouse Association and presented by Philip W Grylls of Gullands Solicitors.</a:t>
            </a:r>
          </a:p>
          <a:p>
            <a:r>
              <a:rPr lang="en-GB" sz="2000" dirty="0"/>
              <a:t>Wednesday 20</a:t>
            </a:r>
            <a:r>
              <a:rPr lang="en-GB" sz="2000" baseline="30000" dirty="0"/>
              <a:t>th</a:t>
            </a:r>
            <a:r>
              <a:rPr lang="en-GB" sz="2000" dirty="0"/>
              <a:t> April 2022 </a:t>
            </a:r>
          </a:p>
          <a:p>
            <a:r>
              <a:rPr lang="en-GB" sz="2000" dirty="0"/>
              <a:t>12 Noon</a:t>
            </a:r>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3816680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1980"/>
            <a:ext cx="10515600" cy="1325563"/>
          </a:xfrm>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Solutions To Independent Living Challenges</a:t>
            </a:r>
          </a:p>
        </p:txBody>
      </p:sp>
      <p:sp>
        <p:nvSpPr>
          <p:cNvPr id="3" name="Content Placeholder 2"/>
          <p:cNvSpPr>
            <a:spLocks noGrp="1"/>
          </p:cNvSpPr>
          <p:nvPr>
            <p:ph idx="1"/>
          </p:nvPr>
        </p:nvSpPr>
        <p:spPr>
          <a:xfrm>
            <a:off x="838200" y="1436914"/>
            <a:ext cx="10515600" cy="4846319"/>
          </a:xfrm>
        </p:spPr>
        <p:txBody>
          <a:bodyPr>
            <a:normAutofit fontScale="25000" lnSpcReduction="20000"/>
          </a:bodyPr>
          <a:lstStyle/>
          <a:p>
            <a:pPr lvl="0"/>
            <a:r>
              <a:rPr lang="en-GB" sz="4600" dirty="0"/>
              <a:t>Check position if possible with GP before appointment (AA template letter and medical information form)</a:t>
            </a:r>
          </a:p>
          <a:p>
            <a:pPr lvl="0"/>
            <a:r>
              <a:rPr lang="en-GB" sz="4600" dirty="0"/>
              <a:t>Refer to Scheme of Arrangement, Letter of Appointment and Almshouse Association Model Policy on Independent Living if issued.</a:t>
            </a:r>
          </a:p>
          <a:p>
            <a:pPr lvl="0"/>
            <a:r>
              <a:rPr lang="en-GB" sz="4600" dirty="0"/>
              <a:t>Family members .</a:t>
            </a:r>
          </a:p>
          <a:p>
            <a:pPr lvl="0"/>
            <a:r>
              <a:rPr lang="en-GB" sz="4600" dirty="0"/>
              <a:t>Wishes of the resident .</a:t>
            </a:r>
          </a:p>
          <a:p>
            <a:pPr lvl="0"/>
            <a:r>
              <a:rPr lang="en-GB" sz="4600" dirty="0"/>
              <a:t>Adult social services . Care packages</a:t>
            </a:r>
          </a:p>
          <a:p>
            <a:pPr lvl="0"/>
            <a:r>
              <a:rPr lang="en-GB" sz="4600" dirty="0"/>
              <a:t>Difficulties in engaging fully with Local Authority. Possible constraints on time and funding of Local Authority .</a:t>
            </a:r>
          </a:p>
          <a:p>
            <a:pPr lvl="0"/>
            <a:r>
              <a:rPr lang="en-GB" sz="4600" dirty="0"/>
              <a:t>Try and establish lines of communication with Local Authority before problems arise.</a:t>
            </a:r>
          </a:p>
          <a:p>
            <a:pPr lvl="0"/>
            <a:r>
              <a:rPr lang="en-GB" sz="4600" dirty="0"/>
              <a:t>Explain how Almshouses work as many Local Authorities do not understand them.</a:t>
            </a:r>
          </a:p>
          <a:p>
            <a:pPr lvl="0"/>
            <a:r>
              <a:rPr lang="en-GB" sz="4600" dirty="0"/>
              <a:t>Some Schemes require Local Councillors to be Trustees.</a:t>
            </a:r>
          </a:p>
          <a:p>
            <a:pPr lvl="0"/>
            <a:r>
              <a:rPr lang="en-GB" sz="4600" dirty="0"/>
              <a:t>Trustees and staff are not generally trained carers and should not be expected to provide nursing or medical care.</a:t>
            </a:r>
          </a:p>
          <a:p>
            <a:pPr lvl="0"/>
            <a:r>
              <a:rPr lang="en-GB" sz="4600" dirty="0"/>
              <a:t>Medication and residents.</a:t>
            </a:r>
          </a:p>
          <a:p>
            <a:pPr lvl="0"/>
            <a:r>
              <a:rPr lang="en-GB" sz="4600" dirty="0"/>
              <a:t>Assistance from GP’s .</a:t>
            </a:r>
          </a:p>
          <a:p>
            <a:pPr lvl="0"/>
            <a:r>
              <a:rPr lang="en-GB" sz="4600" dirty="0"/>
              <a:t>Duties of medical confidentiality .</a:t>
            </a:r>
          </a:p>
          <a:p>
            <a:pPr lvl="0"/>
            <a:r>
              <a:rPr lang="en-GB" sz="4600" dirty="0"/>
              <a:t>Is there a Letter of Authority from the resident addressed to GP.</a:t>
            </a:r>
          </a:p>
          <a:p>
            <a:pPr lvl="0"/>
            <a:r>
              <a:rPr lang="en-GB" sz="4600" dirty="0"/>
              <a:t>Are there any other local charities better able to provide care for the resident.</a:t>
            </a:r>
          </a:p>
          <a:p>
            <a:pPr lvl="0"/>
            <a:r>
              <a:rPr lang="en-GB" sz="4600" dirty="0"/>
              <a:t>Collaboration if possible with resident’s family and Local Authority to try and secure accommodation suitable for resident’s needs.</a:t>
            </a:r>
          </a:p>
          <a:p>
            <a:pPr lvl="0"/>
            <a:r>
              <a:rPr lang="en-GB" sz="4600" dirty="0"/>
              <a:t>Persistence and patience needed.</a:t>
            </a:r>
          </a:p>
          <a:p>
            <a:pPr lvl="0"/>
            <a:r>
              <a:rPr lang="en-GB" sz="4600" dirty="0"/>
              <a:t>Check if there is a Lasting Power of Attorney. If not and loss of capacity, deputyship application OPG (Financial ones much more common than H and W ones). Costs. Family. Local authority.  </a:t>
            </a:r>
          </a:p>
          <a:p>
            <a:pPr marL="0" indent="0">
              <a:buNone/>
            </a:pPr>
            <a:endParaRPr lang="en-GB" dirty="0"/>
          </a:p>
        </p:txBody>
      </p:sp>
      <p:pic>
        <p:nvPicPr>
          <p:cNvPr id="4" name="Picture 3"/>
          <p:cNvPicPr>
            <a:picLocks noChangeAspect="1"/>
          </p:cNvPicPr>
          <p:nvPr/>
        </p:nvPicPr>
        <p:blipFill>
          <a:blip r:embed="rId2"/>
          <a:stretch>
            <a:fillRect/>
          </a:stretch>
        </p:blipFill>
        <p:spPr>
          <a:xfrm>
            <a:off x="9978143" y="5987103"/>
            <a:ext cx="1669906" cy="631408"/>
          </a:xfrm>
          <a:prstGeom prst="rect">
            <a:avLst/>
          </a:prstGeom>
        </p:spPr>
      </p:pic>
    </p:spTree>
    <p:extLst>
      <p:ext uri="{BB962C8B-B14F-4D97-AF65-F5344CB8AC3E}">
        <p14:creationId xmlns:p14="http://schemas.microsoft.com/office/powerpoint/2010/main" val="3402743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 </a:t>
            </a:r>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Qualification As A Beneficiary </a:t>
            </a:r>
            <a:endParaRPr lang="en-GB" dirty="0">
              <a:solidFill>
                <a:srgbClr val="0070C0"/>
              </a:solidFill>
            </a:endParaRPr>
          </a:p>
        </p:txBody>
      </p:sp>
      <p:sp>
        <p:nvSpPr>
          <p:cNvPr id="3" name="Content Placeholder 2"/>
          <p:cNvSpPr>
            <a:spLocks noGrp="1"/>
          </p:cNvSpPr>
          <p:nvPr>
            <p:ph idx="1"/>
          </p:nvPr>
        </p:nvSpPr>
        <p:spPr/>
        <p:txBody>
          <a:bodyPr/>
          <a:lstStyle/>
          <a:p>
            <a:pPr lvl="0"/>
            <a:r>
              <a:rPr lang="en-GB" dirty="0"/>
              <a:t>Unexpected windfall </a:t>
            </a:r>
            <a:r>
              <a:rPr lang="en-GB" dirty="0" err="1"/>
              <a:t>eg</a:t>
            </a:r>
            <a:r>
              <a:rPr lang="en-GB" dirty="0"/>
              <a:t> inheritance</a:t>
            </a:r>
          </a:p>
          <a:p>
            <a:pPr lvl="0"/>
            <a:r>
              <a:rPr lang="en-GB" dirty="0"/>
              <a:t>Not disclosing underlying health condition or unspent conviction </a:t>
            </a:r>
          </a:p>
          <a:p>
            <a:pPr lvl="0"/>
            <a:r>
              <a:rPr lang="en-GB" dirty="0"/>
              <a:t>Appointing Ukrainian or other refugees. </a:t>
            </a:r>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3336774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Solutions To Qualification As A Beneficiary </a:t>
            </a:r>
          </a:p>
        </p:txBody>
      </p:sp>
      <p:sp>
        <p:nvSpPr>
          <p:cNvPr id="3" name="Content Placeholder 2"/>
          <p:cNvSpPr>
            <a:spLocks noGrp="1"/>
          </p:cNvSpPr>
          <p:nvPr>
            <p:ph idx="1"/>
          </p:nvPr>
        </p:nvSpPr>
        <p:spPr/>
        <p:txBody>
          <a:bodyPr>
            <a:normAutofit fontScale="77500" lnSpcReduction="20000"/>
          </a:bodyPr>
          <a:lstStyle/>
          <a:p>
            <a:pPr lvl="0"/>
            <a:r>
              <a:rPr lang="en-GB" dirty="0"/>
              <a:t>Again consult Scheme of Arrangement and Letter of Appointment. </a:t>
            </a:r>
          </a:p>
          <a:p>
            <a:pPr lvl="0"/>
            <a:r>
              <a:rPr lang="en-GB" dirty="0"/>
              <a:t>Trustees must not infringe the objects of the Charity by permitting a resident to remain who no longer qualifies.</a:t>
            </a:r>
          </a:p>
          <a:p>
            <a:pPr lvl="0"/>
            <a:r>
              <a:rPr lang="en-GB" dirty="0"/>
              <a:t>Check application form.</a:t>
            </a:r>
          </a:p>
          <a:p>
            <a:pPr lvl="0"/>
            <a:r>
              <a:rPr lang="en-GB" dirty="0"/>
              <a:t>Annual financial reviews.</a:t>
            </a:r>
          </a:p>
          <a:p>
            <a:pPr lvl="0"/>
            <a:r>
              <a:rPr lang="en-GB" dirty="0"/>
              <a:t>Sensitive handling of confidential information, including financial details.</a:t>
            </a:r>
          </a:p>
          <a:p>
            <a:pPr lvl="0"/>
            <a:r>
              <a:rPr lang="en-GB" dirty="0"/>
              <a:t>Give opportunity for resident to address any areas of concern and provide explanation.</a:t>
            </a:r>
          </a:p>
          <a:p>
            <a:pPr lvl="0"/>
            <a:r>
              <a:rPr lang="en-GB" dirty="0"/>
              <a:t>If deliberate misrepresentation or material change in circumstances consider whether it is appropriate to invite resident to find suitable alternative accommodation.</a:t>
            </a:r>
          </a:p>
          <a:p>
            <a:pPr lvl="0"/>
            <a:r>
              <a:rPr lang="en-GB" dirty="0"/>
              <a:t>Possible misrepresentation as a ground of setting aside appointment.</a:t>
            </a:r>
          </a:p>
          <a:p>
            <a:pPr lvl="0"/>
            <a:r>
              <a:rPr lang="en-GB" dirty="0"/>
              <a:t>Refugees. </a:t>
            </a:r>
            <a:r>
              <a:rPr lang="en-GB" dirty="0">
                <a:solidFill>
                  <a:prstClr val="black"/>
                </a:solidFill>
              </a:rPr>
              <a:t>Only possible to appoint if it falls within the Charity’s objects in its Scheme of Arrangement. </a:t>
            </a:r>
          </a:p>
          <a:p>
            <a:pPr lvl="0"/>
            <a:endParaRPr lang="en-GB" dirty="0"/>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3325755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Hospital Admission</a:t>
            </a:r>
          </a:p>
        </p:txBody>
      </p:sp>
      <p:sp>
        <p:nvSpPr>
          <p:cNvPr id="3" name="Content Placeholder 2"/>
          <p:cNvSpPr>
            <a:spLocks noGrp="1"/>
          </p:cNvSpPr>
          <p:nvPr>
            <p:ph idx="1"/>
          </p:nvPr>
        </p:nvSpPr>
        <p:spPr/>
        <p:txBody>
          <a:bodyPr>
            <a:normAutofit fontScale="85000" lnSpcReduction="20000"/>
          </a:bodyPr>
          <a:lstStyle/>
          <a:p>
            <a:pPr lvl="0"/>
            <a:r>
              <a:rPr lang="en-GB" dirty="0"/>
              <a:t>Support resident and resident’s family.</a:t>
            </a:r>
          </a:p>
          <a:p>
            <a:pPr lvl="0"/>
            <a:r>
              <a:rPr lang="en-GB" dirty="0"/>
              <a:t>Resident is entitled to return to the flat on discharge .</a:t>
            </a:r>
          </a:p>
          <a:p>
            <a:pPr lvl="0"/>
            <a:r>
              <a:rPr lang="en-GB" dirty="0"/>
              <a:t>Liaise with family and hospital if possible to ensure appropriate care package in place on resident’s return.</a:t>
            </a:r>
          </a:p>
          <a:p>
            <a:pPr lvl="0"/>
            <a:r>
              <a:rPr lang="en-GB" dirty="0"/>
              <a:t>Consult Almshouse Association template document on ‘Discharge from Hospital’ for steps to take.</a:t>
            </a:r>
          </a:p>
          <a:p>
            <a:pPr lvl="0"/>
            <a:r>
              <a:rPr lang="en-GB" dirty="0"/>
              <a:t>If discovery made on admission, that flat is uninhabitable because of lack of personal care, secure agreement with resident if possible for it to be cleaned.</a:t>
            </a:r>
          </a:p>
          <a:p>
            <a:pPr lvl="0"/>
            <a:r>
              <a:rPr lang="en-GB" dirty="0"/>
              <a:t>Possible assistance of local authority.</a:t>
            </a:r>
          </a:p>
          <a:p>
            <a:pPr lvl="0"/>
            <a:r>
              <a:rPr lang="en-GB" dirty="0"/>
              <a:t>Proceeding to clean flat without agreement where there is risk perceived to resident on discharge from hospital or indeed to other residents by reason of unhygienic conditions or possible fire risk </a:t>
            </a:r>
            <a:r>
              <a:rPr lang="en-GB" dirty="0" err="1"/>
              <a:t>eg</a:t>
            </a:r>
            <a:r>
              <a:rPr lang="en-GB" dirty="0"/>
              <a:t> hoarding.</a:t>
            </a:r>
          </a:p>
          <a:p>
            <a:pPr lvl="0"/>
            <a:r>
              <a:rPr lang="en-GB" dirty="0"/>
              <a:t>Document steps carefully. Keep written and photographic record.</a:t>
            </a:r>
          </a:p>
          <a:p>
            <a:pPr marL="0" indent="0">
              <a:buNone/>
            </a:pPr>
            <a:endParaRPr lang="en-GB" dirty="0"/>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2197925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Death</a:t>
            </a:r>
          </a:p>
        </p:txBody>
      </p:sp>
      <p:sp>
        <p:nvSpPr>
          <p:cNvPr id="3" name="Content Placeholder 2"/>
          <p:cNvSpPr>
            <a:spLocks noGrp="1"/>
          </p:cNvSpPr>
          <p:nvPr>
            <p:ph idx="1"/>
          </p:nvPr>
        </p:nvSpPr>
        <p:spPr>
          <a:xfrm>
            <a:off x="838200" y="1528354"/>
            <a:ext cx="10515600" cy="4648609"/>
          </a:xfrm>
        </p:spPr>
        <p:txBody>
          <a:bodyPr>
            <a:normAutofit fontScale="62500" lnSpcReduction="20000"/>
          </a:bodyPr>
          <a:lstStyle/>
          <a:p>
            <a:pPr lvl="0"/>
            <a:r>
              <a:rPr lang="en-GB" dirty="0"/>
              <a:t>Consult Almshouse Association Guide ‘What To Do After Death’.</a:t>
            </a:r>
          </a:p>
          <a:p>
            <a:pPr lvl="0"/>
            <a:r>
              <a:rPr lang="en-GB" dirty="0"/>
              <a:t>Is there a Will?</a:t>
            </a:r>
          </a:p>
          <a:p>
            <a:pPr lvl="0"/>
            <a:r>
              <a:rPr lang="en-GB" dirty="0"/>
              <a:t>No Will, no family and personal belongings left in the flat.</a:t>
            </a:r>
          </a:p>
          <a:p>
            <a:pPr lvl="0"/>
            <a:r>
              <a:rPr lang="en-GB" dirty="0"/>
              <a:t>Obligations as ‘</a:t>
            </a:r>
            <a:r>
              <a:rPr lang="en-GB" dirty="0" err="1"/>
              <a:t>bailee</a:t>
            </a:r>
            <a:r>
              <a:rPr lang="en-GB" dirty="0"/>
              <a:t>’.</a:t>
            </a:r>
          </a:p>
          <a:p>
            <a:pPr lvl="0"/>
            <a:r>
              <a:rPr lang="en-GB" dirty="0"/>
              <a:t>Letter of Appointment and Handbook may provide period during which personal belongings will be kept and then if not collected sold and proceeds distributed. Clearance Agents.</a:t>
            </a:r>
          </a:p>
          <a:p>
            <a:pPr lvl="0"/>
            <a:r>
              <a:rPr lang="en-GB" dirty="0"/>
              <a:t>Template documents typically provide for a period of 3 months.</a:t>
            </a:r>
          </a:p>
          <a:p>
            <a:pPr lvl="0"/>
            <a:r>
              <a:rPr lang="en-GB" dirty="0"/>
              <a:t>If no express right to clear the flat and sell consider whether to follow the steps in the Torts Interference with Goods Act 1977. Costs and Proportionality.</a:t>
            </a:r>
          </a:p>
          <a:p>
            <a:pPr lvl="0"/>
            <a:r>
              <a:rPr lang="en-GB" dirty="0"/>
              <a:t>Keep records including photographic records of any items disposed of.</a:t>
            </a:r>
          </a:p>
          <a:p>
            <a:pPr lvl="0"/>
            <a:r>
              <a:rPr lang="en-GB" dirty="0"/>
              <a:t>Residents can be encouraged to make a Will and/or LPA for finances and health and welfare but cannot be compelled to do so.</a:t>
            </a:r>
          </a:p>
          <a:p>
            <a:pPr lvl="0"/>
            <a:r>
              <a:rPr lang="en-GB" dirty="0"/>
              <a:t>Many residents will not be able to afford the costs of preparing these documents and may not have assets to render it worthwhile making a Will or having a property and finances LPA prepared.</a:t>
            </a:r>
          </a:p>
          <a:p>
            <a:pPr lvl="0"/>
            <a:r>
              <a:rPr lang="en-GB" dirty="0"/>
              <a:t>Help the Aged or other charitable organisations may be able to help with preparation of documents.</a:t>
            </a:r>
          </a:p>
        </p:txBody>
      </p:sp>
      <p:pic>
        <p:nvPicPr>
          <p:cNvPr id="5" name="Picture 4"/>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3672770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Setting Aside </a:t>
            </a:r>
          </a:p>
        </p:txBody>
      </p:sp>
      <p:sp>
        <p:nvSpPr>
          <p:cNvPr id="3" name="Content Placeholder 2"/>
          <p:cNvSpPr>
            <a:spLocks noGrp="1"/>
          </p:cNvSpPr>
          <p:nvPr>
            <p:ph idx="1"/>
          </p:nvPr>
        </p:nvSpPr>
        <p:spPr/>
        <p:txBody>
          <a:bodyPr>
            <a:normAutofit fontScale="85000" lnSpcReduction="20000"/>
          </a:bodyPr>
          <a:lstStyle/>
          <a:p>
            <a:pPr lvl="0"/>
            <a:r>
              <a:rPr lang="en-GB" dirty="0"/>
              <a:t>Last resort and frequently a difficult step to take. Seemingly at odds with a Charity’s primary objective to provide a home for residents.</a:t>
            </a:r>
          </a:p>
          <a:p>
            <a:pPr lvl="0"/>
            <a:r>
              <a:rPr lang="en-GB" dirty="0"/>
              <a:t>Best interests of the resident and responsibilities to other residents.</a:t>
            </a:r>
          </a:p>
          <a:p>
            <a:pPr lvl="0"/>
            <a:r>
              <a:rPr lang="en-GB" dirty="0"/>
              <a:t>Consult Standards of Almshouse Management and follow prescribed steps.</a:t>
            </a:r>
          </a:p>
          <a:p>
            <a:pPr lvl="0"/>
            <a:r>
              <a:rPr lang="en-GB" dirty="0"/>
              <a:t>Record reasons for steps being taken and document the process.</a:t>
            </a:r>
          </a:p>
          <a:p>
            <a:pPr lvl="0"/>
            <a:r>
              <a:rPr lang="en-GB" dirty="0"/>
              <a:t>Take early specialist independent advice.</a:t>
            </a:r>
          </a:p>
          <a:p>
            <a:pPr lvl="0"/>
            <a:r>
              <a:rPr lang="en-GB" dirty="0"/>
              <a:t>If an appointment is set aside resident becomes a trespasser on expiry of the notices.</a:t>
            </a:r>
          </a:p>
          <a:p>
            <a:pPr lvl="0"/>
            <a:r>
              <a:rPr lang="en-GB" dirty="0"/>
              <a:t>Do not accept WMC for the period after expiry of notices.</a:t>
            </a:r>
          </a:p>
          <a:p>
            <a:pPr lvl="0"/>
            <a:r>
              <a:rPr lang="en-GB" dirty="0"/>
              <a:t>County Court Possession Proceedings. Possession Order is required if resident does not leave voluntarily. </a:t>
            </a:r>
          </a:p>
          <a:p>
            <a:pPr lvl="0"/>
            <a:r>
              <a:rPr lang="en-GB" dirty="0"/>
              <a:t>Possible adverse publicity.</a:t>
            </a:r>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20179263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Collate Information And Documents If Instructing Solicitors</a:t>
            </a:r>
            <a:endParaRPr lang="en-GB" sz="4400"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endParaRPr>
          </a:p>
        </p:txBody>
      </p:sp>
      <p:sp>
        <p:nvSpPr>
          <p:cNvPr id="6" name="Content Placeholder 5"/>
          <p:cNvSpPr>
            <a:spLocks noGrp="1"/>
          </p:cNvSpPr>
          <p:nvPr>
            <p:ph idx="1"/>
          </p:nvPr>
        </p:nvSpPr>
        <p:spPr/>
        <p:txBody>
          <a:bodyPr>
            <a:normAutofit lnSpcReduction="10000"/>
          </a:bodyPr>
          <a:lstStyle/>
          <a:p>
            <a:r>
              <a:rPr lang="en-GB" dirty="0"/>
              <a:t>Scheme of Arrangement.</a:t>
            </a:r>
          </a:p>
          <a:p>
            <a:r>
              <a:rPr lang="en-GB" dirty="0"/>
              <a:t>Letter of Appointment.</a:t>
            </a:r>
          </a:p>
          <a:p>
            <a:r>
              <a:rPr lang="en-GB" dirty="0"/>
              <a:t>Residents’ Handbook (if there is one).</a:t>
            </a:r>
          </a:p>
          <a:p>
            <a:r>
              <a:rPr lang="en-GB" dirty="0"/>
              <a:t>Relevant policies, if issued.</a:t>
            </a:r>
          </a:p>
          <a:p>
            <a:r>
              <a:rPr lang="en-GB" dirty="0"/>
              <a:t>A chronology.</a:t>
            </a:r>
          </a:p>
          <a:p>
            <a:r>
              <a:rPr lang="en-GB" dirty="0"/>
              <a:t>Copy correspondence, attendance notes, minutes of meetings arranged in chronological order.</a:t>
            </a:r>
          </a:p>
          <a:p>
            <a:r>
              <a:rPr lang="en-GB" dirty="0"/>
              <a:t>A summary of the issues in dispute and advice required.</a:t>
            </a:r>
          </a:p>
          <a:p>
            <a:r>
              <a:rPr lang="en-GB" dirty="0"/>
              <a:t>Ask for initial costs estimate and timescale.</a:t>
            </a:r>
          </a:p>
        </p:txBody>
      </p:sp>
      <p:pic>
        <p:nvPicPr>
          <p:cNvPr id="5" name="Picture 4"/>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3548567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Questions and Answers</a:t>
            </a:r>
          </a:p>
        </p:txBody>
      </p:sp>
      <p:sp>
        <p:nvSpPr>
          <p:cNvPr id="3" name="Content Placeholder 2"/>
          <p:cNvSpPr>
            <a:spLocks noGrp="1"/>
          </p:cNvSpPr>
          <p:nvPr>
            <p:ph idx="1"/>
          </p:nvPr>
        </p:nvSpPr>
        <p:spPr/>
        <p:txBody>
          <a:bodyPr>
            <a:normAutofit fontScale="92500" lnSpcReduction="20000"/>
          </a:bodyPr>
          <a:lstStyle/>
          <a:p>
            <a:pPr marL="0" indent="0">
              <a:buNone/>
            </a:pPr>
            <a:endParaRPr lang="en-GB" dirty="0"/>
          </a:p>
          <a:p>
            <a:pPr marL="0" indent="0">
              <a:buNone/>
            </a:pPr>
            <a:r>
              <a:rPr lang="en-GB" dirty="0"/>
              <a:t>THANKS FOR LISTENING.</a:t>
            </a:r>
          </a:p>
          <a:p>
            <a:pPr marL="0" indent="0">
              <a:buNone/>
            </a:pPr>
            <a:endParaRPr lang="en-GB" dirty="0"/>
          </a:p>
          <a:p>
            <a:pPr marL="0" indent="0">
              <a:buNone/>
            </a:pPr>
            <a:r>
              <a:rPr lang="en-GB" dirty="0"/>
              <a:t>Philip W Grylls - </a:t>
            </a:r>
            <a:r>
              <a:rPr lang="en-GB" dirty="0">
                <a:hlinkClick r:id="rId2"/>
              </a:rPr>
              <a:t>p.grylls@gullands.com</a:t>
            </a:r>
            <a:r>
              <a:rPr lang="en-GB" dirty="0"/>
              <a:t> - 01622 689 735 (Direct dial number)</a:t>
            </a:r>
          </a:p>
          <a:p>
            <a:pPr marL="0" indent="0">
              <a:buNone/>
            </a:pPr>
            <a:r>
              <a:rPr lang="en-GB" sz="1800" dirty="0"/>
              <a:t>Gullands Solicitors</a:t>
            </a:r>
          </a:p>
          <a:p>
            <a:pPr marL="0" indent="0">
              <a:buNone/>
            </a:pPr>
            <a:r>
              <a:rPr lang="en-GB" sz="1800" dirty="0"/>
              <a:t>16 Mill Street</a:t>
            </a:r>
          </a:p>
          <a:p>
            <a:pPr marL="0" indent="0">
              <a:buNone/>
            </a:pPr>
            <a:r>
              <a:rPr lang="en-GB" sz="1800" dirty="0"/>
              <a:t>Maidstone</a:t>
            </a:r>
          </a:p>
          <a:p>
            <a:pPr marL="0" indent="0">
              <a:buNone/>
            </a:pPr>
            <a:r>
              <a:rPr lang="en-GB" sz="1800" dirty="0"/>
              <a:t>Kent</a:t>
            </a:r>
          </a:p>
          <a:p>
            <a:pPr marL="0" indent="0">
              <a:buNone/>
            </a:pPr>
            <a:r>
              <a:rPr lang="en-GB" sz="1800" dirty="0"/>
              <a:t>ME15 6XT</a:t>
            </a:r>
          </a:p>
          <a:p>
            <a:pPr marL="0" indent="0">
              <a:buNone/>
            </a:pPr>
            <a:r>
              <a:rPr lang="en-GB" sz="1800" dirty="0">
                <a:hlinkClick r:id="rId3"/>
              </a:rPr>
              <a:t>www.gullands.com</a:t>
            </a:r>
            <a:endParaRPr lang="en-GB" sz="1800" dirty="0"/>
          </a:p>
          <a:p>
            <a:pPr marL="0" indent="0">
              <a:buNone/>
            </a:pPr>
            <a:r>
              <a:rPr lang="en-GB" sz="1800" dirty="0"/>
              <a:t>Copyright Philip Grylls </a:t>
            </a:r>
          </a:p>
          <a:p>
            <a:pPr marL="0" indent="0">
              <a:buNone/>
            </a:pPr>
            <a:r>
              <a:rPr lang="en-GB" sz="1800" dirty="0"/>
              <a:t>These notes are for webinar guidance only. Please seek legal advice for individual cases.</a:t>
            </a:r>
          </a:p>
        </p:txBody>
      </p:sp>
      <p:pic>
        <p:nvPicPr>
          <p:cNvPr id="4" name="Picture 3"/>
          <p:cNvPicPr>
            <a:picLocks noChangeAspect="1"/>
          </p:cNvPicPr>
          <p:nvPr/>
        </p:nvPicPr>
        <p:blipFill>
          <a:blip r:embed="rId4"/>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845098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Introduction</a:t>
            </a:r>
          </a:p>
        </p:txBody>
      </p:sp>
      <p:sp>
        <p:nvSpPr>
          <p:cNvPr id="3" name="Content Placeholder 2"/>
          <p:cNvSpPr>
            <a:spLocks noGrp="1"/>
          </p:cNvSpPr>
          <p:nvPr>
            <p:ph idx="1"/>
          </p:nvPr>
        </p:nvSpPr>
        <p:spPr/>
        <p:txBody>
          <a:bodyPr/>
          <a:lstStyle/>
          <a:p>
            <a:r>
              <a:rPr lang="en-GB" dirty="0"/>
              <a:t>The object of the webinar.</a:t>
            </a:r>
          </a:p>
          <a:p>
            <a:pPr lvl="0"/>
            <a:r>
              <a:rPr lang="en-GB" dirty="0"/>
              <a:t>Question and answer session at the end of the webinar.</a:t>
            </a:r>
          </a:p>
          <a:p>
            <a:pPr lvl="0"/>
            <a:r>
              <a:rPr lang="en-GB" dirty="0"/>
              <a:t>Opportunity to email any questions not raised or answered on the day </a:t>
            </a:r>
            <a:r>
              <a:rPr lang="en-GB" u="sng" dirty="0">
                <a:hlinkClick r:id="rId2"/>
              </a:rPr>
              <a:t>p.grylls@gullands.com</a:t>
            </a:r>
            <a:r>
              <a:rPr lang="en-GB" dirty="0"/>
              <a:t> 01622 689 735.</a:t>
            </a:r>
          </a:p>
          <a:p>
            <a:r>
              <a:rPr lang="en-GB" dirty="0"/>
              <a:t>www.gullands.com</a:t>
            </a:r>
          </a:p>
        </p:txBody>
      </p:sp>
      <p:pic>
        <p:nvPicPr>
          <p:cNvPr id="5" name="Picture 4"/>
          <p:cNvPicPr>
            <a:picLocks noChangeAspect="1"/>
          </p:cNvPicPr>
          <p:nvPr/>
        </p:nvPicPr>
        <p:blipFill>
          <a:blip r:embed="rId3"/>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3785361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Overview Of Legal Status Of Residents</a:t>
            </a:r>
          </a:p>
        </p:txBody>
      </p:sp>
      <p:sp>
        <p:nvSpPr>
          <p:cNvPr id="3" name="Content Placeholder 2"/>
          <p:cNvSpPr>
            <a:spLocks noGrp="1"/>
          </p:cNvSpPr>
          <p:nvPr>
            <p:ph idx="1"/>
          </p:nvPr>
        </p:nvSpPr>
        <p:spPr/>
        <p:txBody>
          <a:bodyPr/>
          <a:lstStyle/>
          <a:p>
            <a:pPr lvl="0"/>
            <a:r>
              <a:rPr lang="en-GB" dirty="0"/>
              <a:t>Gray v Taylor [1998] 1 WLR 1093</a:t>
            </a:r>
          </a:p>
          <a:p>
            <a:pPr lvl="0"/>
            <a:r>
              <a:rPr lang="en-GB" dirty="0"/>
              <a:t>Stewart and others v Watts [2016]EWCA </a:t>
            </a:r>
            <a:r>
              <a:rPr lang="en-GB" dirty="0" err="1"/>
              <a:t>Civ</a:t>
            </a:r>
            <a:r>
              <a:rPr lang="en-GB" dirty="0"/>
              <a:t> 1247</a:t>
            </a:r>
          </a:p>
          <a:p>
            <a:r>
              <a:rPr lang="en-GB" dirty="0"/>
              <a:t>Appointment as Beneficiaries of Charities</a:t>
            </a:r>
          </a:p>
          <a:p>
            <a:r>
              <a:rPr lang="en-GB" dirty="0"/>
              <a:t>Licensees of </a:t>
            </a:r>
            <a:r>
              <a:rPr lang="en-GB" dirty="0" err="1"/>
              <a:t>almshouse</a:t>
            </a:r>
            <a:r>
              <a:rPr lang="en-GB" dirty="0"/>
              <a:t> accommodation. A “personal licence to occupy”.</a:t>
            </a:r>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286114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Almshouse Association Resources</a:t>
            </a:r>
          </a:p>
        </p:txBody>
      </p:sp>
      <p:sp>
        <p:nvSpPr>
          <p:cNvPr id="3" name="Content Placeholder 2"/>
          <p:cNvSpPr>
            <a:spLocks noGrp="1"/>
          </p:cNvSpPr>
          <p:nvPr>
            <p:ph idx="1"/>
          </p:nvPr>
        </p:nvSpPr>
        <p:spPr/>
        <p:txBody>
          <a:bodyPr/>
          <a:lstStyle/>
          <a:p>
            <a:r>
              <a:rPr lang="en-GB" dirty="0"/>
              <a:t>Numerous including SAM and template documents.</a:t>
            </a:r>
          </a:p>
          <a:p>
            <a:r>
              <a:rPr lang="en-GB" dirty="0"/>
              <a:t>Model Application Form including declaration and GP authority</a:t>
            </a:r>
          </a:p>
          <a:p>
            <a:r>
              <a:rPr lang="en-GB" dirty="0"/>
              <a:t>Letter of Appointment</a:t>
            </a:r>
          </a:p>
          <a:p>
            <a:r>
              <a:rPr lang="en-GB" dirty="0"/>
              <a:t>Residents’ Handbook</a:t>
            </a:r>
          </a:p>
          <a:p>
            <a:r>
              <a:rPr lang="en-GB" dirty="0"/>
              <a:t>Independent Living Policy</a:t>
            </a:r>
          </a:p>
          <a:p>
            <a:r>
              <a:rPr lang="en-GB" dirty="0"/>
              <a:t>Anti-Social Behaviour Policy</a:t>
            </a:r>
          </a:p>
          <a:p>
            <a:r>
              <a:rPr lang="en-GB" dirty="0"/>
              <a:t>Next of Kin Information Form</a:t>
            </a:r>
          </a:p>
          <a:p>
            <a:endParaRPr lang="en-GB" dirty="0"/>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1280517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Key Documents And Steps For Problem Solving </a:t>
            </a:r>
          </a:p>
        </p:txBody>
      </p:sp>
      <p:sp>
        <p:nvSpPr>
          <p:cNvPr id="3" name="Content Placeholder 2"/>
          <p:cNvSpPr>
            <a:spLocks noGrp="1"/>
          </p:cNvSpPr>
          <p:nvPr>
            <p:ph idx="1"/>
          </p:nvPr>
        </p:nvSpPr>
        <p:spPr/>
        <p:txBody>
          <a:bodyPr>
            <a:normAutofit lnSpcReduction="10000"/>
          </a:bodyPr>
          <a:lstStyle/>
          <a:p>
            <a:pPr lvl="0"/>
            <a:r>
              <a:rPr lang="en-GB" dirty="0"/>
              <a:t>Apply Basic Principles. Wood for the Trees.</a:t>
            </a:r>
          </a:p>
          <a:p>
            <a:pPr lvl="0"/>
            <a:r>
              <a:rPr lang="en-GB" dirty="0"/>
              <a:t>Letter of Appointment </a:t>
            </a:r>
          </a:p>
          <a:p>
            <a:pPr lvl="0"/>
            <a:r>
              <a:rPr lang="en-GB" dirty="0"/>
              <a:t>Scheme of Arrangement (also known as the Governing Document) </a:t>
            </a:r>
          </a:p>
          <a:p>
            <a:pPr lvl="0"/>
            <a:r>
              <a:rPr lang="en-GB" dirty="0"/>
              <a:t>Residents’ Handbook</a:t>
            </a:r>
          </a:p>
          <a:p>
            <a:pPr lvl="0"/>
            <a:r>
              <a:rPr lang="en-GB" dirty="0"/>
              <a:t>Chronology</a:t>
            </a:r>
          </a:p>
          <a:p>
            <a:pPr lvl="0"/>
            <a:r>
              <a:rPr lang="en-GB" dirty="0"/>
              <a:t>Correspondence and notes if they exist</a:t>
            </a:r>
          </a:p>
          <a:p>
            <a:pPr lvl="0"/>
            <a:r>
              <a:rPr lang="en-GB" dirty="0"/>
              <a:t>Almshouse Association Standards of Almshouse Management Procedure and Template Documents </a:t>
            </a:r>
          </a:p>
          <a:p>
            <a:pPr lvl="0"/>
            <a:r>
              <a:rPr lang="en-GB" dirty="0"/>
              <a:t>Specialist Advice</a:t>
            </a:r>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441741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Trustees’ Duties</a:t>
            </a:r>
          </a:p>
        </p:txBody>
      </p:sp>
      <p:sp>
        <p:nvSpPr>
          <p:cNvPr id="3" name="Content Placeholder 2"/>
          <p:cNvSpPr>
            <a:spLocks noGrp="1"/>
          </p:cNvSpPr>
          <p:nvPr>
            <p:ph idx="1"/>
          </p:nvPr>
        </p:nvSpPr>
        <p:spPr/>
        <p:txBody>
          <a:bodyPr>
            <a:normAutofit/>
          </a:bodyPr>
          <a:lstStyle/>
          <a:p>
            <a:pPr lvl="0"/>
            <a:r>
              <a:rPr lang="en-GB" dirty="0"/>
              <a:t>When making decisions, Trustees must act within their powers, in good faith, in the interests of the Charity, taking account only of relevant factors and making decisions within the range that a reasonable Trustee body could take.</a:t>
            </a:r>
          </a:p>
          <a:p>
            <a:pPr lvl="0"/>
            <a:r>
              <a:rPr lang="en-GB" dirty="0"/>
              <a:t>A duty of care is owed to residents and staff for their safety. Consider responsibility to s</a:t>
            </a:r>
            <a:r>
              <a:rPr lang="en-GB" dirty="0">
                <a:solidFill>
                  <a:prstClr val="black"/>
                </a:solidFill>
              </a:rPr>
              <a:t>afeguard individual residents and Trustees’ duties to other residents when problems arise with individual residents.</a:t>
            </a:r>
            <a:endParaRPr lang="en-GB" dirty="0"/>
          </a:p>
          <a:p>
            <a:pPr lvl="0"/>
            <a:r>
              <a:rPr lang="en-GB" dirty="0"/>
              <a:t>Trustees also owe fiduciary duties ( a high standard of trust </a:t>
            </a:r>
            <a:r>
              <a:rPr lang="en-GB"/>
              <a:t>and confidence) </a:t>
            </a:r>
            <a:r>
              <a:rPr lang="en-GB" dirty="0"/>
              <a:t>to the Charity, although not to the Charity’s beneficiaries </a:t>
            </a:r>
            <a:r>
              <a:rPr lang="en-GB" dirty="0" err="1"/>
              <a:t>ie</a:t>
            </a:r>
            <a:r>
              <a:rPr lang="en-GB" dirty="0"/>
              <a:t> the residents.</a:t>
            </a:r>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3590350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dirty="0"/>
            </a:br>
            <a:br>
              <a:rPr lang="en-GB" b="1" dirty="0"/>
            </a:br>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Common Challenges – by category and possible solutions</a:t>
            </a:r>
            <a:br>
              <a:rPr lang="en-GB" dirty="0"/>
            </a:br>
            <a:br>
              <a:rPr lang="en-GB" dirty="0"/>
            </a:br>
            <a:endParaRPr lang="en-GB" dirty="0"/>
          </a:p>
        </p:txBody>
      </p:sp>
      <p:sp>
        <p:nvSpPr>
          <p:cNvPr id="3" name="Content Placeholder 2"/>
          <p:cNvSpPr>
            <a:spLocks noGrp="1"/>
          </p:cNvSpPr>
          <p:nvPr>
            <p:ph idx="1"/>
          </p:nvPr>
        </p:nvSpPr>
        <p:spPr/>
        <p:txBody>
          <a:bodyPr>
            <a:normAutofit lnSpcReduction="10000"/>
          </a:bodyPr>
          <a:lstStyle/>
          <a:p>
            <a:pPr marL="0" lvl="0" indent="0">
              <a:buNone/>
            </a:pPr>
            <a:r>
              <a:rPr lang="en-GB" sz="4000" dirty="0"/>
              <a:t>Nuisance or  breach of regulations including:</a:t>
            </a:r>
          </a:p>
          <a:p>
            <a:pPr marL="0" lvl="0" indent="0">
              <a:buNone/>
            </a:pPr>
            <a:endParaRPr lang="en-GB" dirty="0"/>
          </a:p>
          <a:p>
            <a:pPr lvl="0"/>
            <a:r>
              <a:rPr lang="en-GB" dirty="0"/>
              <a:t>Antisocial behaviour </a:t>
            </a:r>
            <a:r>
              <a:rPr lang="en-GB" dirty="0" err="1"/>
              <a:t>eg</a:t>
            </a:r>
            <a:r>
              <a:rPr lang="en-GB" dirty="0"/>
              <a:t> noise and disturbance to other residents.</a:t>
            </a:r>
          </a:p>
          <a:p>
            <a:pPr lvl="0"/>
            <a:r>
              <a:rPr lang="en-GB" dirty="0"/>
              <a:t>Physical and verbal abuse towards other </a:t>
            </a:r>
            <a:r>
              <a:rPr lang="en-GB" dirty="0" err="1"/>
              <a:t>residents,contractors</a:t>
            </a:r>
            <a:r>
              <a:rPr lang="en-GB" dirty="0"/>
              <a:t> and/or staff.</a:t>
            </a:r>
          </a:p>
          <a:p>
            <a:pPr lvl="0"/>
            <a:r>
              <a:rPr lang="en-GB" dirty="0"/>
              <a:t>Non payment of </a:t>
            </a:r>
            <a:r>
              <a:rPr lang="en-GB" dirty="0" err="1"/>
              <a:t>WMC</a:t>
            </a:r>
            <a:r>
              <a:rPr lang="en-GB" dirty="0"/>
              <a:t>.</a:t>
            </a:r>
          </a:p>
          <a:p>
            <a:pPr lvl="0"/>
            <a:r>
              <a:rPr lang="en-GB" dirty="0"/>
              <a:t>Unauthorised overnight visitors / cohabitees or long unauthorised absences.</a:t>
            </a:r>
          </a:p>
          <a:p>
            <a:pPr lvl="0"/>
            <a:r>
              <a:rPr lang="en-GB" dirty="0"/>
              <a:t>Other breaches of the regulations </a:t>
            </a:r>
            <a:r>
              <a:rPr lang="en-GB" dirty="0" err="1"/>
              <a:t>eg</a:t>
            </a:r>
            <a:r>
              <a:rPr lang="en-GB" dirty="0"/>
              <a:t> unauthorised smoking or pets.</a:t>
            </a:r>
          </a:p>
          <a:p>
            <a:pPr marL="0" indent="0">
              <a:buNone/>
            </a:pPr>
            <a:endParaRPr lang="en-GB" dirty="0"/>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994430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Solutions In ‘Nuisance’ Cases</a:t>
            </a:r>
          </a:p>
        </p:txBody>
      </p:sp>
      <p:sp>
        <p:nvSpPr>
          <p:cNvPr id="3" name="Content Placeholder 2"/>
          <p:cNvSpPr>
            <a:spLocks noGrp="1"/>
          </p:cNvSpPr>
          <p:nvPr>
            <p:ph idx="1"/>
          </p:nvPr>
        </p:nvSpPr>
        <p:spPr>
          <a:xfrm>
            <a:off x="838200" y="1515291"/>
            <a:ext cx="10515600" cy="4661672"/>
          </a:xfrm>
        </p:spPr>
        <p:txBody>
          <a:bodyPr>
            <a:normAutofit fontScale="55000" lnSpcReduction="20000"/>
          </a:bodyPr>
          <a:lstStyle/>
          <a:p>
            <a:pPr lvl="0"/>
            <a:r>
              <a:rPr lang="en-GB" dirty="0"/>
              <a:t>Scheme of Arrangement grounds for setting aside an appointment.</a:t>
            </a:r>
          </a:p>
          <a:p>
            <a:pPr lvl="0"/>
            <a:r>
              <a:rPr lang="en-GB" dirty="0"/>
              <a:t>Letter of Appointment rules and obligations which may be supplemented by Residents’ Handbook.</a:t>
            </a:r>
          </a:p>
          <a:p>
            <a:pPr lvl="0"/>
            <a:r>
              <a:rPr lang="en-GB" dirty="0"/>
              <a:t>Almshouse Association Antisocial Behaviour Model Policy if issued.</a:t>
            </a:r>
          </a:p>
          <a:p>
            <a:pPr lvl="0"/>
            <a:r>
              <a:rPr lang="en-GB" dirty="0"/>
              <a:t>Gather evidence .</a:t>
            </a:r>
          </a:p>
          <a:p>
            <a:pPr lvl="0"/>
            <a:r>
              <a:rPr lang="en-GB" dirty="0"/>
              <a:t>Ensure fair and consistent process.</a:t>
            </a:r>
          </a:p>
          <a:p>
            <a:pPr lvl="0"/>
            <a:r>
              <a:rPr lang="en-GB" dirty="0"/>
              <a:t>Carry out a full and fair investigation.</a:t>
            </a:r>
          </a:p>
          <a:p>
            <a:pPr lvl="0"/>
            <a:r>
              <a:rPr lang="en-GB" dirty="0"/>
              <a:t>Mediations</a:t>
            </a:r>
          </a:p>
          <a:p>
            <a:pPr lvl="0"/>
            <a:r>
              <a:rPr lang="en-GB" dirty="0"/>
              <a:t>Warnings.</a:t>
            </a:r>
          </a:p>
          <a:p>
            <a:pPr lvl="0"/>
            <a:r>
              <a:rPr lang="en-GB" dirty="0"/>
              <a:t>Keep an open mind relying on evidence not rumour or hearsay .</a:t>
            </a:r>
          </a:p>
          <a:p>
            <a:pPr lvl="0"/>
            <a:r>
              <a:rPr lang="en-GB" dirty="0"/>
              <a:t>Secure any necessary resolution of the Trustees as to how to proceed.</a:t>
            </a:r>
          </a:p>
          <a:p>
            <a:pPr lvl="0"/>
            <a:r>
              <a:rPr lang="en-GB" dirty="0"/>
              <a:t>Ensure all allegations are put to the resident and the resident is given an opportunity of answering them.</a:t>
            </a:r>
          </a:p>
          <a:p>
            <a:pPr lvl="0"/>
            <a:r>
              <a:rPr lang="en-GB" dirty="0"/>
              <a:t>In extreme cases the police may need to be called.</a:t>
            </a:r>
          </a:p>
          <a:p>
            <a:pPr lvl="0"/>
            <a:r>
              <a:rPr lang="en-GB" dirty="0"/>
              <a:t>Attendance by resident before meeting of Trustees or representative body and right to be accompanied by family member or a friend.</a:t>
            </a:r>
          </a:p>
          <a:p>
            <a:pPr lvl="0"/>
            <a:r>
              <a:rPr lang="en-GB" dirty="0"/>
              <a:t>Maintain an open mind and if allegations established consider appropriate sanction having heard of all the evidence and resident’s response. </a:t>
            </a:r>
          </a:p>
          <a:p>
            <a:pPr lvl="0"/>
            <a:r>
              <a:rPr lang="en-GB" dirty="0"/>
              <a:t>Consult and follow SAM and take specialist independent advice at an early stage before setting aside.</a:t>
            </a:r>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148666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n w="12700">
                  <a:solidFill>
                    <a:schemeClr val="tx2">
                      <a:lumMod val="75000"/>
                    </a:schemeClr>
                  </a:solidFill>
                  <a:prstDash val="solid"/>
                </a:ln>
                <a:solidFill>
                  <a:srgbClr val="0070C0"/>
                </a:solidFill>
                <a:effectLst>
                  <a:outerShdw dist="38100" dir="2640000" algn="bl" rotWithShape="0">
                    <a:schemeClr val="tx2">
                      <a:lumMod val="75000"/>
                    </a:schemeClr>
                  </a:outerShdw>
                </a:effectLst>
              </a:rPr>
              <a:t>Resident Incapable Of Independent Living </a:t>
            </a:r>
          </a:p>
        </p:txBody>
      </p:sp>
      <p:sp>
        <p:nvSpPr>
          <p:cNvPr id="3" name="Content Placeholder 2"/>
          <p:cNvSpPr>
            <a:spLocks noGrp="1"/>
          </p:cNvSpPr>
          <p:nvPr>
            <p:ph idx="1"/>
          </p:nvPr>
        </p:nvSpPr>
        <p:spPr/>
        <p:txBody>
          <a:bodyPr/>
          <a:lstStyle/>
          <a:p>
            <a:pPr lvl="0"/>
            <a:r>
              <a:rPr lang="en-GB" dirty="0"/>
              <a:t>Personal care and hygiene</a:t>
            </a:r>
          </a:p>
          <a:p>
            <a:pPr lvl="0"/>
            <a:r>
              <a:rPr lang="en-GB" dirty="0"/>
              <a:t>Condition of the flat</a:t>
            </a:r>
          </a:p>
          <a:p>
            <a:pPr lvl="0"/>
            <a:r>
              <a:rPr lang="en-GB" dirty="0"/>
              <a:t>Local Authority or other care package including assistance from family not sufficient</a:t>
            </a:r>
          </a:p>
          <a:p>
            <a:pPr lvl="0"/>
            <a:r>
              <a:rPr lang="en-GB" dirty="0"/>
              <a:t>Hoarding </a:t>
            </a:r>
          </a:p>
          <a:p>
            <a:pPr lvl="0"/>
            <a:r>
              <a:rPr lang="en-GB" dirty="0"/>
              <a:t>Refusing help from Local Authority / Care Providers / Trustees</a:t>
            </a:r>
          </a:p>
          <a:p>
            <a:pPr lvl="0"/>
            <a:r>
              <a:rPr lang="en-GB" dirty="0"/>
              <a:t>Not responding to communications</a:t>
            </a:r>
          </a:p>
          <a:p>
            <a:pPr marL="0" indent="0">
              <a:buNone/>
            </a:pPr>
            <a:endParaRPr lang="en-GB" dirty="0"/>
          </a:p>
        </p:txBody>
      </p:sp>
      <p:pic>
        <p:nvPicPr>
          <p:cNvPr id="4" name="Picture 3"/>
          <p:cNvPicPr>
            <a:picLocks noChangeAspect="1"/>
          </p:cNvPicPr>
          <p:nvPr/>
        </p:nvPicPr>
        <p:blipFill>
          <a:blip r:embed="rId2"/>
          <a:stretch>
            <a:fillRect/>
          </a:stretch>
        </p:blipFill>
        <p:spPr>
          <a:xfrm>
            <a:off x="9978143" y="5894701"/>
            <a:ext cx="1914286" cy="723810"/>
          </a:xfrm>
          <a:prstGeom prst="rect">
            <a:avLst/>
          </a:prstGeom>
        </p:spPr>
      </p:pic>
    </p:spTree>
    <p:extLst>
      <p:ext uri="{BB962C8B-B14F-4D97-AF65-F5344CB8AC3E}">
        <p14:creationId xmlns:p14="http://schemas.microsoft.com/office/powerpoint/2010/main" val="3528441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CE309542B26504FB653779D33C8C3E3" ma:contentTypeVersion="13" ma:contentTypeDescription="Create a new document." ma:contentTypeScope="" ma:versionID="8300cf7a60836d3a384d74c00a9d6c2c">
  <xsd:schema xmlns:xsd="http://www.w3.org/2001/XMLSchema" xmlns:xs="http://www.w3.org/2001/XMLSchema" xmlns:p="http://schemas.microsoft.com/office/2006/metadata/properties" xmlns:ns2="5d174391-8c6d-4144-a5eb-17d62e3ad863" xmlns:ns3="c28f8d68-3d2f-436c-972c-db53eb1b5bec" targetNamespace="http://schemas.microsoft.com/office/2006/metadata/properties" ma:root="true" ma:fieldsID="901420a4f1e76957e226db73516bc0d7" ns2:_="" ns3:_="">
    <xsd:import namespace="5d174391-8c6d-4144-a5eb-17d62e3ad863"/>
    <xsd:import namespace="c28f8d68-3d2f-436c-972c-db53eb1b5be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174391-8c6d-4144-a5eb-17d62e3ad8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8f8d68-3d2f-436c-972c-db53eb1b5bec"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27F19C-1B18-4F12-819F-320D6E82248D}">
  <ds:schemaRefs>
    <ds:schemaRef ds:uri="http://schemas.microsoft.com/sharepoint/v3/contenttype/forms"/>
  </ds:schemaRefs>
</ds:datastoreItem>
</file>

<file path=customXml/itemProps2.xml><?xml version="1.0" encoding="utf-8"?>
<ds:datastoreItem xmlns:ds="http://schemas.openxmlformats.org/officeDocument/2006/customXml" ds:itemID="{676E5B5A-2FF4-43AE-80EF-B3F5414A877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B76AEAD-C2C4-48BA-92E0-5170D28A82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174391-8c6d-4144-a5eb-17d62e3ad863"/>
    <ds:schemaRef ds:uri="c28f8d68-3d2f-436c-972c-db53eb1b5b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710</TotalTime>
  <Words>1533</Words>
  <Application>Microsoft Office PowerPoint</Application>
  <PresentationFormat>Widescreen</PresentationFormat>
  <Paragraphs>152</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Common Challenges Facing Almshouse Trustees.</vt:lpstr>
      <vt:lpstr>Introduction</vt:lpstr>
      <vt:lpstr>Overview Of Legal Status Of Residents</vt:lpstr>
      <vt:lpstr>Almshouse Association Resources</vt:lpstr>
      <vt:lpstr>Key Documents And Steps For Problem Solving </vt:lpstr>
      <vt:lpstr>Trustees’ Duties</vt:lpstr>
      <vt:lpstr>  Common Challenges – by category and possible solutions  </vt:lpstr>
      <vt:lpstr>Solutions In ‘Nuisance’ Cases</vt:lpstr>
      <vt:lpstr>Resident Incapable Of Independent Living </vt:lpstr>
      <vt:lpstr>Solutions To Independent Living Challenges</vt:lpstr>
      <vt:lpstr> Qualification As A Beneficiary </vt:lpstr>
      <vt:lpstr>Solutions To Qualification As A Beneficiary </vt:lpstr>
      <vt:lpstr>Hospital Admission</vt:lpstr>
      <vt:lpstr>Death</vt:lpstr>
      <vt:lpstr>Setting Aside </vt:lpstr>
      <vt:lpstr>Collate Information And Documents If Instructing Solicitors</vt:lpstr>
      <vt:lpstr>Questions and Answers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Challenges Facing Almshouse Trustees</dc:title>
  <dc:creator>Paige Billingham</dc:creator>
  <cp:lastModifiedBy>Susan Brooks</cp:lastModifiedBy>
  <cp:revision>59</cp:revision>
  <dcterms:created xsi:type="dcterms:W3CDTF">2022-04-07T09:42:18Z</dcterms:created>
  <dcterms:modified xsi:type="dcterms:W3CDTF">2022-04-21T09:24:36Z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0x0101009CE309542B26504FB653779D33C8C3E3</vt:lpwstr>
  </property>
</Properties>
</file>