
<file path=[Content_Types].xml><?xml version="1.0" encoding="utf-8"?>
<Types xmlns="http://schemas.openxmlformats.org/package/2006/content-types">
  <Default Extension="jfif" ContentType="image/j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8" r:id="rId1"/>
  </p:sldMasterIdLst>
  <p:notesMasterIdLst>
    <p:notesMasterId r:id="rId19"/>
  </p:notesMasterIdLst>
  <p:sldIdLst>
    <p:sldId id="256" r:id="rId2"/>
    <p:sldId id="273" r:id="rId3"/>
    <p:sldId id="274" r:id="rId4"/>
    <p:sldId id="275" r:id="rId5"/>
    <p:sldId id="276" r:id="rId6"/>
    <p:sldId id="277" r:id="rId7"/>
    <p:sldId id="280" r:id="rId8"/>
    <p:sldId id="283" r:id="rId9"/>
    <p:sldId id="282" r:id="rId10"/>
    <p:sldId id="268" r:id="rId11"/>
    <p:sldId id="279" r:id="rId12"/>
    <p:sldId id="281" r:id="rId13"/>
    <p:sldId id="262" r:id="rId14"/>
    <p:sldId id="271" r:id="rId15"/>
    <p:sldId id="259" r:id="rId16"/>
    <p:sldId id="278"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0DF78E-EF99-6383-489D-5F610ACDF89E}" name="Freya Lincoln" initials="FL" userId="S::freya.lincoln@lifeline24.co.uk::74364098-de12-4517-bad9-5ec851de30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042"/>
    <a:srgbClr val="EE3124"/>
    <a:srgbClr val="878A8F"/>
    <a:srgbClr val="006B35"/>
    <a:srgbClr val="82C3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6172" autoAdjust="0"/>
  </p:normalViewPr>
  <p:slideViewPr>
    <p:cSldViewPr snapToGrid="0">
      <p:cViewPr varScale="1">
        <p:scale>
          <a:sx n="80" d="100"/>
          <a:sy n="80" d="100"/>
        </p:scale>
        <p:origin x="86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56271-0836-42A1-8DDB-F09895AB34C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A970F04-F336-4A54-949E-EC9565A9C213}">
      <dgm:prSet/>
      <dgm:spPr>
        <a:solidFill>
          <a:srgbClr val="EE3124"/>
        </a:solidFill>
      </dgm:spPr>
      <dgm:t>
        <a:bodyPr/>
        <a:lstStyle/>
        <a:p>
          <a:pPr>
            <a:lnSpc>
              <a:spcPct val="100000"/>
            </a:lnSpc>
          </a:pPr>
          <a:r>
            <a:rPr lang="en-GB" b="0" i="0" dirty="0">
              <a:latin typeface="Varela Round" panose="02000000000000000000" pitchFamily="50" charset="0"/>
            </a:rPr>
            <a:t>By 2025 the traditional telephone network – analogue or Public Switched Telephone Network (PSTN) will be switched off and upgraded to newer digital technology – Voice-Over Internet Protocol (VoIP).</a:t>
          </a:r>
          <a:endParaRPr lang="en-US" dirty="0">
            <a:latin typeface="Varela Round" panose="02000000000000000000" pitchFamily="50" charset="0"/>
          </a:endParaRPr>
        </a:p>
      </dgm:t>
    </dgm:pt>
    <dgm:pt modelId="{9D469809-00A4-45E0-AD56-051EA563ADC3}" type="parTrans" cxnId="{F41CFB65-D688-4508-9423-6E0276EFDC03}">
      <dgm:prSet/>
      <dgm:spPr/>
      <dgm:t>
        <a:bodyPr/>
        <a:lstStyle/>
        <a:p>
          <a:endParaRPr lang="en-US"/>
        </a:p>
      </dgm:t>
    </dgm:pt>
    <dgm:pt modelId="{121F5A67-4646-445D-B887-F3845C423095}" type="sibTrans" cxnId="{F41CFB65-D688-4508-9423-6E0276EFDC03}">
      <dgm:prSet/>
      <dgm:spPr/>
      <dgm:t>
        <a:bodyPr/>
        <a:lstStyle/>
        <a:p>
          <a:endParaRPr lang="en-US"/>
        </a:p>
      </dgm:t>
    </dgm:pt>
    <dgm:pt modelId="{EAFAF92B-86FB-4684-8C6A-8CE72B6CCA62}">
      <dgm:prSet/>
      <dgm:spPr>
        <a:solidFill>
          <a:schemeClr val="accent3"/>
        </a:solidFill>
      </dgm:spPr>
      <dgm:t>
        <a:bodyPr/>
        <a:lstStyle/>
        <a:p>
          <a:pPr>
            <a:lnSpc>
              <a:spcPct val="100000"/>
            </a:lnSpc>
          </a:pPr>
          <a:r>
            <a:rPr lang="en-GB" b="0" i="0" dirty="0">
              <a:latin typeface="Varela Round" panose="02000000000000000000" pitchFamily="50" charset="0"/>
            </a:rPr>
            <a:t>Internet connectivity will be enabled on every telephone line and calls will be sent using digital signals.</a:t>
          </a:r>
          <a:endParaRPr lang="en-US" dirty="0">
            <a:latin typeface="Varela Round" panose="02000000000000000000" pitchFamily="50" charset="0"/>
          </a:endParaRPr>
        </a:p>
      </dgm:t>
    </dgm:pt>
    <dgm:pt modelId="{A4A3A2B3-1DFB-46DD-9FE1-931F9B3582F3}" type="parTrans" cxnId="{E5EC84F4-B7B2-40F6-88F9-F57056FE41DB}">
      <dgm:prSet/>
      <dgm:spPr/>
      <dgm:t>
        <a:bodyPr/>
        <a:lstStyle/>
        <a:p>
          <a:endParaRPr lang="en-US"/>
        </a:p>
      </dgm:t>
    </dgm:pt>
    <dgm:pt modelId="{D278EA36-DC63-4B36-9D04-DDFC13AA7363}" type="sibTrans" cxnId="{E5EC84F4-B7B2-40F6-88F9-F57056FE41DB}">
      <dgm:prSet/>
      <dgm:spPr/>
      <dgm:t>
        <a:bodyPr/>
        <a:lstStyle/>
        <a:p>
          <a:endParaRPr lang="en-US"/>
        </a:p>
      </dgm:t>
    </dgm:pt>
    <dgm:pt modelId="{4E4C2D51-C2A6-4195-B1D8-F0D126E886D5}">
      <dgm:prSet/>
      <dgm:spPr>
        <a:solidFill>
          <a:srgbClr val="002060"/>
        </a:solidFill>
      </dgm:spPr>
      <dgm:t>
        <a:bodyPr/>
        <a:lstStyle/>
        <a:p>
          <a:pPr>
            <a:lnSpc>
              <a:spcPct val="100000"/>
            </a:lnSpc>
          </a:pPr>
          <a:r>
            <a:rPr lang="en-GB" b="0" i="0" dirty="0">
              <a:latin typeface="Varela Round" panose="02000000000000000000" pitchFamily="50" charset="0"/>
            </a:rPr>
            <a:t>The upgrade will simplify management of the telephone exchanges and make it easier for the telecoms companies to provide newer services in the future.</a:t>
          </a:r>
          <a:endParaRPr lang="en-US" dirty="0">
            <a:latin typeface="Varela Round" panose="02000000000000000000" pitchFamily="50" charset="0"/>
          </a:endParaRPr>
        </a:p>
      </dgm:t>
    </dgm:pt>
    <dgm:pt modelId="{54982723-7A6E-4FB3-9826-D99F670675C2}" type="parTrans" cxnId="{5C4C577B-D1BA-478F-890B-F87BF4CB4B7B}">
      <dgm:prSet/>
      <dgm:spPr/>
      <dgm:t>
        <a:bodyPr/>
        <a:lstStyle/>
        <a:p>
          <a:endParaRPr lang="en-US"/>
        </a:p>
      </dgm:t>
    </dgm:pt>
    <dgm:pt modelId="{502E90D6-2041-4EE6-92E0-CB236D0F117E}" type="sibTrans" cxnId="{5C4C577B-D1BA-478F-890B-F87BF4CB4B7B}">
      <dgm:prSet/>
      <dgm:spPr/>
      <dgm:t>
        <a:bodyPr/>
        <a:lstStyle/>
        <a:p>
          <a:endParaRPr lang="en-US"/>
        </a:p>
      </dgm:t>
    </dgm:pt>
    <dgm:pt modelId="{BA653239-6DC0-4DC3-B7DD-7870A9A67208}" type="pres">
      <dgm:prSet presAssocID="{02756271-0836-42A1-8DDB-F09895AB34C9}" presName="linear" presStyleCnt="0">
        <dgm:presLayoutVars>
          <dgm:animLvl val="lvl"/>
          <dgm:resizeHandles val="exact"/>
        </dgm:presLayoutVars>
      </dgm:prSet>
      <dgm:spPr/>
    </dgm:pt>
    <dgm:pt modelId="{82668EFB-294A-4E2F-BF4F-080E7B459627}" type="pres">
      <dgm:prSet presAssocID="{EA970F04-F336-4A54-949E-EC9565A9C213}" presName="parentText" presStyleLbl="node1" presStyleIdx="0" presStyleCnt="3">
        <dgm:presLayoutVars>
          <dgm:chMax val="0"/>
          <dgm:bulletEnabled val="1"/>
        </dgm:presLayoutVars>
      </dgm:prSet>
      <dgm:spPr/>
    </dgm:pt>
    <dgm:pt modelId="{DE06E01D-E29F-40E2-B04B-55A294E10D78}" type="pres">
      <dgm:prSet presAssocID="{121F5A67-4646-445D-B887-F3845C423095}" presName="spacer" presStyleCnt="0"/>
      <dgm:spPr/>
    </dgm:pt>
    <dgm:pt modelId="{F3708C44-3CDC-4102-803A-097C08DB63F8}" type="pres">
      <dgm:prSet presAssocID="{EAFAF92B-86FB-4684-8C6A-8CE72B6CCA62}" presName="parentText" presStyleLbl="node1" presStyleIdx="1" presStyleCnt="3" custLinFactY="4365" custLinFactNeighborY="100000">
        <dgm:presLayoutVars>
          <dgm:chMax val="0"/>
          <dgm:bulletEnabled val="1"/>
        </dgm:presLayoutVars>
      </dgm:prSet>
      <dgm:spPr/>
    </dgm:pt>
    <dgm:pt modelId="{ABA96162-28DD-4544-824B-7E67E3E4BE15}" type="pres">
      <dgm:prSet presAssocID="{D278EA36-DC63-4B36-9D04-DDFC13AA7363}" presName="spacer" presStyleCnt="0"/>
      <dgm:spPr/>
    </dgm:pt>
    <dgm:pt modelId="{02CFE1BA-3A46-4475-8E5D-F18043A35EAD}" type="pres">
      <dgm:prSet presAssocID="{4E4C2D51-C2A6-4195-B1D8-F0D126E886D5}" presName="parentText" presStyleLbl="node1" presStyleIdx="2" presStyleCnt="3" custLinFactY="37913" custLinFactNeighborX="-38730" custLinFactNeighborY="100000">
        <dgm:presLayoutVars>
          <dgm:chMax val="0"/>
          <dgm:bulletEnabled val="1"/>
        </dgm:presLayoutVars>
      </dgm:prSet>
      <dgm:spPr/>
    </dgm:pt>
  </dgm:ptLst>
  <dgm:cxnLst>
    <dgm:cxn modelId="{F41CFB65-D688-4508-9423-6E0276EFDC03}" srcId="{02756271-0836-42A1-8DDB-F09895AB34C9}" destId="{EA970F04-F336-4A54-949E-EC9565A9C213}" srcOrd="0" destOrd="0" parTransId="{9D469809-00A4-45E0-AD56-051EA563ADC3}" sibTransId="{121F5A67-4646-445D-B887-F3845C423095}"/>
    <dgm:cxn modelId="{7F992F68-949A-4E2F-81E3-A00F2AA4F8B3}" type="presOf" srcId="{02756271-0836-42A1-8DDB-F09895AB34C9}" destId="{BA653239-6DC0-4DC3-B7DD-7870A9A67208}" srcOrd="0" destOrd="0" presId="urn:microsoft.com/office/officeart/2005/8/layout/vList2"/>
    <dgm:cxn modelId="{78A3F075-1ECA-499D-A093-4087F142E0DE}" type="presOf" srcId="{4E4C2D51-C2A6-4195-B1D8-F0D126E886D5}" destId="{02CFE1BA-3A46-4475-8E5D-F18043A35EAD}" srcOrd="0" destOrd="0" presId="urn:microsoft.com/office/officeart/2005/8/layout/vList2"/>
    <dgm:cxn modelId="{BD05B87A-113D-4155-A350-08FC8F5BFA5A}" type="presOf" srcId="{EA970F04-F336-4A54-949E-EC9565A9C213}" destId="{82668EFB-294A-4E2F-BF4F-080E7B459627}" srcOrd="0" destOrd="0" presId="urn:microsoft.com/office/officeart/2005/8/layout/vList2"/>
    <dgm:cxn modelId="{5C4C577B-D1BA-478F-890B-F87BF4CB4B7B}" srcId="{02756271-0836-42A1-8DDB-F09895AB34C9}" destId="{4E4C2D51-C2A6-4195-B1D8-F0D126E886D5}" srcOrd="2" destOrd="0" parTransId="{54982723-7A6E-4FB3-9826-D99F670675C2}" sibTransId="{502E90D6-2041-4EE6-92E0-CB236D0F117E}"/>
    <dgm:cxn modelId="{337E90BB-6F79-46D4-92D8-E104DB3EE849}" type="presOf" srcId="{EAFAF92B-86FB-4684-8C6A-8CE72B6CCA62}" destId="{F3708C44-3CDC-4102-803A-097C08DB63F8}" srcOrd="0" destOrd="0" presId="urn:microsoft.com/office/officeart/2005/8/layout/vList2"/>
    <dgm:cxn modelId="{E5EC84F4-B7B2-40F6-88F9-F57056FE41DB}" srcId="{02756271-0836-42A1-8DDB-F09895AB34C9}" destId="{EAFAF92B-86FB-4684-8C6A-8CE72B6CCA62}" srcOrd="1" destOrd="0" parTransId="{A4A3A2B3-1DFB-46DD-9FE1-931F9B3582F3}" sibTransId="{D278EA36-DC63-4B36-9D04-DDFC13AA7363}"/>
    <dgm:cxn modelId="{B8429003-6FDD-4FF7-858F-AD728BD1158B}" type="presParOf" srcId="{BA653239-6DC0-4DC3-B7DD-7870A9A67208}" destId="{82668EFB-294A-4E2F-BF4F-080E7B459627}" srcOrd="0" destOrd="0" presId="urn:microsoft.com/office/officeart/2005/8/layout/vList2"/>
    <dgm:cxn modelId="{C432B406-7D41-489B-9239-7A502BEA399D}" type="presParOf" srcId="{BA653239-6DC0-4DC3-B7DD-7870A9A67208}" destId="{DE06E01D-E29F-40E2-B04B-55A294E10D78}" srcOrd="1" destOrd="0" presId="urn:microsoft.com/office/officeart/2005/8/layout/vList2"/>
    <dgm:cxn modelId="{084D3575-DB8D-468C-A100-B4185B1AC13B}" type="presParOf" srcId="{BA653239-6DC0-4DC3-B7DD-7870A9A67208}" destId="{F3708C44-3CDC-4102-803A-097C08DB63F8}" srcOrd="2" destOrd="0" presId="urn:microsoft.com/office/officeart/2005/8/layout/vList2"/>
    <dgm:cxn modelId="{CE150C93-25DF-4142-BB69-DB1B5F995C9B}" type="presParOf" srcId="{BA653239-6DC0-4DC3-B7DD-7870A9A67208}" destId="{ABA96162-28DD-4544-824B-7E67E3E4BE15}" srcOrd="3" destOrd="0" presId="urn:microsoft.com/office/officeart/2005/8/layout/vList2"/>
    <dgm:cxn modelId="{B3FC8A24-1B6E-466D-B8C6-E2731833FEF3}" type="presParOf" srcId="{BA653239-6DC0-4DC3-B7DD-7870A9A67208}" destId="{02CFE1BA-3A46-4475-8E5D-F18043A35EA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68EFB-294A-4E2F-BF4F-080E7B459627}">
      <dsp:nvSpPr>
        <dsp:cNvPr id="0" name=""/>
        <dsp:cNvSpPr/>
      </dsp:nvSpPr>
      <dsp:spPr>
        <a:xfrm>
          <a:off x="0" y="234300"/>
          <a:ext cx="6628804" cy="1467180"/>
        </a:xfrm>
        <a:prstGeom prst="roundRect">
          <a:avLst/>
        </a:prstGeom>
        <a:solidFill>
          <a:srgbClr val="EE312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100000"/>
            </a:lnSpc>
            <a:spcBef>
              <a:spcPct val="0"/>
            </a:spcBef>
            <a:spcAft>
              <a:spcPct val="35000"/>
            </a:spcAft>
            <a:buNone/>
          </a:pPr>
          <a:r>
            <a:rPr lang="en-GB" sz="1900" b="0" i="0" kern="1200" dirty="0">
              <a:latin typeface="Varela Round" panose="02000000000000000000" pitchFamily="50" charset="0"/>
            </a:rPr>
            <a:t>By 2025 the traditional telephone network – analogue or Public Switched Telephone Network (PSTN) will be switched off and upgraded to newer digital technology – Voice-Over Internet Protocol (VoIP).</a:t>
          </a:r>
          <a:endParaRPr lang="en-US" sz="1900" kern="1200" dirty="0">
            <a:latin typeface="Varela Round" panose="02000000000000000000" pitchFamily="50" charset="0"/>
          </a:endParaRPr>
        </a:p>
      </dsp:txBody>
      <dsp:txXfrm>
        <a:off x="71622" y="305922"/>
        <a:ext cx="6485560" cy="1323936"/>
      </dsp:txXfrm>
    </dsp:sp>
    <dsp:sp modelId="{F3708C44-3CDC-4102-803A-097C08DB63F8}">
      <dsp:nvSpPr>
        <dsp:cNvPr id="0" name=""/>
        <dsp:cNvSpPr/>
      </dsp:nvSpPr>
      <dsp:spPr>
        <a:xfrm>
          <a:off x="0" y="1874962"/>
          <a:ext cx="6628804" cy="1467180"/>
        </a:xfrm>
        <a:prstGeom prst="roundRect">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100000"/>
            </a:lnSpc>
            <a:spcBef>
              <a:spcPct val="0"/>
            </a:spcBef>
            <a:spcAft>
              <a:spcPct val="35000"/>
            </a:spcAft>
            <a:buNone/>
          </a:pPr>
          <a:r>
            <a:rPr lang="en-GB" sz="1900" b="0" i="0" kern="1200" dirty="0">
              <a:latin typeface="Varela Round" panose="02000000000000000000" pitchFamily="50" charset="0"/>
            </a:rPr>
            <a:t>Internet connectivity will be enabled on every telephone line and calls will be sent using digital signals.</a:t>
          </a:r>
          <a:endParaRPr lang="en-US" sz="1900" kern="1200" dirty="0">
            <a:latin typeface="Varela Round" panose="02000000000000000000" pitchFamily="50" charset="0"/>
          </a:endParaRPr>
        </a:p>
      </dsp:txBody>
      <dsp:txXfrm>
        <a:off x="71622" y="1946584"/>
        <a:ext cx="6485560" cy="1323936"/>
      </dsp:txXfrm>
    </dsp:sp>
    <dsp:sp modelId="{02CFE1BA-3A46-4475-8E5D-F18043A35EAD}">
      <dsp:nvSpPr>
        <dsp:cNvPr id="0" name=""/>
        <dsp:cNvSpPr/>
      </dsp:nvSpPr>
      <dsp:spPr>
        <a:xfrm>
          <a:off x="0" y="3512401"/>
          <a:ext cx="6628804" cy="1467180"/>
        </a:xfrm>
        <a:prstGeom prst="roundRect">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100000"/>
            </a:lnSpc>
            <a:spcBef>
              <a:spcPct val="0"/>
            </a:spcBef>
            <a:spcAft>
              <a:spcPct val="35000"/>
            </a:spcAft>
            <a:buNone/>
          </a:pPr>
          <a:r>
            <a:rPr lang="en-GB" sz="1900" b="0" i="0" kern="1200" dirty="0">
              <a:latin typeface="Varela Round" panose="02000000000000000000" pitchFamily="50" charset="0"/>
            </a:rPr>
            <a:t>The upgrade will simplify management of the telephone exchanges and make it easier for the telecoms companies to provide newer services in the future.</a:t>
          </a:r>
          <a:endParaRPr lang="en-US" sz="1900" kern="1200" dirty="0">
            <a:latin typeface="Varela Round" panose="02000000000000000000" pitchFamily="50" charset="0"/>
          </a:endParaRPr>
        </a:p>
      </dsp:txBody>
      <dsp:txXfrm>
        <a:off x="71622" y="3584023"/>
        <a:ext cx="6485560" cy="13239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38096-00C1-488F-988E-831DF4AAE705}" type="datetimeFigureOut">
              <a:rPr lang="en-GB" smtClean="0"/>
              <a:t>30/09/2022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A04BDB-65B1-4107-8325-10F0F4296082}" type="slidenum">
              <a:rPr lang="en-GB" smtClean="0"/>
              <a:t>‹#›</a:t>
            </a:fld>
            <a:endParaRPr lang="en-GB"/>
          </a:p>
        </p:txBody>
      </p:sp>
    </p:spTree>
    <p:extLst>
      <p:ext uri="{BB962C8B-B14F-4D97-AF65-F5344CB8AC3E}">
        <p14:creationId xmlns:p14="http://schemas.microsoft.com/office/powerpoint/2010/main" val="316296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04BDB-65B1-4107-8325-10F0F4296082}" type="slidenum">
              <a:rPr lang="en-GB" smtClean="0"/>
              <a:t>1</a:t>
            </a:fld>
            <a:endParaRPr lang="en-GB"/>
          </a:p>
        </p:txBody>
      </p:sp>
    </p:spTree>
    <p:extLst>
      <p:ext uri="{BB962C8B-B14F-4D97-AF65-F5344CB8AC3E}">
        <p14:creationId xmlns:p14="http://schemas.microsoft.com/office/powerpoint/2010/main" val="1710305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04BDB-65B1-4107-8325-10F0F4296082}" type="slidenum">
              <a:rPr lang="en-GB" smtClean="0"/>
              <a:t>14</a:t>
            </a:fld>
            <a:endParaRPr lang="en-GB"/>
          </a:p>
        </p:txBody>
      </p:sp>
    </p:spTree>
    <p:extLst>
      <p:ext uri="{BB962C8B-B14F-4D97-AF65-F5344CB8AC3E}">
        <p14:creationId xmlns:p14="http://schemas.microsoft.com/office/powerpoint/2010/main" val="3984861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04BDB-65B1-4107-8325-10F0F4296082}" type="slidenum">
              <a:rPr lang="en-GB" smtClean="0"/>
              <a:t>15</a:t>
            </a:fld>
            <a:endParaRPr lang="en-GB"/>
          </a:p>
        </p:txBody>
      </p:sp>
    </p:spTree>
    <p:extLst>
      <p:ext uri="{BB962C8B-B14F-4D97-AF65-F5344CB8AC3E}">
        <p14:creationId xmlns:p14="http://schemas.microsoft.com/office/powerpoint/2010/main" val="1809311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04BDB-65B1-4107-8325-10F0F4296082}" type="slidenum">
              <a:rPr lang="en-GB" smtClean="0"/>
              <a:t>16</a:t>
            </a:fld>
            <a:endParaRPr lang="en-GB"/>
          </a:p>
        </p:txBody>
      </p:sp>
    </p:spTree>
    <p:extLst>
      <p:ext uri="{BB962C8B-B14F-4D97-AF65-F5344CB8AC3E}">
        <p14:creationId xmlns:p14="http://schemas.microsoft.com/office/powerpoint/2010/main" val="1982662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04BDB-65B1-4107-8325-10F0F4296082}" type="slidenum">
              <a:rPr lang="en-GB" smtClean="0"/>
              <a:t>17</a:t>
            </a:fld>
            <a:endParaRPr lang="en-GB"/>
          </a:p>
        </p:txBody>
      </p:sp>
    </p:spTree>
    <p:extLst>
      <p:ext uri="{BB962C8B-B14F-4D97-AF65-F5344CB8AC3E}">
        <p14:creationId xmlns:p14="http://schemas.microsoft.com/office/powerpoint/2010/main" val="1658521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04BDB-65B1-4107-8325-10F0F4296082}" type="slidenum">
              <a:rPr lang="en-GB" smtClean="0"/>
              <a:t>2</a:t>
            </a:fld>
            <a:endParaRPr lang="en-GB"/>
          </a:p>
        </p:txBody>
      </p:sp>
    </p:spTree>
    <p:extLst>
      <p:ext uri="{BB962C8B-B14F-4D97-AF65-F5344CB8AC3E}">
        <p14:creationId xmlns:p14="http://schemas.microsoft.com/office/powerpoint/2010/main" val="843351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04BDB-65B1-4107-8325-10F0F4296082}" type="slidenum">
              <a:rPr lang="en-GB" smtClean="0"/>
              <a:t>3</a:t>
            </a:fld>
            <a:endParaRPr lang="en-GB"/>
          </a:p>
        </p:txBody>
      </p:sp>
    </p:spTree>
    <p:extLst>
      <p:ext uri="{BB962C8B-B14F-4D97-AF65-F5344CB8AC3E}">
        <p14:creationId xmlns:p14="http://schemas.microsoft.com/office/powerpoint/2010/main" val="3040829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04BDB-65B1-4107-8325-10F0F4296082}" type="slidenum">
              <a:rPr lang="en-GB" smtClean="0"/>
              <a:t>5</a:t>
            </a:fld>
            <a:endParaRPr lang="en-GB"/>
          </a:p>
        </p:txBody>
      </p:sp>
    </p:spTree>
    <p:extLst>
      <p:ext uri="{BB962C8B-B14F-4D97-AF65-F5344CB8AC3E}">
        <p14:creationId xmlns:p14="http://schemas.microsoft.com/office/powerpoint/2010/main" val="2832139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04BDB-65B1-4107-8325-10F0F4296082}" type="slidenum">
              <a:rPr lang="en-GB" smtClean="0"/>
              <a:t>6</a:t>
            </a:fld>
            <a:endParaRPr lang="en-GB"/>
          </a:p>
        </p:txBody>
      </p:sp>
    </p:spTree>
    <p:extLst>
      <p:ext uri="{BB962C8B-B14F-4D97-AF65-F5344CB8AC3E}">
        <p14:creationId xmlns:p14="http://schemas.microsoft.com/office/powerpoint/2010/main" val="1181928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04BDB-65B1-4107-8325-10F0F4296082}" type="slidenum">
              <a:rPr lang="en-GB" smtClean="0"/>
              <a:t>7</a:t>
            </a:fld>
            <a:endParaRPr lang="en-GB"/>
          </a:p>
        </p:txBody>
      </p:sp>
    </p:spTree>
    <p:extLst>
      <p:ext uri="{BB962C8B-B14F-4D97-AF65-F5344CB8AC3E}">
        <p14:creationId xmlns:p14="http://schemas.microsoft.com/office/powerpoint/2010/main" val="141830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04BDB-65B1-4107-8325-10F0F4296082}" type="slidenum">
              <a:rPr lang="en-GB" smtClean="0"/>
              <a:t>10</a:t>
            </a:fld>
            <a:endParaRPr lang="en-GB"/>
          </a:p>
        </p:txBody>
      </p:sp>
    </p:spTree>
    <p:extLst>
      <p:ext uri="{BB962C8B-B14F-4D97-AF65-F5344CB8AC3E}">
        <p14:creationId xmlns:p14="http://schemas.microsoft.com/office/powerpoint/2010/main" val="383519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04BDB-65B1-4107-8325-10F0F4296082}" type="slidenum">
              <a:rPr lang="en-GB" smtClean="0"/>
              <a:t>11</a:t>
            </a:fld>
            <a:endParaRPr lang="en-GB"/>
          </a:p>
        </p:txBody>
      </p:sp>
    </p:spTree>
    <p:extLst>
      <p:ext uri="{BB962C8B-B14F-4D97-AF65-F5344CB8AC3E}">
        <p14:creationId xmlns:p14="http://schemas.microsoft.com/office/powerpoint/2010/main" val="641853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04BDB-65B1-4107-8325-10F0F4296082}" type="slidenum">
              <a:rPr lang="en-GB" smtClean="0"/>
              <a:t>13</a:t>
            </a:fld>
            <a:endParaRPr lang="en-GB"/>
          </a:p>
        </p:txBody>
      </p:sp>
    </p:spTree>
    <p:extLst>
      <p:ext uri="{BB962C8B-B14F-4D97-AF65-F5344CB8AC3E}">
        <p14:creationId xmlns:p14="http://schemas.microsoft.com/office/powerpoint/2010/main" val="4045080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2B04E-FAC0-4C10-DAD2-A0E20943A8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88DC8B9-84EF-F17E-5254-4979510827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D885F6C-A193-B0E7-E69B-EB0E98303190}"/>
              </a:ext>
            </a:extLst>
          </p:cNvPr>
          <p:cNvSpPr>
            <a:spLocks noGrp="1"/>
          </p:cNvSpPr>
          <p:nvPr>
            <p:ph type="dt" sz="half" idx="10"/>
          </p:nvPr>
        </p:nvSpPr>
        <p:spPr/>
        <p:txBody>
          <a:bodyPr/>
          <a:lstStyle/>
          <a:p>
            <a:fld id="{4EAB8DFD-B7EC-4EF8-8A83-9D57A58B717C}" type="datetimeFigureOut">
              <a:rPr lang="en-GB" smtClean="0"/>
              <a:t>30/09/2022</a:t>
            </a:fld>
            <a:endParaRPr lang="en-GB"/>
          </a:p>
        </p:txBody>
      </p:sp>
      <p:sp>
        <p:nvSpPr>
          <p:cNvPr id="5" name="Footer Placeholder 4">
            <a:extLst>
              <a:ext uri="{FF2B5EF4-FFF2-40B4-BE49-F238E27FC236}">
                <a16:creationId xmlns:a16="http://schemas.microsoft.com/office/drawing/2014/main" id="{4DA491A6-6D2F-9799-12AC-EE297818AF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D1F696-6035-D1E4-00B0-30FD99F6AB56}"/>
              </a:ext>
            </a:extLst>
          </p:cNvPr>
          <p:cNvSpPr>
            <a:spLocks noGrp="1"/>
          </p:cNvSpPr>
          <p:nvPr>
            <p:ph type="sldNum" sz="quarter" idx="12"/>
          </p:nvPr>
        </p:nvSpPr>
        <p:spPr/>
        <p:txBody>
          <a:bodyPr/>
          <a:lstStyle/>
          <a:p>
            <a:fld id="{B388A8C0-BFE9-45D4-BEE2-06A68265AA1E}" type="slidenum">
              <a:rPr lang="en-GB" smtClean="0"/>
              <a:t>‹#›</a:t>
            </a:fld>
            <a:endParaRPr lang="en-GB"/>
          </a:p>
        </p:txBody>
      </p:sp>
    </p:spTree>
    <p:extLst>
      <p:ext uri="{BB962C8B-B14F-4D97-AF65-F5344CB8AC3E}">
        <p14:creationId xmlns:p14="http://schemas.microsoft.com/office/powerpoint/2010/main" val="408043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BF3B6-C133-C540-25CF-1D6A3C5C787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CCCAD9-C50E-3404-ADC1-50A00C867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D7A2FD-D2CA-02E2-E413-2C61DD69161F}"/>
              </a:ext>
            </a:extLst>
          </p:cNvPr>
          <p:cNvSpPr>
            <a:spLocks noGrp="1"/>
          </p:cNvSpPr>
          <p:nvPr>
            <p:ph type="dt" sz="half" idx="10"/>
          </p:nvPr>
        </p:nvSpPr>
        <p:spPr/>
        <p:txBody>
          <a:bodyPr/>
          <a:lstStyle/>
          <a:p>
            <a:fld id="{4EAB8DFD-B7EC-4EF8-8A83-9D57A58B717C}" type="datetimeFigureOut">
              <a:rPr lang="en-GB" smtClean="0"/>
              <a:t>30/09/2022</a:t>
            </a:fld>
            <a:endParaRPr lang="en-GB"/>
          </a:p>
        </p:txBody>
      </p:sp>
      <p:sp>
        <p:nvSpPr>
          <p:cNvPr id="5" name="Footer Placeholder 4">
            <a:extLst>
              <a:ext uri="{FF2B5EF4-FFF2-40B4-BE49-F238E27FC236}">
                <a16:creationId xmlns:a16="http://schemas.microsoft.com/office/drawing/2014/main" id="{7CC53CF8-FE05-AC87-8B5F-CB8CB7630F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4C8534-6AF6-F7FD-4E53-52B97993CEB7}"/>
              </a:ext>
            </a:extLst>
          </p:cNvPr>
          <p:cNvSpPr>
            <a:spLocks noGrp="1"/>
          </p:cNvSpPr>
          <p:nvPr>
            <p:ph type="sldNum" sz="quarter" idx="12"/>
          </p:nvPr>
        </p:nvSpPr>
        <p:spPr/>
        <p:txBody>
          <a:bodyPr/>
          <a:lstStyle/>
          <a:p>
            <a:fld id="{B388A8C0-BFE9-45D4-BEE2-06A68265AA1E}" type="slidenum">
              <a:rPr lang="en-GB" smtClean="0"/>
              <a:t>‹#›</a:t>
            </a:fld>
            <a:endParaRPr lang="en-GB"/>
          </a:p>
        </p:txBody>
      </p:sp>
    </p:spTree>
    <p:extLst>
      <p:ext uri="{BB962C8B-B14F-4D97-AF65-F5344CB8AC3E}">
        <p14:creationId xmlns:p14="http://schemas.microsoft.com/office/powerpoint/2010/main" val="1463823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BDCAFA-09C9-ED40-82EA-3F0D31C22A8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C6D635-1C17-81BA-9915-A670CCC4A0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41DB48-07A1-D515-B028-8043DE486C92}"/>
              </a:ext>
            </a:extLst>
          </p:cNvPr>
          <p:cNvSpPr>
            <a:spLocks noGrp="1"/>
          </p:cNvSpPr>
          <p:nvPr>
            <p:ph type="dt" sz="half" idx="10"/>
          </p:nvPr>
        </p:nvSpPr>
        <p:spPr/>
        <p:txBody>
          <a:bodyPr/>
          <a:lstStyle/>
          <a:p>
            <a:fld id="{4EAB8DFD-B7EC-4EF8-8A83-9D57A58B717C}" type="datetimeFigureOut">
              <a:rPr lang="en-GB" smtClean="0"/>
              <a:t>30/09/2022</a:t>
            </a:fld>
            <a:endParaRPr lang="en-GB"/>
          </a:p>
        </p:txBody>
      </p:sp>
      <p:sp>
        <p:nvSpPr>
          <p:cNvPr id="5" name="Footer Placeholder 4">
            <a:extLst>
              <a:ext uri="{FF2B5EF4-FFF2-40B4-BE49-F238E27FC236}">
                <a16:creationId xmlns:a16="http://schemas.microsoft.com/office/drawing/2014/main" id="{F85F84DA-6DC0-5DF5-DDF8-7CFB9C18C1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BB7D24-F8E5-FC99-3FB0-0F5F1E772474}"/>
              </a:ext>
            </a:extLst>
          </p:cNvPr>
          <p:cNvSpPr>
            <a:spLocks noGrp="1"/>
          </p:cNvSpPr>
          <p:nvPr>
            <p:ph type="sldNum" sz="quarter" idx="12"/>
          </p:nvPr>
        </p:nvSpPr>
        <p:spPr/>
        <p:txBody>
          <a:bodyPr/>
          <a:lstStyle/>
          <a:p>
            <a:fld id="{B388A8C0-BFE9-45D4-BEE2-06A68265AA1E}" type="slidenum">
              <a:rPr lang="en-GB" smtClean="0"/>
              <a:t>‹#›</a:t>
            </a:fld>
            <a:endParaRPr lang="en-GB"/>
          </a:p>
        </p:txBody>
      </p:sp>
    </p:spTree>
    <p:extLst>
      <p:ext uri="{BB962C8B-B14F-4D97-AF65-F5344CB8AC3E}">
        <p14:creationId xmlns:p14="http://schemas.microsoft.com/office/powerpoint/2010/main" val="2095375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4451-8F1E-19F6-91B6-665FF42CBA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A0F277-B59F-E1CC-1E6E-A32698E02D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6F633C-C31D-B5C6-7909-9E5F7000E74B}"/>
              </a:ext>
            </a:extLst>
          </p:cNvPr>
          <p:cNvSpPr>
            <a:spLocks noGrp="1"/>
          </p:cNvSpPr>
          <p:nvPr>
            <p:ph type="dt" sz="half" idx="10"/>
          </p:nvPr>
        </p:nvSpPr>
        <p:spPr/>
        <p:txBody>
          <a:bodyPr/>
          <a:lstStyle/>
          <a:p>
            <a:fld id="{4EAB8DFD-B7EC-4EF8-8A83-9D57A58B717C}" type="datetimeFigureOut">
              <a:rPr lang="en-GB" smtClean="0"/>
              <a:t>30/09/2022</a:t>
            </a:fld>
            <a:endParaRPr lang="en-GB"/>
          </a:p>
        </p:txBody>
      </p:sp>
      <p:sp>
        <p:nvSpPr>
          <p:cNvPr id="5" name="Footer Placeholder 4">
            <a:extLst>
              <a:ext uri="{FF2B5EF4-FFF2-40B4-BE49-F238E27FC236}">
                <a16:creationId xmlns:a16="http://schemas.microsoft.com/office/drawing/2014/main" id="{4E0047DE-B154-7679-3054-F65865AE3C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04A837-837D-C7FF-A15A-DAA17F394C79}"/>
              </a:ext>
            </a:extLst>
          </p:cNvPr>
          <p:cNvSpPr>
            <a:spLocks noGrp="1"/>
          </p:cNvSpPr>
          <p:nvPr>
            <p:ph type="sldNum" sz="quarter" idx="12"/>
          </p:nvPr>
        </p:nvSpPr>
        <p:spPr/>
        <p:txBody>
          <a:bodyPr/>
          <a:lstStyle/>
          <a:p>
            <a:fld id="{B388A8C0-BFE9-45D4-BEE2-06A68265AA1E}" type="slidenum">
              <a:rPr lang="en-GB" smtClean="0"/>
              <a:t>‹#›</a:t>
            </a:fld>
            <a:endParaRPr lang="en-GB"/>
          </a:p>
        </p:txBody>
      </p:sp>
    </p:spTree>
    <p:extLst>
      <p:ext uri="{BB962C8B-B14F-4D97-AF65-F5344CB8AC3E}">
        <p14:creationId xmlns:p14="http://schemas.microsoft.com/office/powerpoint/2010/main" val="231925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FA030-0646-5C0F-5EEB-249073D107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BA44F1B-5220-0AA7-A372-FDF035614F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C6A1F2-0B3D-4B23-353B-2C10EA8C7B6C}"/>
              </a:ext>
            </a:extLst>
          </p:cNvPr>
          <p:cNvSpPr>
            <a:spLocks noGrp="1"/>
          </p:cNvSpPr>
          <p:nvPr>
            <p:ph type="dt" sz="half" idx="10"/>
          </p:nvPr>
        </p:nvSpPr>
        <p:spPr/>
        <p:txBody>
          <a:bodyPr/>
          <a:lstStyle/>
          <a:p>
            <a:fld id="{4EAB8DFD-B7EC-4EF8-8A83-9D57A58B717C}" type="datetimeFigureOut">
              <a:rPr lang="en-GB" smtClean="0"/>
              <a:t>30/09/2022</a:t>
            </a:fld>
            <a:endParaRPr lang="en-GB"/>
          </a:p>
        </p:txBody>
      </p:sp>
      <p:sp>
        <p:nvSpPr>
          <p:cNvPr id="5" name="Footer Placeholder 4">
            <a:extLst>
              <a:ext uri="{FF2B5EF4-FFF2-40B4-BE49-F238E27FC236}">
                <a16:creationId xmlns:a16="http://schemas.microsoft.com/office/drawing/2014/main" id="{F13973C5-EFCD-F7BD-91CB-348D33CB5F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48E2A6-F3E1-39D2-2F7A-BB2872D2DFD8}"/>
              </a:ext>
            </a:extLst>
          </p:cNvPr>
          <p:cNvSpPr>
            <a:spLocks noGrp="1"/>
          </p:cNvSpPr>
          <p:nvPr>
            <p:ph type="sldNum" sz="quarter" idx="12"/>
          </p:nvPr>
        </p:nvSpPr>
        <p:spPr/>
        <p:txBody>
          <a:bodyPr/>
          <a:lstStyle/>
          <a:p>
            <a:fld id="{B388A8C0-BFE9-45D4-BEE2-06A68265AA1E}" type="slidenum">
              <a:rPr lang="en-GB" smtClean="0"/>
              <a:t>‹#›</a:t>
            </a:fld>
            <a:endParaRPr lang="en-GB"/>
          </a:p>
        </p:txBody>
      </p:sp>
    </p:spTree>
    <p:extLst>
      <p:ext uri="{BB962C8B-B14F-4D97-AF65-F5344CB8AC3E}">
        <p14:creationId xmlns:p14="http://schemas.microsoft.com/office/powerpoint/2010/main" val="2039670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0C28-D8BD-57BF-93C8-8005AD5D2B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85109A-EC4F-7383-DB64-93602BB4A2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B1F1523-B78B-854D-CF17-C566297705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894A81A-AC66-5238-AE6A-A24BEDBBC2D1}"/>
              </a:ext>
            </a:extLst>
          </p:cNvPr>
          <p:cNvSpPr>
            <a:spLocks noGrp="1"/>
          </p:cNvSpPr>
          <p:nvPr>
            <p:ph type="dt" sz="half" idx="10"/>
          </p:nvPr>
        </p:nvSpPr>
        <p:spPr/>
        <p:txBody>
          <a:bodyPr/>
          <a:lstStyle/>
          <a:p>
            <a:fld id="{4EAB8DFD-B7EC-4EF8-8A83-9D57A58B717C}" type="datetimeFigureOut">
              <a:rPr lang="en-GB" smtClean="0"/>
              <a:t>30/09/2022</a:t>
            </a:fld>
            <a:endParaRPr lang="en-GB"/>
          </a:p>
        </p:txBody>
      </p:sp>
      <p:sp>
        <p:nvSpPr>
          <p:cNvPr id="6" name="Footer Placeholder 5">
            <a:extLst>
              <a:ext uri="{FF2B5EF4-FFF2-40B4-BE49-F238E27FC236}">
                <a16:creationId xmlns:a16="http://schemas.microsoft.com/office/drawing/2014/main" id="{3D31643C-DB0A-1C8E-3ABE-E7B56E1E35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E3FECD-F201-6A6F-A93A-DC07354BB33F}"/>
              </a:ext>
            </a:extLst>
          </p:cNvPr>
          <p:cNvSpPr>
            <a:spLocks noGrp="1"/>
          </p:cNvSpPr>
          <p:nvPr>
            <p:ph type="sldNum" sz="quarter" idx="12"/>
          </p:nvPr>
        </p:nvSpPr>
        <p:spPr/>
        <p:txBody>
          <a:bodyPr/>
          <a:lstStyle/>
          <a:p>
            <a:fld id="{B388A8C0-BFE9-45D4-BEE2-06A68265AA1E}" type="slidenum">
              <a:rPr lang="en-GB" smtClean="0"/>
              <a:t>‹#›</a:t>
            </a:fld>
            <a:endParaRPr lang="en-GB"/>
          </a:p>
        </p:txBody>
      </p:sp>
    </p:spTree>
    <p:extLst>
      <p:ext uri="{BB962C8B-B14F-4D97-AF65-F5344CB8AC3E}">
        <p14:creationId xmlns:p14="http://schemas.microsoft.com/office/powerpoint/2010/main" val="3153438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B57D-E8E3-51EE-D89A-D791CC1C58E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F84D0A-123B-8BDD-B120-8B9F2FBA24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03FB0B-76A2-B548-675E-727B77B5B9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29CDED8-7EF1-F980-B1A2-B2664636B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DE47D1-53F8-EBE9-391F-72CDF943A2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5A0974F-E2C2-869A-4F2C-F546859D725E}"/>
              </a:ext>
            </a:extLst>
          </p:cNvPr>
          <p:cNvSpPr>
            <a:spLocks noGrp="1"/>
          </p:cNvSpPr>
          <p:nvPr>
            <p:ph type="dt" sz="half" idx="10"/>
          </p:nvPr>
        </p:nvSpPr>
        <p:spPr/>
        <p:txBody>
          <a:bodyPr/>
          <a:lstStyle/>
          <a:p>
            <a:fld id="{4EAB8DFD-B7EC-4EF8-8A83-9D57A58B717C}" type="datetimeFigureOut">
              <a:rPr lang="en-GB" smtClean="0"/>
              <a:t>30/09/2022</a:t>
            </a:fld>
            <a:endParaRPr lang="en-GB"/>
          </a:p>
        </p:txBody>
      </p:sp>
      <p:sp>
        <p:nvSpPr>
          <p:cNvPr id="8" name="Footer Placeholder 7">
            <a:extLst>
              <a:ext uri="{FF2B5EF4-FFF2-40B4-BE49-F238E27FC236}">
                <a16:creationId xmlns:a16="http://schemas.microsoft.com/office/drawing/2014/main" id="{106C7A6C-C218-FDBC-AB31-A77085D346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A1DFB42-2A55-9830-E719-2BC277EF67E6}"/>
              </a:ext>
            </a:extLst>
          </p:cNvPr>
          <p:cNvSpPr>
            <a:spLocks noGrp="1"/>
          </p:cNvSpPr>
          <p:nvPr>
            <p:ph type="sldNum" sz="quarter" idx="12"/>
          </p:nvPr>
        </p:nvSpPr>
        <p:spPr/>
        <p:txBody>
          <a:bodyPr/>
          <a:lstStyle/>
          <a:p>
            <a:fld id="{B388A8C0-BFE9-45D4-BEE2-06A68265AA1E}" type="slidenum">
              <a:rPr lang="en-GB" smtClean="0"/>
              <a:t>‹#›</a:t>
            </a:fld>
            <a:endParaRPr lang="en-GB"/>
          </a:p>
        </p:txBody>
      </p:sp>
    </p:spTree>
    <p:extLst>
      <p:ext uri="{BB962C8B-B14F-4D97-AF65-F5344CB8AC3E}">
        <p14:creationId xmlns:p14="http://schemas.microsoft.com/office/powerpoint/2010/main" val="3947002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3304F-F298-314A-BFC3-3C5F790E45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DC1DA3-E24D-C4C2-06F4-564FD283EFF1}"/>
              </a:ext>
            </a:extLst>
          </p:cNvPr>
          <p:cNvSpPr>
            <a:spLocks noGrp="1"/>
          </p:cNvSpPr>
          <p:nvPr>
            <p:ph type="dt" sz="half" idx="10"/>
          </p:nvPr>
        </p:nvSpPr>
        <p:spPr/>
        <p:txBody>
          <a:bodyPr/>
          <a:lstStyle/>
          <a:p>
            <a:fld id="{4EAB8DFD-B7EC-4EF8-8A83-9D57A58B717C}" type="datetimeFigureOut">
              <a:rPr lang="en-GB" smtClean="0"/>
              <a:t>30/09/2022</a:t>
            </a:fld>
            <a:endParaRPr lang="en-GB"/>
          </a:p>
        </p:txBody>
      </p:sp>
      <p:sp>
        <p:nvSpPr>
          <p:cNvPr id="4" name="Footer Placeholder 3">
            <a:extLst>
              <a:ext uri="{FF2B5EF4-FFF2-40B4-BE49-F238E27FC236}">
                <a16:creationId xmlns:a16="http://schemas.microsoft.com/office/drawing/2014/main" id="{396A5C2A-1D97-EF47-8B87-91F8126D14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60FBE5B-559D-0A96-88E1-1F553DD89A2A}"/>
              </a:ext>
            </a:extLst>
          </p:cNvPr>
          <p:cNvSpPr>
            <a:spLocks noGrp="1"/>
          </p:cNvSpPr>
          <p:nvPr>
            <p:ph type="sldNum" sz="quarter" idx="12"/>
          </p:nvPr>
        </p:nvSpPr>
        <p:spPr/>
        <p:txBody>
          <a:bodyPr/>
          <a:lstStyle/>
          <a:p>
            <a:fld id="{B388A8C0-BFE9-45D4-BEE2-06A68265AA1E}" type="slidenum">
              <a:rPr lang="en-GB" smtClean="0"/>
              <a:t>‹#›</a:t>
            </a:fld>
            <a:endParaRPr lang="en-GB"/>
          </a:p>
        </p:txBody>
      </p:sp>
    </p:spTree>
    <p:extLst>
      <p:ext uri="{BB962C8B-B14F-4D97-AF65-F5344CB8AC3E}">
        <p14:creationId xmlns:p14="http://schemas.microsoft.com/office/powerpoint/2010/main" val="1663554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F9FA4C-E9AB-6B4C-98CF-A648E4B71E7E}"/>
              </a:ext>
            </a:extLst>
          </p:cNvPr>
          <p:cNvSpPr>
            <a:spLocks noGrp="1"/>
          </p:cNvSpPr>
          <p:nvPr>
            <p:ph type="dt" sz="half" idx="10"/>
          </p:nvPr>
        </p:nvSpPr>
        <p:spPr/>
        <p:txBody>
          <a:bodyPr/>
          <a:lstStyle/>
          <a:p>
            <a:fld id="{4EAB8DFD-B7EC-4EF8-8A83-9D57A58B717C}" type="datetimeFigureOut">
              <a:rPr lang="en-GB" smtClean="0"/>
              <a:t>30/09/2022</a:t>
            </a:fld>
            <a:endParaRPr lang="en-GB"/>
          </a:p>
        </p:txBody>
      </p:sp>
      <p:sp>
        <p:nvSpPr>
          <p:cNvPr id="3" name="Footer Placeholder 2">
            <a:extLst>
              <a:ext uri="{FF2B5EF4-FFF2-40B4-BE49-F238E27FC236}">
                <a16:creationId xmlns:a16="http://schemas.microsoft.com/office/drawing/2014/main" id="{0195D81E-2FAB-0EDC-F53B-3AD4749AC5D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C5CC1DA-AA59-6DEF-D0C9-2F031F2E407C}"/>
              </a:ext>
            </a:extLst>
          </p:cNvPr>
          <p:cNvSpPr>
            <a:spLocks noGrp="1"/>
          </p:cNvSpPr>
          <p:nvPr>
            <p:ph type="sldNum" sz="quarter" idx="12"/>
          </p:nvPr>
        </p:nvSpPr>
        <p:spPr/>
        <p:txBody>
          <a:bodyPr/>
          <a:lstStyle/>
          <a:p>
            <a:fld id="{B388A8C0-BFE9-45D4-BEE2-06A68265AA1E}" type="slidenum">
              <a:rPr lang="en-GB" smtClean="0"/>
              <a:t>‹#›</a:t>
            </a:fld>
            <a:endParaRPr lang="en-GB"/>
          </a:p>
        </p:txBody>
      </p:sp>
    </p:spTree>
    <p:extLst>
      <p:ext uri="{BB962C8B-B14F-4D97-AF65-F5344CB8AC3E}">
        <p14:creationId xmlns:p14="http://schemas.microsoft.com/office/powerpoint/2010/main" val="1899799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B0B74-41DC-AD0F-6619-DE28ACA499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3EF0349-A64D-EA91-BF67-B70DFD90C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8157D8-AFCF-96E6-6F4D-F8CC6F7874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CED5A5-1301-96F2-FA43-D28A9DA0499B}"/>
              </a:ext>
            </a:extLst>
          </p:cNvPr>
          <p:cNvSpPr>
            <a:spLocks noGrp="1"/>
          </p:cNvSpPr>
          <p:nvPr>
            <p:ph type="dt" sz="half" idx="10"/>
          </p:nvPr>
        </p:nvSpPr>
        <p:spPr/>
        <p:txBody>
          <a:bodyPr/>
          <a:lstStyle/>
          <a:p>
            <a:fld id="{4EAB8DFD-B7EC-4EF8-8A83-9D57A58B717C}" type="datetimeFigureOut">
              <a:rPr lang="en-GB" smtClean="0"/>
              <a:t>30/09/2022</a:t>
            </a:fld>
            <a:endParaRPr lang="en-GB"/>
          </a:p>
        </p:txBody>
      </p:sp>
      <p:sp>
        <p:nvSpPr>
          <p:cNvPr id="6" name="Footer Placeholder 5">
            <a:extLst>
              <a:ext uri="{FF2B5EF4-FFF2-40B4-BE49-F238E27FC236}">
                <a16:creationId xmlns:a16="http://schemas.microsoft.com/office/drawing/2014/main" id="{DB0023F8-3747-DA6A-FA64-F26A2BD5E5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C9692F-939F-711E-4CA9-9780ECE6D491}"/>
              </a:ext>
            </a:extLst>
          </p:cNvPr>
          <p:cNvSpPr>
            <a:spLocks noGrp="1"/>
          </p:cNvSpPr>
          <p:nvPr>
            <p:ph type="sldNum" sz="quarter" idx="12"/>
          </p:nvPr>
        </p:nvSpPr>
        <p:spPr/>
        <p:txBody>
          <a:bodyPr/>
          <a:lstStyle/>
          <a:p>
            <a:fld id="{B388A8C0-BFE9-45D4-BEE2-06A68265AA1E}" type="slidenum">
              <a:rPr lang="en-GB" smtClean="0"/>
              <a:t>‹#›</a:t>
            </a:fld>
            <a:endParaRPr lang="en-GB"/>
          </a:p>
        </p:txBody>
      </p:sp>
    </p:spTree>
    <p:extLst>
      <p:ext uri="{BB962C8B-B14F-4D97-AF65-F5344CB8AC3E}">
        <p14:creationId xmlns:p14="http://schemas.microsoft.com/office/powerpoint/2010/main" val="362790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8E545-100E-F59A-B21F-170A0A71B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05EE5EF-5D62-ACD2-00E1-9344BC88F7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50F811E-432A-8D3D-B6A8-CCE5E73ED3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8BD28F-0563-1AC9-9E9D-DA880AB9F383}"/>
              </a:ext>
            </a:extLst>
          </p:cNvPr>
          <p:cNvSpPr>
            <a:spLocks noGrp="1"/>
          </p:cNvSpPr>
          <p:nvPr>
            <p:ph type="dt" sz="half" idx="10"/>
          </p:nvPr>
        </p:nvSpPr>
        <p:spPr/>
        <p:txBody>
          <a:bodyPr/>
          <a:lstStyle/>
          <a:p>
            <a:fld id="{4EAB8DFD-B7EC-4EF8-8A83-9D57A58B717C}" type="datetimeFigureOut">
              <a:rPr lang="en-GB" smtClean="0"/>
              <a:t>30/09/2022</a:t>
            </a:fld>
            <a:endParaRPr lang="en-GB"/>
          </a:p>
        </p:txBody>
      </p:sp>
      <p:sp>
        <p:nvSpPr>
          <p:cNvPr id="6" name="Footer Placeholder 5">
            <a:extLst>
              <a:ext uri="{FF2B5EF4-FFF2-40B4-BE49-F238E27FC236}">
                <a16:creationId xmlns:a16="http://schemas.microsoft.com/office/drawing/2014/main" id="{7CB93430-3BEC-D1CF-2E99-8FECF5DB22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AB6D87-B39F-539B-4C2D-D9C85D1E968A}"/>
              </a:ext>
            </a:extLst>
          </p:cNvPr>
          <p:cNvSpPr>
            <a:spLocks noGrp="1"/>
          </p:cNvSpPr>
          <p:nvPr>
            <p:ph type="sldNum" sz="quarter" idx="12"/>
          </p:nvPr>
        </p:nvSpPr>
        <p:spPr/>
        <p:txBody>
          <a:bodyPr/>
          <a:lstStyle/>
          <a:p>
            <a:fld id="{B388A8C0-BFE9-45D4-BEE2-06A68265AA1E}" type="slidenum">
              <a:rPr lang="en-GB" smtClean="0"/>
              <a:t>‹#›</a:t>
            </a:fld>
            <a:endParaRPr lang="en-GB"/>
          </a:p>
        </p:txBody>
      </p:sp>
    </p:spTree>
    <p:extLst>
      <p:ext uri="{BB962C8B-B14F-4D97-AF65-F5344CB8AC3E}">
        <p14:creationId xmlns:p14="http://schemas.microsoft.com/office/powerpoint/2010/main" val="261180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B97B8A-2495-F5ED-BBA5-E60DAA5B4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D8C520-5F42-3E6F-C67D-D5D69152C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EFC08F-E7D1-7B42-7F94-CB7750E54A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AB8DFD-B7EC-4EF8-8A83-9D57A58B717C}" type="datetimeFigureOut">
              <a:rPr lang="en-GB" smtClean="0"/>
              <a:t>30/09/2022</a:t>
            </a:fld>
            <a:endParaRPr lang="en-GB"/>
          </a:p>
        </p:txBody>
      </p:sp>
      <p:sp>
        <p:nvSpPr>
          <p:cNvPr id="5" name="Footer Placeholder 4">
            <a:extLst>
              <a:ext uri="{FF2B5EF4-FFF2-40B4-BE49-F238E27FC236}">
                <a16:creationId xmlns:a16="http://schemas.microsoft.com/office/drawing/2014/main" id="{115421F7-C12A-ADAF-A880-E22FA87CDB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6BD408-2957-24CD-D923-337697ED5D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8A8C0-BFE9-45D4-BEE2-06A68265AA1E}" type="slidenum">
              <a:rPr lang="en-GB" smtClean="0"/>
              <a:t>‹#›</a:t>
            </a:fld>
            <a:endParaRPr lang="en-GB"/>
          </a:p>
        </p:txBody>
      </p:sp>
    </p:spTree>
    <p:extLst>
      <p:ext uri="{BB962C8B-B14F-4D97-AF65-F5344CB8AC3E}">
        <p14:creationId xmlns:p14="http://schemas.microsoft.com/office/powerpoint/2010/main" val="159388513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hyperlink" Target="mailto:keyaccounts@careline.co.uk"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53353-F4F3-2574-829D-F5FE2F92C09F}"/>
              </a:ext>
            </a:extLst>
          </p:cNvPr>
          <p:cNvSpPr txBox="1"/>
          <p:nvPr/>
        </p:nvSpPr>
        <p:spPr>
          <a:xfrm>
            <a:off x="1562753" y="5038975"/>
            <a:ext cx="9523694" cy="74690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700" b="1">
                <a:solidFill>
                  <a:srgbClr val="002060"/>
                </a:solidFill>
                <a:latin typeface="Varela Round" panose="02000000000000000000" pitchFamily="50" charset="0"/>
                <a:ea typeface="+mj-ea"/>
                <a:cs typeface="+mj-cs"/>
              </a:rPr>
              <a:t>WHAT IS THE DIGITAL SWITCHOVER?</a:t>
            </a:r>
            <a:endParaRPr lang="en-US" sz="3700" b="1" dirty="0">
              <a:solidFill>
                <a:srgbClr val="002060"/>
              </a:solidFill>
              <a:latin typeface="Varela Round" panose="02000000000000000000" pitchFamily="50" charset="0"/>
              <a:ea typeface="+mj-ea"/>
              <a:cs typeface="+mj-cs"/>
            </a:endParaRPr>
          </a:p>
        </p:txBody>
      </p:sp>
      <p:pic>
        <p:nvPicPr>
          <p:cNvPr id="3" name="Picture 2" descr="Text&#10;&#10;Description automatically generated with medium confidence">
            <a:extLst>
              <a:ext uri="{FF2B5EF4-FFF2-40B4-BE49-F238E27FC236}">
                <a16:creationId xmlns:a16="http://schemas.microsoft.com/office/drawing/2014/main" id="{BCD5FAFE-322B-7FC5-2E72-AC956B115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036" y="680063"/>
            <a:ext cx="4883927" cy="879105"/>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1AD67322-58B4-A6E4-B80B-7A79FA420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681" y="2292906"/>
            <a:ext cx="1908636" cy="2272187"/>
          </a:xfrm>
          <a:prstGeom prst="rect">
            <a:avLst/>
          </a:prstGeom>
        </p:spPr>
      </p:pic>
      <p:pic>
        <p:nvPicPr>
          <p:cNvPr id="5" name="Graphic 4">
            <a:extLst>
              <a:ext uri="{FF2B5EF4-FFF2-40B4-BE49-F238E27FC236}">
                <a16:creationId xmlns:a16="http://schemas.microsoft.com/office/drawing/2014/main" id="{AD20D409-2408-700D-3C3D-0A7BF09BF2A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49668"/>
          <a:stretch/>
        </p:blipFill>
        <p:spPr>
          <a:xfrm>
            <a:off x="10074908" y="1206660"/>
            <a:ext cx="2131136" cy="4205766"/>
          </a:xfrm>
          <a:prstGeom prst="rect">
            <a:avLst/>
          </a:prstGeom>
        </p:spPr>
      </p:pic>
      <p:sp>
        <p:nvSpPr>
          <p:cNvPr id="6" name="Rectangle 5">
            <a:extLst>
              <a:ext uri="{FF2B5EF4-FFF2-40B4-BE49-F238E27FC236}">
                <a16:creationId xmlns:a16="http://schemas.microsoft.com/office/drawing/2014/main" id="{BBB41623-A29B-B043-C847-0D216E0EBA0E}"/>
              </a:ext>
            </a:extLst>
          </p:cNvPr>
          <p:cNvSpPr/>
          <p:nvPr/>
        </p:nvSpPr>
        <p:spPr>
          <a:xfrm>
            <a:off x="-1" y="0"/>
            <a:ext cx="126329"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281C3B8-64C9-92AB-F63C-1D30E65B9505}"/>
              </a:ext>
            </a:extLst>
          </p:cNvPr>
          <p:cNvSpPr/>
          <p:nvPr/>
        </p:nvSpPr>
        <p:spPr>
          <a:xfrm>
            <a:off x="182476"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8191BB8-E7E8-66AF-357D-70F57D723BB8}"/>
              </a:ext>
            </a:extLst>
          </p:cNvPr>
          <p:cNvSpPr/>
          <p:nvPr/>
        </p:nvSpPr>
        <p:spPr>
          <a:xfrm>
            <a:off x="340890"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8722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9C714D2D-7A5D-41D4-B26A-68B0518D6BB5}"/>
              </a:ext>
            </a:extLst>
          </p:cNvPr>
          <p:cNvSpPr>
            <a:spLocks noGrp="1"/>
          </p:cNvSpPr>
          <p:nvPr>
            <p:ph type="title"/>
          </p:nvPr>
        </p:nvSpPr>
        <p:spPr>
          <a:xfrm>
            <a:off x="3071510" y="958329"/>
            <a:ext cx="6926732" cy="485679"/>
          </a:xfrm>
        </p:spPr>
        <p:txBody>
          <a:bodyPr vert="horz" lIns="91440" tIns="45720" rIns="91440" bIns="45720" rtlCol="0" anchor="b">
            <a:normAutofit fontScale="90000"/>
          </a:bodyPr>
          <a:lstStyle/>
          <a:p>
            <a:r>
              <a:rPr lang="en-US" sz="3600" dirty="0">
                <a:solidFill>
                  <a:srgbClr val="FF0000"/>
                </a:solidFill>
                <a:latin typeface="Varela Round" panose="02000000000000000000" pitchFamily="50" charset="0"/>
              </a:rPr>
              <a:t>Careline Digital Alarm Solution</a:t>
            </a:r>
          </a:p>
        </p:txBody>
      </p:sp>
      <p:sp>
        <p:nvSpPr>
          <p:cNvPr id="8" name="TextBox 7">
            <a:extLst>
              <a:ext uri="{FF2B5EF4-FFF2-40B4-BE49-F238E27FC236}">
                <a16:creationId xmlns:a16="http://schemas.microsoft.com/office/drawing/2014/main" id="{CA8CBFE0-5D29-4654-B1CF-C4255E7F4680}"/>
              </a:ext>
            </a:extLst>
          </p:cNvPr>
          <p:cNvSpPr txBox="1"/>
          <p:nvPr/>
        </p:nvSpPr>
        <p:spPr>
          <a:xfrm>
            <a:off x="6697063" y="2626142"/>
            <a:ext cx="4977578" cy="3639289"/>
          </a:xfrm>
          <a:prstGeom prst="rect">
            <a:avLst/>
          </a:prstGeom>
        </p:spPr>
        <p:txBody>
          <a:bodyPr vert="horz" lIns="91440" tIns="45720" rIns="91440" bIns="45720" rtlCol="0" anchor="ctr">
            <a:normAutofit lnSpcReduction="10000"/>
          </a:bodyPr>
          <a:lstStyle>
            <a:defPPr>
              <a:defRPr lang="en-US"/>
            </a:defPPr>
            <a:lvl1pPr marL="342900" indent="-342900">
              <a:buClr>
                <a:schemeClr val="accent1"/>
              </a:buClr>
              <a:buFont typeface="Wingdings" panose="05000000000000000000" pitchFamily="2" charset="2"/>
              <a:buChar char="Ø"/>
              <a:defRPr sz="2400">
                <a:solidFill>
                  <a:srgbClr val="414042"/>
                </a:solidFill>
                <a:latin typeface="Ubuntu" panose="020B0504030602030204"/>
              </a:defRPr>
            </a:lvl1pPr>
          </a:lstStyle>
          <a:p>
            <a:pPr marL="400050" indent="-285750">
              <a:lnSpc>
                <a:spcPct val="90000"/>
              </a:lnSpc>
              <a:spcBef>
                <a:spcPts val="1000"/>
              </a:spcBef>
              <a:buClr>
                <a:srgbClr val="EE3124"/>
              </a:buClr>
              <a:buSzPct val="80000"/>
            </a:pPr>
            <a:r>
              <a:rPr lang="en-US" sz="1800" dirty="0">
                <a:latin typeface="Varela Round" panose="02000000000000000000" pitchFamily="50" charset="0"/>
              </a:rPr>
              <a:t>No phone line needed </a:t>
            </a:r>
          </a:p>
          <a:p>
            <a:pPr marL="400050" indent="-285750">
              <a:lnSpc>
                <a:spcPct val="90000"/>
              </a:lnSpc>
              <a:spcBef>
                <a:spcPts val="1000"/>
              </a:spcBef>
              <a:buClr>
                <a:srgbClr val="EE3124"/>
              </a:buClr>
              <a:buSzPct val="80000"/>
            </a:pPr>
            <a:endParaRPr lang="en-US" sz="1800" dirty="0">
              <a:latin typeface="Varela Round" panose="02000000000000000000" pitchFamily="50" charset="0"/>
            </a:endParaRPr>
          </a:p>
          <a:p>
            <a:pPr marL="400050" indent="-285750">
              <a:lnSpc>
                <a:spcPct val="90000"/>
              </a:lnSpc>
              <a:spcBef>
                <a:spcPts val="1000"/>
              </a:spcBef>
              <a:buClr>
                <a:srgbClr val="EE3124"/>
              </a:buClr>
              <a:buSzPct val="80000"/>
            </a:pPr>
            <a:r>
              <a:rPr lang="en-US" sz="1800" dirty="0">
                <a:latin typeface="Varela Round" panose="02000000000000000000" pitchFamily="50" charset="0"/>
              </a:rPr>
              <a:t>Roaming SIM Connection</a:t>
            </a:r>
          </a:p>
          <a:p>
            <a:pPr marL="400050" indent="-285750">
              <a:lnSpc>
                <a:spcPct val="90000"/>
              </a:lnSpc>
              <a:spcBef>
                <a:spcPts val="1000"/>
              </a:spcBef>
              <a:buClr>
                <a:srgbClr val="EE3124"/>
              </a:buClr>
              <a:buSzPct val="80000"/>
            </a:pPr>
            <a:endParaRPr lang="en-US" sz="1800" dirty="0">
              <a:latin typeface="Varela Round" panose="02000000000000000000" pitchFamily="50" charset="0"/>
            </a:endParaRPr>
          </a:p>
          <a:p>
            <a:pPr marL="400050" indent="-285750">
              <a:lnSpc>
                <a:spcPct val="90000"/>
              </a:lnSpc>
              <a:spcBef>
                <a:spcPts val="1000"/>
              </a:spcBef>
              <a:buClr>
                <a:srgbClr val="EE3124"/>
              </a:buClr>
              <a:buSzPct val="80000"/>
            </a:pPr>
            <a:r>
              <a:rPr lang="en-US" sz="1800" dirty="0">
                <a:latin typeface="Varela Round" panose="02000000000000000000" pitchFamily="50" charset="0"/>
              </a:rPr>
              <a:t>Still functional in a power cut</a:t>
            </a:r>
          </a:p>
          <a:p>
            <a:pPr marL="400050" indent="-285750">
              <a:lnSpc>
                <a:spcPct val="90000"/>
              </a:lnSpc>
              <a:spcBef>
                <a:spcPts val="1000"/>
              </a:spcBef>
              <a:buClr>
                <a:srgbClr val="EE3124"/>
              </a:buClr>
              <a:buSzPct val="80000"/>
            </a:pPr>
            <a:endParaRPr lang="en-US" sz="1800" dirty="0">
              <a:latin typeface="Varela Round" panose="02000000000000000000" pitchFamily="50" charset="0"/>
            </a:endParaRPr>
          </a:p>
          <a:p>
            <a:pPr marL="400050" indent="-285750">
              <a:lnSpc>
                <a:spcPct val="90000"/>
              </a:lnSpc>
              <a:spcBef>
                <a:spcPts val="1000"/>
              </a:spcBef>
              <a:buClr>
                <a:srgbClr val="EE3124"/>
              </a:buClr>
              <a:buSzPct val="80000"/>
            </a:pPr>
            <a:r>
              <a:rPr lang="en-US" sz="1800" dirty="0">
                <a:latin typeface="Varela Round" panose="02000000000000000000" pitchFamily="50" charset="0"/>
              </a:rPr>
              <a:t>Simplest installation process - only one wire to plug in</a:t>
            </a:r>
          </a:p>
          <a:p>
            <a:pPr marL="400050" indent="-285750">
              <a:lnSpc>
                <a:spcPct val="90000"/>
              </a:lnSpc>
              <a:spcBef>
                <a:spcPts val="1000"/>
              </a:spcBef>
              <a:buClr>
                <a:srgbClr val="EE3124"/>
              </a:buClr>
              <a:buSzPct val="80000"/>
            </a:pPr>
            <a:endParaRPr lang="en-US" sz="1800" dirty="0">
              <a:latin typeface="Varela Round" panose="02000000000000000000" pitchFamily="50" charset="0"/>
            </a:endParaRPr>
          </a:p>
          <a:p>
            <a:pPr marL="400050" indent="-285750">
              <a:lnSpc>
                <a:spcPct val="90000"/>
              </a:lnSpc>
              <a:spcBef>
                <a:spcPts val="1000"/>
              </a:spcBef>
              <a:buClr>
                <a:srgbClr val="EE3124"/>
              </a:buClr>
              <a:buSzPct val="80000"/>
            </a:pPr>
            <a:r>
              <a:rPr lang="en-US" sz="1800" dirty="0">
                <a:latin typeface="Varela Round" panose="02000000000000000000" pitchFamily="50" charset="0"/>
              </a:rPr>
              <a:t>Waterproof pendant with range of up to 300m</a:t>
            </a:r>
          </a:p>
          <a:p>
            <a:pPr indent="-228600">
              <a:lnSpc>
                <a:spcPct val="90000"/>
              </a:lnSpc>
              <a:spcBef>
                <a:spcPts val="1000"/>
              </a:spcBef>
              <a:buSzPct val="80000"/>
              <a:buFont typeface="Arial" panose="020B0604020202020204" pitchFamily="34" charset="0"/>
              <a:buChar char="•"/>
            </a:pPr>
            <a:endParaRPr lang="en-US" sz="1800" dirty="0">
              <a:solidFill>
                <a:schemeClr val="tx2"/>
              </a:solidFill>
              <a:latin typeface="+mn-lt"/>
            </a:endParaRPr>
          </a:p>
          <a:p>
            <a:pPr indent="-228600">
              <a:lnSpc>
                <a:spcPct val="90000"/>
              </a:lnSpc>
              <a:spcBef>
                <a:spcPts val="1000"/>
              </a:spcBef>
              <a:buSzPct val="80000"/>
              <a:buFont typeface="Arial" panose="020B0604020202020204" pitchFamily="34" charset="0"/>
              <a:buChar char="•"/>
            </a:pPr>
            <a:endParaRPr lang="en-US" sz="1800" dirty="0">
              <a:solidFill>
                <a:schemeClr val="tx2"/>
              </a:solidFill>
              <a:latin typeface="+mn-lt"/>
            </a:endParaRPr>
          </a:p>
          <a:p>
            <a:pPr indent="-228600">
              <a:lnSpc>
                <a:spcPct val="90000"/>
              </a:lnSpc>
              <a:spcBef>
                <a:spcPts val="1000"/>
              </a:spcBef>
              <a:buSzPct val="80000"/>
              <a:buFont typeface="Arial" panose="020B0604020202020204" pitchFamily="34" charset="0"/>
              <a:buChar char="•"/>
            </a:pPr>
            <a:endParaRPr lang="en-US" sz="1800" dirty="0">
              <a:solidFill>
                <a:schemeClr val="tx2"/>
              </a:solidFill>
              <a:latin typeface="+mn-lt"/>
            </a:endParaRPr>
          </a:p>
        </p:txBody>
      </p:sp>
      <p:pic>
        <p:nvPicPr>
          <p:cNvPr id="4" name="Graphic 3">
            <a:extLst>
              <a:ext uri="{FF2B5EF4-FFF2-40B4-BE49-F238E27FC236}">
                <a16:creationId xmlns:a16="http://schemas.microsoft.com/office/drawing/2014/main" id="{70EF6CB5-7B11-40F2-E01F-C208DB39654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a:stretch/>
        </p:blipFill>
        <p:spPr>
          <a:xfrm>
            <a:off x="0" y="1559168"/>
            <a:ext cx="2117092" cy="4205766"/>
          </a:xfrm>
          <a:prstGeom prst="rect">
            <a:avLst/>
          </a:prstGeom>
        </p:spPr>
      </p:pic>
      <p:sp>
        <p:nvSpPr>
          <p:cNvPr id="2" name="Rectangle 1">
            <a:extLst>
              <a:ext uri="{FF2B5EF4-FFF2-40B4-BE49-F238E27FC236}">
                <a16:creationId xmlns:a16="http://schemas.microsoft.com/office/drawing/2014/main" id="{AA163B2D-AE10-2445-2CA7-47D0506A3FE5}"/>
              </a:ext>
            </a:extLst>
          </p:cNvPr>
          <p:cNvSpPr/>
          <p:nvPr/>
        </p:nvSpPr>
        <p:spPr>
          <a:xfrm>
            <a:off x="11748839" y="0"/>
            <a:ext cx="108278"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B04162A-347A-8A14-432C-21A6BFC4CE31}"/>
              </a:ext>
            </a:extLst>
          </p:cNvPr>
          <p:cNvSpPr/>
          <p:nvPr/>
        </p:nvSpPr>
        <p:spPr>
          <a:xfrm>
            <a:off x="11931315"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17191C9-FAB0-DE61-1918-350CF2287DAF}"/>
              </a:ext>
            </a:extLst>
          </p:cNvPr>
          <p:cNvSpPr/>
          <p:nvPr/>
        </p:nvSpPr>
        <p:spPr>
          <a:xfrm>
            <a:off x="12089729"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text, electronics&#10;&#10;Description automatically generated">
            <a:extLst>
              <a:ext uri="{FF2B5EF4-FFF2-40B4-BE49-F238E27FC236}">
                <a16:creationId xmlns:a16="http://schemas.microsoft.com/office/drawing/2014/main" id="{45FDFD82-3500-F350-2DAE-694BF891EF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3455" y="2375863"/>
            <a:ext cx="4267461" cy="3309432"/>
          </a:xfrm>
          <a:prstGeom prst="rect">
            <a:avLst/>
          </a:prstGeom>
        </p:spPr>
      </p:pic>
    </p:spTree>
    <p:extLst>
      <p:ext uri="{BB962C8B-B14F-4D97-AF65-F5344CB8AC3E}">
        <p14:creationId xmlns:p14="http://schemas.microsoft.com/office/powerpoint/2010/main" val="1631818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DF99-AD23-30FD-F564-1724DAA860AF}"/>
              </a:ext>
            </a:extLst>
          </p:cNvPr>
          <p:cNvSpPr>
            <a:spLocks noGrp="1"/>
          </p:cNvSpPr>
          <p:nvPr>
            <p:ph type="title"/>
          </p:nvPr>
        </p:nvSpPr>
        <p:spPr>
          <a:xfrm>
            <a:off x="2851484" y="329030"/>
            <a:ext cx="6489032" cy="1325563"/>
          </a:xfrm>
        </p:spPr>
        <p:txBody>
          <a:bodyPr/>
          <a:lstStyle/>
          <a:p>
            <a:r>
              <a:rPr lang="en-GB" dirty="0">
                <a:solidFill>
                  <a:srgbClr val="EE3124"/>
                </a:solidFill>
                <a:latin typeface="Varela Round" panose="02000000000000000000" pitchFamily="50" charset="0"/>
              </a:rPr>
              <a:t>SLS and SmartConnect</a:t>
            </a:r>
          </a:p>
        </p:txBody>
      </p:sp>
      <p:pic>
        <p:nvPicPr>
          <p:cNvPr id="4" name="Graphic 3">
            <a:extLst>
              <a:ext uri="{FF2B5EF4-FFF2-40B4-BE49-F238E27FC236}">
                <a16:creationId xmlns:a16="http://schemas.microsoft.com/office/drawing/2014/main" id="{0B520252-3F72-AE31-0F37-98DD0D8384B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a:stretch/>
        </p:blipFill>
        <p:spPr>
          <a:xfrm>
            <a:off x="0" y="1559168"/>
            <a:ext cx="2117092" cy="4205766"/>
          </a:xfrm>
          <a:prstGeom prst="rect">
            <a:avLst/>
          </a:prstGeom>
        </p:spPr>
      </p:pic>
      <p:sp>
        <p:nvSpPr>
          <p:cNvPr id="5" name="Rectangle 4">
            <a:extLst>
              <a:ext uri="{FF2B5EF4-FFF2-40B4-BE49-F238E27FC236}">
                <a16:creationId xmlns:a16="http://schemas.microsoft.com/office/drawing/2014/main" id="{0C04406A-665C-4771-74EE-AFE36D474697}"/>
              </a:ext>
            </a:extLst>
          </p:cNvPr>
          <p:cNvSpPr/>
          <p:nvPr/>
        </p:nvSpPr>
        <p:spPr>
          <a:xfrm>
            <a:off x="11748839" y="0"/>
            <a:ext cx="108278"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AA8042C-3CFE-F67F-2513-B9A82BAF2E8D}"/>
              </a:ext>
            </a:extLst>
          </p:cNvPr>
          <p:cNvSpPr/>
          <p:nvPr/>
        </p:nvSpPr>
        <p:spPr>
          <a:xfrm>
            <a:off x="11931315"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12E9491-08D0-1016-6281-0E2CC9C492FF}"/>
              </a:ext>
            </a:extLst>
          </p:cNvPr>
          <p:cNvSpPr/>
          <p:nvPr/>
        </p:nvSpPr>
        <p:spPr>
          <a:xfrm>
            <a:off x="12089729"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9DD53A69-E678-FEA0-7F32-79CC0C2E4F1C}"/>
              </a:ext>
            </a:extLst>
          </p:cNvPr>
          <p:cNvSpPr txBox="1">
            <a:spLocks/>
          </p:cNvSpPr>
          <p:nvPr/>
        </p:nvSpPr>
        <p:spPr>
          <a:xfrm>
            <a:off x="7565854" y="1654593"/>
            <a:ext cx="3164311" cy="4874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l">
              <a:lnSpc>
                <a:spcPct val="300000"/>
              </a:lnSpc>
              <a:buClr>
                <a:srgbClr val="EE3124"/>
              </a:buClr>
              <a:buFont typeface="Wingdings" panose="05000000000000000000" pitchFamily="2" charset="2"/>
              <a:buChar char="Ø"/>
            </a:pPr>
            <a:r>
              <a:rPr lang="en-GB" sz="1800" b="0" i="0" dirty="0">
                <a:solidFill>
                  <a:srgbClr val="414042"/>
                </a:solidFill>
                <a:effectLst/>
                <a:latin typeface="Varela Round" panose="02000000000000000000" pitchFamily="50" charset="0"/>
              </a:rPr>
              <a:t>Digital Network Ready</a:t>
            </a:r>
          </a:p>
          <a:p>
            <a:pPr marL="285750" indent="-285750" algn="l">
              <a:lnSpc>
                <a:spcPct val="300000"/>
              </a:lnSpc>
              <a:buClr>
                <a:srgbClr val="EE3124"/>
              </a:buClr>
              <a:buFont typeface="Wingdings" panose="05000000000000000000" pitchFamily="2" charset="2"/>
              <a:buChar char="Ø"/>
            </a:pPr>
            <a:r>
              <a:rPr lang="en-GB" sz="1800" b="0" i="0" dirty="0">
                <a:solidFill>
                  <a:srgbClr val="414042"/>
                </a:solidFill>
                <a:effectLst/>
                <a:latin typeface="Varela Round" panose="02000000000000000000" pitchFamily="50" charset="0"/>
              </a:rPr>
              <a:t>3s Connection Speed</a:t>
            </a:r>
          </a:p>
          <a:p>
            <a:pPr marL="285750" indent="-285750" algn="l">
              <a:lnSpc>
                <a:spcPct val="300000"/>
              </a:lnSpc>
              <a:buClr>
                <a:srgbClr val="EE3124"/>
              </a:buClr>
              <a:buFont typeface="Wingdings" panose="05000000000000000000" pitchFamily="2" charset="2"/>
              <a:buChar char="Ø"/>
            </a:pPr>
            <a:r>
              <a:rPr lang="en-GB" sz="1800" b="0" i="0" dirty="0">
                <a:solidFill>
                  <a:srgbClr val="414042"/>
                </a:solidFill>
                <a:effectLst/>
                <a:latin typeface="Varela Round" panose="02000000000000000000" pitchFamily="50" charset="0"/>
              </a:rPr>
              <a:t>Simultaneous Calling</a:t>
            </a:r>
          </a:p>
          <a:p>
            <a:pPr marL="285750" indent="-285750" algn="l">
              <a:lnSpc>
                <a:spcPct val="300000"/>
              </a:lnSpc>
              <a:buClr>
                <a:srgbClr val="EE3124"/>
              </a:buClr>
              <a:buFont typeface="Wingdings" panose="05000000000000000000" pitchFamily="2" charset="2"/>
              <a:buChar char="Ø"/>
            </a:pPr>
            <a:r>
              <a:rPr lang="en-GB" sz="1800" b="0" i="0" dirty="0">
                <a:solidFill>
                  <a:srgbClr val="414042"/>
                </a:solidFill>
                <a:effectLst/>
                <a:latin typeface="Varela Round" panose="02000000000000000000" pitchFamily="50" charset="0"/>
              </a:rPr>
              <a:t>I'm OK Notification</a:t>
            </a:r>
          </a:p>
          <a:p>
            <a:pPr marL="285750" indent="-285750" algn="l">
              <a:lnSpc>
                <a:spcPct val="300000"/>
              </a:lnSpc>
              <a:buClr>
                <a:srgbClr val="EE3124"/>
              </a:buClr>
              <a:buFont typeface="Wingdings" panose="05000000000000000000" pitchFamily="2" charset="2"/>
              <a:buChar char="Ø"/>
            </a:pPr>
            <a:r>
              <a:rPr lang="en-GB" sz="1800" b="0" i="0" dirty="0">
                <a:solidFill>
                  <a:srgbClr val="414042"/>
                </a:solidFill>
                <a:effectLst/>
                <a:latin typeface="Varela Round" panose="02000000000000000000" pitchFamily="50" charset="0"/>
              </a:rPr>
              <a:t>Cloud Management App</a:t>
            </a:r>
          </a:p>
          <a:p>
            <a:endParaRPr lang="en-GB" dirty="0">
              <a:solidFill>
                <a:srgbClr val="EE3124"/>
              </a:solidFill>
              <a:latin typeface="Varela Round" panose="02000000000000000000" pitchFamily="50" charset="0"/>
            </a:endParaRPr>
          </a:p>
        </p:txBody>
      </p:sp>
      <p:pic>
        <p:nvPicPr>
          <p:cNvPr id="10" name="Picture 9" descr="A picture containing wall, indoor, room, flower&#10;&#10;Description automatically generated">
            <a:extLst>
              <a:ext uri="{FF2B5EF4-FFF2-40B4-BE49-F238E27FC236}">
                <a16:creationId xmlns:a16="http://schemas.microsoft.com/office/drawing/2014/main" id="{94F6E42F-893F-C626-9975-913BDC6BC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2577" y="1459751"/>
            <a:ext cx="3728245" cy="2485738"/>
          </a:xfrm>
          <a:prstGeom prst="rect">
            <a:avLst/>
          </a:prstGeom>
        </p:spPr>
      </p:pic>
      <p:pic>
        <p:nvPicPr>
          <p:cNvPr id="12" name="Picture 11" descr="A black rectangular object on a white wall&#10;&#10;Description automatically generated with low confidence">
            <a:extLst>
              <a:ext uri="{FF2B5EF4-FFF2-40B4-BE49-F238E27FC236}">
                <a16:creationId xmlns:a16="http://schemas.microsoft.com/office/drawing/2014/main" id="{82309D6A-6598-9483-783F-4E9738E524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8435" y="4155500"/>
            <a:ext cx="3728246" cy="2485497"/>
          </a:xfrm>
          <a:prstGeom prst="rect">
            <a:avLst/>
          </a:prstGeom>
        </p:spPr>
      </p:pic>
    </p:spTree>
    <p:extLst>
      <p:ext uri="{BB962C8B-B14F-4D97-AF65-F5344CB8AC3E}">
        <p14:creationId xmlns:p14="http://schemas.microsoft.com/office/powerpoint/2010/main" val="2636778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E4E0B-6A34-5C71-24F6-94D6DF6E6238}"/>
              </a:ext>
            </a:extLst>
          </p:cNvPr>
          <p:cNvSpPr>
            <a:spLocks noGrp="1"/>
          </p:cNvSpPr>
          <p:nvPr>
            <p:ph type="title"/>
          </p:nvPr>
        </p:nvSpPr>
        <p:spPr>
          <a:xfrm>
            <a:off x="838200" y="140128"/>
            <a:ext cx="10515600" cy="1325563"/>
          </a:xfrm>
        </p:spPr>
        <p:txBody>
          <a:bodyPr/>
          <a:lstStyle/>
          <a:p>
            <a:pPr algn="ctr"/>
            <a:r>
              <a:rPr lang="en-GB" b="0" i="0" dirty="0">
                <a:solidFill>
                  <a:srgbClr val="EE3124"/>
                </a:solidFill>
                <a:effectLst/>
                <a:latin typeface="Varela Round" panose="02000000000000000000" pitchFamily="50" charset="0"/>
              </a:rPr>
              <a:t>Approximate Pricing</a:t>
            </a:r>
            <a:endParaRPr lang="en-GB" dirty="0">
              <a:solidFill>
                <a:srgbClr val="EE3124"/>
              </a:solidFill>
              <a:latin typeface="Varela Round" panose="02000000000000000000" pitchFamily="50" charset="0"/>
            </a:endParaRPr>
          </a:p>
        </p:txBody>
      </p:sp>
      <p:pic>
        <p:nvPicPr>
          <p:cNvPr id="4" name="Graphic 3">
            <a:extLst>
              <a:ext uri="{FF2B5EF4-FFF2-40B4-BE49-F238E27FC236}">
                <a16:creationId xmlns:a16="http://schemas.microsoft.com/office/drawing/2014/main" id="{6A40FC28-A8C1-BBD6-7B5D-E47992AFE91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0"/>
          <a:stretch/>
        </p:blipFill>
        <p:spPr>
          <a:xfrm>
            <a:off x="0" y="1559168"/>
            <a:ext cx="2117092" cy="4205766"/>
          </a:xfrm>
          <a:prstGeom prst="rect">
            <a:avLst/>
          </a:prstGeom>
        </p:spPr>
      </p:pic>
      <p:sp>
        <p:nvSpPr>
          <p:cNvPr id="5" name="Rectangle 4">
            <a:extLst>
              <a:ext uri="{FF2B5EF4-FFF2-40B4-BE49-F238E27FC236}">
                <a16:creationId xmlns:a16="http://schemas.microsoft.com/office/drawing/2014/main" id="{82D6F8CC-FB0E-2316-6B9D-BB5D71272DE5}"/>
              </a:ext>
            </a:extLst>
          </p:cNvPr>
          <p:cNvSpPr/>
          <p:nvPr/>
        </p:nvSpPr>
        <p:spPr>
          <a:xfrm>
            <a:off x="11748839" y="0"/>
            <a:ext cx="108278"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19CA4D2-819E-3421-A8C2-4D7CF8EB15DD}"/>
              </a:ext>
            </a:extLst>
          </p:cNvPr>
          <p:cNvSpPr/>
          <p:nvPr/>
        </p:nvSpPr>
        <p:spPr>
          <a:xfrm>
            <a:off x="11931315"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02BBC8F-553E-BD19-1446-AFEA46ED7FD2}"/>
              </a:ext>
            </a:extLst>
          </p:cNvPr>
          <p:cNvSpPr/>
          <p:nvPr/>
        </p:nvSpPr>
        <p:spPr>
          <a:xfrm>
            <a:off x="12089729"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text, electronics&#10;&#10;Description automatically generated">
            <a:extLst>
              <a:ext uri="{FF2B5EF4-FFF2-40B4-BE49-F238E27FC236}">
                <a16:creationId xmlns:a16="http://schemas.microsoft.com/office/drawing/2014/main" id="{DC6D63EA-C3B6-43A7-C911-B6856B93C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860" y="1559168"/>
            <a:ext cx="2978818" cy="2142494"/>
          </a:xfrm>
          <a:prstGeom prst="rect">
            <a:avLst/>
          </a:prstGeom>
        </p:spPr>
      </p:pic>
      <p:pic>
        <p:nvPicPr>
          <p:cNvPr id="11" name="Picture 10" descr="A black rectangular object on a white wall&#10;&#10;Description automatically generated with low confidence">
            <a:extLst>
              <a:ext uri="{FF2B5EF4-FFF2-40B4-BE49-F238E27FC236}">
                <a16:creationId xmlns:a16="http://schemas.microsoft.com/office/drawing/2014/main" id="{45AE9F09-8564-72CB-ED19-9A2ED0AEF98F}"/>
              </a:ext>
            </a:extLst>
          </p:cNvPr>
          <p:cNvPicPr>
            <a:picLocks noChangeAspect="1"/>
          </p:cNvPicPr>
          <p:nvPr/>
        </p:nvPicPr>
        <p:blipFill rotWithShape="1">
          <a:blip r:embed="rId5">
            <a:extLst>
              <a:ext uri="{28A0092B-C50C-407E-A947-70E740481C1C}">
                <a14:useLocalDpi xmlns:a14="http://schemas.microsoft.com/office/drawing/2010/main" val="0"/>
              </a:ext>
            </a:extLst>
          </a:blip>
          <a:srcRect l="17755"/>
          <a:stretch/>
        </p:blipFill>
        <p:spPr>
          <a:xfrm>
            <a:off x="5448703" y="3009065"/>
            <a:ext cx="2864195" cy="2321673"/>
          </a:xfrm>
          <a:prstGeom prst="rect">
            <a:avLst/>
          </a:prstGeom>
        </p:spPr>
      </p:pic>
      <p:pic>
        <p:nvPicPr>
          <p:cNvPr id="13" name="Picture 12" descr="A picture containing wall, indoor, room, flower&#10;&#10;Description automatically generated">
            <a:extLst>
              <a:ext uri="{FF2B5EF4-FFF2-40B4-BE49-F238E27FC236}">
                <a16:creationId xmlns:a16="http://schemas.microsoft.com/office/drawing/2014/main" id="{35A47283-CCEE-939D-6AAE-49FD5D80B47A}"/>
              </a:ext>
            </a:extLst>
          </p:cNvPr>
          <p:cNvPicPr>
            <a:picLocks noChangeAspect="1"/>
          </p:cNvPicPr>
          <p:nvPr/>
        </p:nvPicPr>
        <p:blipFill rotWithShape="1">
          <a:blip r:embed="rId6">
            <a:extLst>
              <a:ext uri="{28A0092B-C50C-407E-A947-70E740481C1C}">
                <a14:useLocalDpi xmlns:a14="http://schemas.microsoft.com/office/drawing/2010/main" val="0"/>
              </a:ext>
            </a:extLst>
          </a:blip>
          <a:srcRect r="17025"/>
          <a:stretch/>
        </p:blipFill>
        <p:spPr>
          <a:xfrm>
            <a:off x="8647155" y="1465691"/>
            <a:ext cx="2899018" cy="2329448"/>
          </a:xfrm>
          <a:prstGeom prst="rect">
            <a:avLst/>
          </a:prstGeom>
        </p:spPr>
      </p:pic>
      <p:sp>
        <p:nvSpPr>
          <p:cNvPr id="14" name="TextBox 13">
            <a:extLst>
              <a:ext uri="{FF2B5EF4-FFF2-40B4-BE49-F238E27FC236}">
                <a16:creationId xmlns:a16="http://schemas.microsoft.com/office/drawing/2014/main" id="{04D550D1-F6DF-2EDB-CCC4-54475ED4F286}"/>
              </a:ext>
            </a:extLst>
          </p:cNvPr>
          <p:cNvSpPr txBox="1"/>
          <p:nvPr/>
        </p:nvSpPr>
        <p:spPr>
          <a:xfrm>
            <a:off x="2211395" y="4030579"/>
            <a:ext cx="2966695" cy="1200329"/>
          </a:xfrm>
          <a:prstGeom prst="rect">
            <a:avLst/>
          </a:prstGeom>
          <a:noFill/>
        </p:spPr>
        <p:txBody>
          <a:bodyPr wrap="square" rtlCol="0">
            <a:spAutoFit/>
          </a:bodyPr>
          <a:lstStyle/>
          <a:p>
            <a:r>
              <a:rPr lang="en-GB" b="0" i="0" dirty="0" err="1">
                <a:solidFill>
                  <a:srgbClr val="414042"/>
                </a:solidFill>
                <a:effectLst/>
                <a:latin typeface="Varela Round" panose="02000000000000000000" pitchFamily="50" charset="0"/>
              </a:rPr>
              <a:t>SmartLife</a:t>
            </a:r>
            <a:r>
              <a:rPr lang="en-GB" b="0" i="0" dirty="0">
                <a:solidFill>
                  <a:srgbClr val="414042"/>
                </a:solidFill>
                <a:effectLst/>
                <a:latin typeface="Varela Round" panose="02000000000000000000" pitchFamily="50" charset="0"/>
              </a:rPr>
              <a:t>- Dispersed GSM Alarm with monitoring - £175 per unit</a:t>
            </a:r>
            <a:endParaRPr lang="en-GB" dirty="0">
              <a:solidFill>
                <a:srgbClr val="414042"/>
              </a:solidFill>
              <a:latin typeface="Varela Round" panose="02000000000000000000" pitchFamily="50" charset="0"/>
            </a:endParaRPr>
          </a:p>
        </p:txBody>
      </p:sp>
      <p:sp>
        <p:nvSpPr>
          <p:cNvPr id="15" name="TextBox 14">
            <a:extLst>
              <a:ext uri="{FF2B5EF4-FFF2-40B4-BE49-F238E27FC236}">
                <a16:creationId xmlns:a16="http://schemas.microsoft.com/office/drawing/2014/main" id="{2DC74CE3-C79D-6091-0707-F6D4737F0C0F}"/>
              </a:ext>
            </a:extLst>
          </p:cNvPr>
          <p:cNvSpPr txBox="1"/>
          <p:nvPr/>
        </p:nvSpPr>
        <p:spPr>
          <a:xfrm>
            <a:off x="5448703" y="5434070"/>
            <a:ext cx="2899018" cy="1200329"/>
          </a:xfrm>
          <a:prstGeom prst="rect">
            <a:avLst/>
          </a:prstGeom>
          <a:noFill/>
        </p:spPr>
        <p:txBody>
          <a:bodyPr wrap="square" rtlCol="0">
            <a:spAutoFit/>
          </a:bodyPr>
          <a:lstStyle/>
          <a:p>
            <a:r>
              <a:rPr lang="en-GB" b="0" i="0" dirty="0">
                <a:solidFill>
                  <a:srgbClr val="414042"/>
                </a:solidFill>
                <a:effectLst/>
                <a:latin typeface="Calibri" panose="020F0502020204030204" pitchFamily="34" charset="0"/>
              </a:rPr>
              <a:t> </a:t>
            </a:r>
            <a:r>
              <a:rPr lang="en-GB" b="0" i="0" dirty="0">
                <a:solidFill>
                  <a:srgbClr val="414042"/>
                </a:solidFill>
                <a:effectLst/>
                <a:latin typeface="Varela Round" panose="02000000000000000000" pitchFamily="50" charset="0"/>
              </a:rPr>
              <a:t>SmartConnect - Hard-wired call system with monitoring - £750 per unit</a:t>
            </a:r>
            <a:endParaRPr lang="en-GB" dirty="0">
              <a:solidFill>
                <a:srgbClr val="414042"/>
              </a:solidFill>
              <a:latin typeface="Varela Round" panose="02000000000000000000" pitchFamily="50" charset="0"/>
            </a:endParaRPr>
          </a:p>
        </p:txBody>
      </p:sp>
      <p:sp>
        <p:nvSpPr>
          <p:cNvPr id="16" name="TextBox 15">
            <a:extLst>
              <a:ext uri="{FF2B5EF4-FFF2-40B4-BE49-F238E27FC236}">
                <a16:creationId xmlns:a16="http://schemas.microsoft.com/office/drawing/2014/main" id="{2456380C-4BBA-D6A8-997F-EDE44803CB2A}"/>
              </a:ext>
            </a:extLst>
          </p:cNvPr>
          <p:cNvSpPr txBox="1"/>
          <p:nvPr/>
        </p:nvSpPr>
        <p:spPr>
          <a:xfrm>
            <a:off x="8854124" y="4030579"/>
            <a:ext cx="2899018" cy="1200329"/>
          </a:xfrm>
          <a:prstGeom prst="rect">
            <a:avLst/>
          </a:prstGeom>
          <a:noFill/>
        </p:spPr>
        <p:txBody>
          <a:bodyPr wrap="square" rtlCol="0">
            <a:spAutoFit/>
          </a:bodyPr>
          <a:lstStyle/>
          <a:p>
            <a:r>
              <a:rPr lang="en-GB" b="0" i="0" dirty="0" err="1">
                <a:solidFill>
                  <a:srgbClr val="414042"/>
                </a:solidFill>
                <a:effectLst/>
                <a:latin typeface="Varela Round" panose="02000000000000000000" pitchFamily="50" charset="0"/>
              </a:rPr>
              <a:t>SmartLivingSolution</a:t>
            </a:r>
            <a:r>
              <a:rPr lang="en-GB" b="0" i="0" dirty="0">
                <a:solidFill>
                  <a:srgbClr val="414042"/>
                </a:solidFill>
                <a:effectLst/>
                <a:latin typeface="Varela Round" panose="02000000000000000000" pitchFamily="50" charset="0"/>
              </a:rPr>
              <a:t> (SLS) - Built-in High Spec multi-function system - £1,350 per unit</a:t>
            </a:r>
            <a:endParaRPr lang="en-GB" dirty="0">
              <a:solidFill>
                <a:srgbClr val="414042"/>
              </a:solidFill>
              <a:latin typeface="Varela Round" panose="02000000000000000000" pitchFamily="50" charset="0"/>
            </a:endParaRPr>
          </a:p>
        </p:txBody>
      </p:sp>
    </p:spTree>
    <p:extLst>
      <p:ext uri="{BB962C8B-B14F-4D97-AF65-F5344CB8AC3E}">
        <p14:creationId xmlns:p14="http://schemas.microsoft.com/office/powerpoint/2010/main" val="684317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9C714D2D-7A5D-41D4-B26A-68B0518D6BB5}"/>
              </a:ext>
            </a:extLst>
          </p:cNvPr>
          <p:cNvSpPr>
            <a:spLocks noGrp="1"/>
          </p:cNvSpPr>
          <p:nvPr>
            <p:ph type="title"/>
          </p:nvPr>
        </p:nvSpPr>
        <p:spPr>
          <a:xfrm>
            <a:off x="2270915" y="433137"/>
            <a:ext cx="7760368" cy="637674"/>
          </a:xfrm>
        </p:spPr>
        <p:txBody>
          <a:bodyPr vert="horz" lIns="91440" tIns="45720" rIns="91440" bIns="45720" rtlCol="0" anchor="b">
            <a:normAutofit/>
          </a:bodyPr>
          <a:lstStyle/>
          <a:p>
            <a:r>
              <a:rPr lang="en-GB" sz="3600" b="0" i="0" dirty="0">
                <a:solidFill>
                  <a:srgbClr val="EE3124"/>
                </a:solidFill>
                <a:effectLst/>
                <a:latin typeface="Varela Round" panose="02000000000000000000" pitchFamily="50" charset="0"/>
              </a:rPr>
              <a:t>Additional Peripherals &amp; Sensors</a:t>
            </a:r>
            <a:endParaRPr lang="en-US" sz="6600" dirty="0">
              <a:solidFill>
                <a:srgbClr val="EE3124"/>
              </a:solidFill>
              <a:latin typeface="Varela Round" panose="02000000000000000000" pitchFamily="50" charset="0"/>
            </a:endParaRPr>
          </a:p>
        </p:txBody>
      </p:sp>
      <p:pic>
        <p:nvPicPr>
          <p:cNvPr id="10" name="Picture 9" descr="A picture containing key&#10;&#10;Description automatically generated">
            <a:extLst>
              <a:ext uri="{FF2B5EF4-FFF2-40B4-BE49-F238E27FC236}">
                <a16:creationId xmlns:a16="http://schemas.microsoft.com/office/drawing/2014/main" id="{D80CBAF0-CD42-808C-A9A8-3FE5542BCE45}"/>
              </a:ext>
            </a:extLst>
          </p:cNvPr>
          <p:cNvPicPr>
            <a:picLocks noChangeAspect="1"/>
          </p:cNvPicPr>
          <p:nvPr/>
        </p:nvPicPr>
        <p:blipFill rotWithShape="1">
          <a:blip r:embed="rId3">
            <a:extLst>
              <a:ext uri="{28A0092B-C50C-407E-A947-70E740481C1C}">
                <a14:useLocalDpi xmlns:a14="http://schemas.microsoft.com/office/drawing/2010/main" val="0"/>
              </a:ext>
            </a:extLst>
          </a:blip>
          <a:srcRect l="4258" r="4241" b="-1"/>
          <a:stretch/>
        </p:blipFill>
        <p:spPr>
          <a:xfrm>
            <a:off x="2615796" y="1534446"/>
            <a:ext cx="2878113" cy="2060286"/>
          </a:xfrm>
          <a:prstGeom prst="rect">
            <a:avLst/>
          </a:prstGeom>
        </p:spPr>
      </p:pic>
      <p:pic>
        <p:nvPicPr>
          <p:cNvPr id="3" name="Graphic 2">
            <a:extLst>
              <a:ext uri="{FF2B5EF4-FFF2-40B4-BE49-F238E27FC236}">
                <a16:creationId xmlns:a16="http://schemas.microsoft.com/office/drawing/2014/main" id="{134D7AB9-3824-0ECB-D9A5-57B64F2E9AF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0000"/>
          <a:stretch/>
        </p:blipFill>
        <p:spPr>
          <a:xfrm>
            <a:off x="0" y="1559168"/>
            <a:ext cx="2117092" cy="4205766"/>
          </a:xfrm>
          <a:prstGeom prst="rect">
            <a:avLst/>
          </a:prstGeom>
        </p:spPr>
      </p:pic>
      <p:sp>
        <p:nvSpPr>
          <p:cNvPr id="2" name="Rectangle 1">
            <a:extLst>
              <a:ext uri="{FF2B5EF4-FFF2-40B4-BE49-F238E27FC236}">
                <a16:creationId xmlns:a16="http://schemas.microsoft.com/office/drawing/2014/main" id="{61FFB12D-21E9-5FEB-8BC0-E32CB430CBC1}"/>
              </a:ext>
            </a:extLst>
          </p:cNvPr>
          <p:cNvSpPr/>
          <p:nvPr/>
        </p:nvSpPr>
        <p:spPr>
          <a:xfrm>
            <a:off x="11748839" y="0"/>
            <a:ext cx="108278"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578AFDF-D33E-B7CC-4283-5A9616CB69B3}"/>
              </a:ext>
            </a:extLst>
          </p:cNvPr>
          <p:cNvSpPr/>
          <p:nvPr/>
        </p:nvSpPr>
        <p:spPr>
          <a:xfrm>
            <a:off x="11931315"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0A1286F-8E54-5496-D04B-535F02216315}"/>
              </a:ext>
            </a:extLst>
          </p:cNvPr>
          <p:cNvSpPr/>
          <p:nvPr/>
        </p:nvSpPr>
        <p:spPr>
          <a:xfrm>
            <a:off x="12089729"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scale, lamp&#10;&#10;Description automatically generated">
            <a:extLst>
              <a:ext uri="{FF2B5EF4-FFF2-40B4-BE49-F238E27FC236}">
                <a16:creationId xmlns:a16="http://schemas.microsoft.com/office/drawing/2014/main" id="{9FDD3DC1-CCCE-E952-54FE-7250FAB266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0309" y="3619503"/>
            <a:ext cx="2805360" cy="2805360"/>
          </a:xfrm>
          <a:prstGeom prst="rect">
            <a:avLst/>
          </a:prstGeom>
        </p:spPr>
      </p:pic>
      <p:pic>
        <p:nvPicPr>
          <p:cNvPr id="11" name="Picture 10">
            <a:extLst>
              <a:ext uri="{FF2B5EF4-FFF2-40B4-BE49-F238E27FC236}">
                <a16:creationId xmlns:a16="http://schemas.microsoft.com/office/drawing/2014/main" id="{927038BD-C5DC-B46D-1872-D05F97E9AC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9756" y="1559168"/>
            <a:ext cx="2863333" cy="2290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567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2390D-5A9D-DE37-2CD7-4E3C424AB041}"/>
              </a:ext>
            </a:extLst>
          </p:cNvPr>
          <p:cNvSpPr>
            <a:spLocks noGrp="1"/>
          </p:cNvSpPr>
          <p:nvPr>
            <p:ph type="title"/>
          </p:nvPr>
        </p:nvSpPr>
        <p:spPr>
          <a:xfrm>
            <a:off x="3837432" y="780288"/>
            <a:ext cx="4517136" cy="499872"/>
          </a:xfrm>
        </p:spPr>
        <p:txBody>
          <a:bodyPr>
            <a:noAutofit/>
          </a:bodyPr>
          <a:lstStyle/>
          <a:p>
            <a:r>
              <a:rPr lang="en-GB" sz="3600" dirty="0">
                <a:solidFill>
                  <a:srgbClr val="EE3124"/>
                </a:solidFill>
                <a:latin typeface="Varela Round" panose="02000000000000000000" pitchFamily="50" charset="0"/>
              </a:rPr>
              <a:t>24/7 Monitoring </a:t>
            </a:r>
          </a:p>
        </p:txBody>
      </p:sp>
      <p:sp>
        <p:nvSpPr>
          <p:cNvPr id="3" name="Content Placeholder 2">
            <a:extLst>
              <a:ext uri="{FF2B5EF4-FFF2-40B4-BE49-F238E27FC236}">
                <a16:creationId xmlns:a16="http://schemas.microsoft.com/office/drawing/2014/main" id="{2B620FEB-8B63-3EA2-09B4-73DFEB6B2E0B}"/>
              </a:ext>
            </a:extLst>
          </p:cNvPr>
          <p:cNvSpPr>
            <a:spLocks noGrp="1"/>
          </p:cNvSpPr>
          <p:nvPr>
            <p:ph idx="1"/>
          </p:nvPr>
        </p:nvSpPr>
        <p:spPr>
          <a:xfrm>
            <a:off x="2788389" y="1559168"/>
            <a:ext cx="6615221" cy="4876315"/>
          </a:xfrm>
        </p:spPr>
        <p:txBody>
          <a:bodyPr>
            <a:normAutofit/>
          </a:bodyPr>
          <a:lstStyle/>
          <a:p>
            <a:pPr>
              <a:buFont typeface="Wingdings" panose="05000000000000000000" pitchFamily="2" charset="2"/>
              <a:buChar char="Ø"/>
            </a:pPr>
            <a:r>
              <a:rPr lang="en-GB" sz="2000" dirty="0">
                <a:solidFill>
                  <a:srgbClr val="414042"/>
                </a:solidFill>
                <a:effectLst/>
                <a:latin typeface="Varela Round" panose="02000000000000000000" pitchFamily="50" charset="0"/>
                <a:ea typeface="Times New Roman" panose="02020603050405020304" pitchFamily="18" charset="0"/>
              </a:rPr>
              <a:t>Full TSA (Telecare Services Association) </a:t>
            </a:r>
            <a:r>
              <a:rPr lang="en-GB" sz="2000" dirty="0">
                <a:solidFill>
                  <a:srgbClr val="414042"/>
                </a:solidFill>
                <a:latin typeface="Varela Round" panose="02000000000000000000" pitchFamily="50" charset="0"/>
                <a:ea typeface="Times New Roman" panose="02020603050405020304" pitchFamily="18" charset="0"/>
              </a:rPr>
              <a:t>Membership with QSF Quality Standards Framework </a:t>
            </a:r>
            <a:r>
              <a:rPr lang="en-GB" sz="2000" dirty="0">
                <a:solidFill>
                  <a:srgbClr val="414042"/>
                </a:solidFill>
                <a:effectLst/>
                <a:latin typeface="Varela Round" panose="02000000000000000000" pitchFamily="50" charset="0"/>
                <a:ea typeface="Times New Roman" panose="02020603050405020304" pitchFamily="18" charset="0"/>
              </a:rPr>
              <a:t>accreditation.</a:t>
            </a:r>
            <a:endParaRPr lang="en-GB" sz="2000" dirty="0">
              <a:solidFill>
                <a:srgbClr val="414042"/>
              </a:solidFill>
              <a:effectLst/>
              <a:latin typeface="Varela Round" panose="02000000000000000000" pitchFamily="50" charset="0"/>
              <a:ea typeface="Calibri" panose="020F0502020204030204" pitchFamily="34" charset="0"/>
            </a:endParaRPr>
          </a:p>
          <a:p>
            <a:pPr>
              <a:buFont typeface="Wingdings" panose="05000000000000000000" pitchFamily="2" charset="2"/>
              <a:buChar char="Ø"/>
            </a:pPr>
            <a:endParaRPr lang="en-GB" sz="1050" dirty="0">
              <a:solidFill>
                <a:srgbClr val="414042"/>
              </a:solidFill>
              <a:effectLst/>
              <a:latin typeface="Varela Round" panose="02000000000000000000" pitchFamily="50" charset="0"/>
              <a:ea typeface="Times New Roman" panose="02020603050405020304" pitchFamily="18" charset="0"/>
            </a:endParaRPr>
          </a:p>
          <a:p>
            <a:pPr>
              <a:buFont typeface="Wingdings" panose="05000000000000000000" pitchFamily="2" charset="2"/>
              <a:buChar char="Ø"/>
            </a:pPr>
            <a:r>
              <a:rPr lang="en-GB" sz="2000" dirty="0">
                <a:solidFill>
                  <a:srgbClr val="414042"/>
                </a:solidFill>
                <a:effectLst/>
                <a:latin typeface="Varela Round" panose="02000000000000000000" pitchFamily="50" charset="0"/>
                <a:ea typeface="Times New Roman" panose="02020603050405020304" pitchFamily="18" charset="0"/>
              </a:rPr>
              <a:t>ISO:9001 certified.</a:t>
            </a:r>
            <a:endParaRPr lang="en-GB" sz="2000" dirty="0">
              <a:solidFill>
                <a:srgbClr val="414042"/>
              </a:solidFill>
              <a:effectLst/>
              <a:latin typeface="Varela Round" panose="02000000000000000000" pitchFamily="50" charset="0"/>
              <a:ea typeface="Calibri" panose="020F0502020204030204" pitchFamily="34" charset="0"/>
            </a:endParaRPr>
          </a:p>
          <a:p>
            <a:pPr>
              <a:buFont typeface="Wingdings" panose="05000000000000000000" pitchFamily="2" charset="2"/>
              <a:buChar char="Ø"/>
            </a:pPr>
            <a:endParaRPr lang="en-GB" sz="1050" dirty="0">
              <a:solidFill>
                <a:srgbClr val="414042"/>
              </a:solidFill>
              <a:effectLst/>
              <a:latin typeface="Varela Round" panose="02000000000000000000" pitchFamily="50" charset="0"/>
              <a:ea typeface="Times New Roman" panose="02020603050405020304" pitchFamily="18" charset="0"/>
            </a:endParaRPr>
          </a:p>
          <a:p>
            <a:pPr>
              <a:buFont typeface="Wingdings" panose="05000000000000000000" pitchFamily="2" charset="2"/>
              <a:buChar char="Ø"/>
            </a:pPr>
            <a:r>
              <a:rPr lang="en-GB" sz="2000" dirty="0">
                <a:solidFill>
                  <a:srgbClr val="414042"/>
                </a:solidFill>
                <a:effectLst/>
                <a:latin typeface="Varela Round" panose="02000000000000000000" pitchFamily="50" charset="0"/>
                <a:ea typeface="Times New Roman" panose="02020603050405020304" pitchFamily="18" charset="0"/>
              </a:rPr>
              <a:t>24/7 Alarm centre with fully trained staff ready to receive calls 365 days a year.</a:t>
            </a:r>
            <a:endParaRPr lang="en-GB" sz="2000" dirty="0">
              <a:solidFill>
                <a:srgbClr val="414042"/>
              </a:solidFill>
              <a:effectLst/>
              <a:latin typeface="Varela Round" panose="02000000000000000000" pitchFamily="50" charset="0"/>
              <a:ea typeface="Calibri" panose="020F0502020204030204" pitchFamily="34" charset="0"/>
            </a:endParaRPr>
          </a:p>
          <a:p>
            <a:pPr>
              <a:buFont typeface="Wingdings" panose="05000000000000000000" pitchFamily="2" charset="2"/>
              <a:buChar char="Ø"/>
            </a:pPr>
            <a:endParaRPr lang="en-GB" sz="1050" dirty="0">
              <a:solidFill>
                <a:srgbClr val="414042"/>
              </a:solidFill>
              <a:effectLst/>
              <a:latin typeface="Varela Round" panose="02000000000000000000" pitchFamily="50" charset="0"/>
              <a:ea typeface="Times New Roman" panose="02020603050405020304" pitchFamily="18" charset="0"/>
            </a:endParaRPr>
          </a:p>
          <a:p>
            <a:pPr>
              <a:buFont typeface="Wingdings" panose="05000000000000000000" pitchFamily="2" charset="2"/>
              <a:buChar char="Ø"/>
            </a:pPr>
            <a:r>
              <a:rPr lang="en-GB" sz="2000" dirty="0">
                <a:solidFill>
                  <a:srgbClr val="414042"/>
                </a:solidFill>
                <a:effectLst/>
                <a:latin typeface="Varela Round" panose="02000000000000000000" pitchFamily="50" charset="0"/>
                <a:ea typeface="Times New Roman" panose="02020603050405020304" pitchFamily="18" charset="0"/>
              </a:rPr>
              <a:t>999 Protocol option.</a:t>
            </a:r>
            <a:endParaRPr lang="en-GB" sz="2000" dirty="0">
              <a:solidFill>
                <a:srgbClr val="414042"/>
              </a:solidFill>
              <a:effectLst/>
              <a:latin typeface="Varela Round" panose="02000000000000000000" pitchFamily="50" charset="0"/>
              <a:ea typeface="Calibri" panose="020F0502020204030204" pitchFamily="34" charset="0"/>
            </a:endParaRPr>
          </a:p>
          <a:p>
            <a:pPr>
              <a:buFont typeface="Wingdings" panose="05000000000000000000" pitchFamily="2" charset="2"/>
              <a:buChar char="Ø"/>
            </a:pPr>
            <a:endParaRPr lang="en-GB" sz="1050" dirty="0">
              <a:solidFill>
                <a:srgbClr val="414042"/>
              </a:solidFill>
              <a:effectLst/>
              <a:latin typeface="Varela Round" panose="02000000000000000000" pitchFamily="50" charset="0"/>
              <a:ea typeface="Times New Roman" panose="02020603050405020304" pitchFamily="18" charset="0"/>
            </a:endParaRPr>
          </a:p>
          <a:p>
            <a:pPr>
              <a:buFont typeface="Wingdings" panose="05000000000000000000" pitchFamily="2" charset="2"/>
              <a:buChar char="Ø"/>
            </a:pPr>
            <a:r>
              <a:rPr lang="en-GB" sz="2000" dirty="0">
                <a:solidFill>
                  <a:srgbClr val="414042"/>
                </a:solidFill>
                <a:effectLst/>
                <a:latin typeface="Varela Round" panose="02000000000000000000" pitchFamily="50" charset="0"/>
                <a:ea typeface="Times New Roman" panose="02020603050405020304" pitchFamily="18" charset="0"/>
              </a:rPr>
              <a:t>Welfare calls available.</a:t>
            </a:r>
            <a:endParaRPr lang="en-GB" sz="2000" dirty="0">
              <a:solidFill>
                <a:srgbClr val="414042"/>
              </a:solidFill>
              <a:effectLst/>
              <a:latin typeface="Varela Round" panose="02000000000000000000" pitchFamily="50" charset="0"/>
              <a:ea typeface="Calibri" panose="020F0502020204030204" pitchFamily="34" charset="0"/>
            </a:endParaRPr>
          </a:p>
          <a:p>
            <a:pPr>
              <a:buFont typeface="Wingdings" panose="05000000000000000000" pitchFamily="2" charset="2"/>
              <a:buChar char="Ø"/>
            </a:pPr>
            <a:endParaRPr lang="en-GB" sz="1050" dirty="0">
              <a:solidFill>
                <a:srgbClr val="414042"/>
              </a:solidFill>
              <a:effectLst/>
              <a:latin typeface="Varela Round" panose="02000000000000000000" pitchFamily="50" charset="0"/>
              <a:ea typeface="Times New Roman" panose="02020603050405020304" pitchFamily="18" charset="0"/>
            </a:endParaRPr>
          </a:p>
          <a:p>
            <a:pPr>
              <a:buFont typeface="Wingdings" panose="05000000000000000000" pitchFamily="2" charset="2"/>
              <a:buChar char="Ø"/>
            </a:pPr>
            <a:r>
              <a:rPr lang="en-GB" sz="2000" dirty="0">
                <a:solidFill>
                  <a:srgbClr val="414042"/>
                </a:solidFill>
                <a:effectLst/>
                <a:latin typeface="Varela Round" panose="02000000000000000000" pitchFamily="50" charset="0"/>
                <a:ea typeface="Times New Roman" panose="02020603050405020304" pitchFamily="18" charset="0"/>
              </a:rPr>
              <a:t>Activations/calls stat reporting.</a:t>
            </a:r>
            <a:endParaRPr lang="en-GB" sz="2000" dirty="0">
              <a:solidFill>
                <a:srgbClr val="414042"/>
              </a:solidFill>
              <a:effectLst/>
              <a:latin typeface="Varela Round" panose="02000000000000000000" pitchFamily="50" charset="0"/>
              <a:ea typeface="Calibri" panose="020F0502020204030204" pitchFamily="34" charset="0"/>
            </a:endParaRPr>
          </a:p>
          <a:p>
            <a:endParaRPr lang="en-GB" dirty="0"/>
          </a:p>
        </p:txBody>
      </p:sp>
      <p:pic>
        <p:nvPicPr>
          <p:cNvPr id="4" name="Graphic 3">
            <a:extLst>
              <a:ext uri="{FF2B5EF4-FFF2-40B4-BE49-F238E27FC236}">
                <a16:creationId xmlns:a16="http://schemas.microsoft.com/office/drawing/2014/main" id="{06C79F5E-2E73-6BD6-2BF5-CB42CC22FC6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a:stretch/>
        </p:blipFill>
        <p:spPr>
          <a:xfrm>
            <a:off x="0" y="1559168"/>
            <a:ext cx="2117092" cy="4205766"/>
          </a:xfrm>
          <a:prstGeom prst="rect">
            <a:avLst/>
          </a:prstGeom>
        </p:spPr>
      </p:pic>
      <p:sp>
        <p:nvSpPr>
          <p:cNvPr id="5" name="Rectangle 4">
            <a:extLst>
              <a:ext uri="{FF2B5EF4-FFF2-40B4-BE49-F238E27FC236}">
                <a16:creationId xmlns:a16="http://schemas.microsoft.com/office/drawing/2014/main" id="{C5EEBA39-2457-2456-4845-3C273AD9EC6C}"/>
              </a:ext>
            </a:extLst>
          </p:cNvPr>
          <p:cNvSpPr/>
          <p:nvPr/>
        </p:nvSpPr>
        <p:spPr>
          <a:xfrm>
            <a:off x="11748839" y="0"/>
            <a:ext cx="108278"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CD094A7-0436-77BE-5C87-2AEEB5BC2CF8}"/>
              </a:ext>
            </a:extLst>
          </p:cNvPr>
          <p:cNvSpPr/>
          <p:nvPr/>
        </p:nvSpPr>
        <p:spPr>
          <a:xfrm>
            <a:off x="11931315"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A1118B9-4A65-943D-1F52-E9D64E10C6CD}"/>
              </a:ext>
            </a:extLst>
          </p:cNvPr>
          <p:cNvSpPr/>
          <p:nvPr/>
        </p:nvSpPr>
        <p:spPr>
          <a:xfrm>
            <a:off x="12089729"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0544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DFA942-A50D-4334-8F59-DA54EE00BB01}"/>
              </a:ext>
            </a:extLst>
          </p:cNvPr>
          <p:cNvGrpSpPr/>
          <p:nvPr/>
        </p:nvGrpSpPr>
        <p:grpSpPr>
          <a:xfrm>
            <a:off x="2158085" y="1704576"/>
            <a:ext cx="1852863" cy="1852863"/>
            <a:chOff x="733797" y="1837926"/>
            <a:chExt cx="1852863" cy="1852863"/>
          </a:xfrm>
        </p:grpSpPr>
        <p:sp>
          <p:nvSpPr>
            <p:cNvPr id="15" name="Flowchart: Connector 14">
              <a:extLst>
                <a:ext uri="{FF2B5EF4-FFF2-40B4-BE49-F238E27FC236}">
                  <a16:creationId xmlns:a16="http://schemas.microsoft.com/office/drawing/2014/main" id="{52498BD0-4955-4752-A0AF-D3D9D1D7718E}"/>
                </a:ext>
              </a:extLst>
            </p:cNvPr>
            <p:cNvSpPr/>
            <p:nvPr/>
          </p:nvSpPr>
          <p:spPr>
            <a:xfrm>
              <a:off x="733797" y="1837926"/>
              <a:ext cx="1852863" cy="1852863"/>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lowchart: Connector 9">
              <a:extLst>
                <a:ext uri="{FF2B5EF4-FFF2-40B4-BE49-F238E27FC236}">
                  <a16:creationId xmlns:a16="http://schemas.microsoft.com/office/drawing/2014/main" id="{C43482CB-3E07-4062-A18C-2BB65A18D7A6}"/>
                </a:ext>
              </a:extLst>
            </p:cNvPr>
            <p:cNvSpPr/>
            <p:nvPr/>
          </p:nvSpPr>
          <p:spPr>
            <a:xfrm>
              <a:off x="1989374" y="3131288"/>
              <a:ext cx="45719" cy="45719"/>
            </a:xfrm>
            <a:prstGeom prst="flowChartConnector">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solidFill>
                  <a:srgbClr val="FF0000"/>
                </a:solidFill>
              </a:endParaRPr>
            </a:p>
          </p:txBody>
        </p:sp>
      </p:grpSp>
      <p:pic>
        <p:nvPicPr>
          <p:cNvPr id="23" name="Picture 2" descr="TSA Accreditation | Lifeline24">
            <a:extLst>
              <a:ext uri="{FF2B5EF4-FFF2-40B4-BE49-F238E27FC236}">
                <a16:creationId xmlns:a16="http://schemas.microsoft.com/office/drawing/2014/main" id="{387EFA47-7B7F-41F7-AFE3-595D1B2A3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237" y="1958100"/>
            <a:ext cx="1470900" cy="14709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251407-5A36-438A-AAB6-E23B5E912D0C}"/>
              </a:ext>
            </a:extLst>
          </p:cNvPr>
          <p:cNvSpPr txBox="1"/>
          <p:nvPr/>
        </p:nvSpPr>
        <p:spPr>
          <a:xfrm>
            <a:off x="6522627" y="3525302"/>
            <a:ext cx="2446043" cy="523220"/>
          </a:xfrm>
          <a:prstGeom prst="rect">
            <a:avLst/>
          </a:prstGeom>
          <a:noFill/>
        </p:spPr>
        <p:txBody>
          <a:bodyPr wrap="square" rtlCol="0">
            <a:spAutoFit/>
          </a:bodyPr>
          <a:lstStyle/>
          <a:p>
            <a:pPr algn="ctr"/>
            <a:r>
              <a:rPr lang="en-US" sz="1400" dirty="0">
                <a:solidFill>
                  <a:srgbClr val="414042"/>
                </a:solidFill>
                <a:latin typeface="Varela Round" panose="02000000000000000000" pitchFamily="50" charset="0"/>
                <a:cs typeface="Arial" panose="020B0604020202020204" pitchFamily="34" charset="0"/>
              </a:rPr>
              <a:t>Rated Excellent</a:t>
            </a:r>
          </a:p>
          <a:p>
            <a:pPr algn="ctr"/>
            <a:r>
              <a:rPr lang="en-US" sz="1400" dirty="0">
                <a:solidFill>
                  <a:srgbClr val="414042"/>
                </a:solidFill>
                <a:latin typeface="Varela Round" panose="02000000000000000000" pitchFamily="50" charset="0"/>
                <a:cs typeface="Arial" panose="020B0604020202020204" pitchFamily="34" charset="0"/>
              </a:rPr>
              <a:t>+6,000 Customer Reviews</a:t>
            </a:r>
            <a:endParaRPr lang="en-GB" sz="1400" dirty="0">
              <a:solidFill>
                <a:srgbClr val="414042"/>
              </a:solidFill>
              <a:latin typeface="Varela Round" panose="02000000000000000000" pitchFamily="50" charset="0"/>
              <a:cs typeface="Arial" panose="020B0604020202020204" pitchFamily="34" charset="0"/>
            </a:endParaRPr>
          </a:p>
        </p:txBody>
      </p:sp>
      <p:sp>
        <p:nvSpPr>
          <p:cNvPr id="32" name="TextBox 31">
            <a:extLst>
              <a:ext uri="{FF2B5EF4-FFF2-40B4-BE49-F238E27FC236}">
                <a16:creationId xmlns:a16="http://schemas.microsoft.com/office/drawing/2014/main" id="{8637D9D7-A4BC-4C73-8939-3231B2A8D493}"/>
              </a:ext>
            </a:extLst>
          </p:cNvPr>
          <p:cNvSpPr txBox="1"/>
          <p:nvPr/>
        </p:nvSpPr>
        <p:spPr>
          <a:xfrm>
            <a:off x="9071957" y="3501431"/>
            <a:ext cx="2179879" cy="307777"/>
          </a:xfrm>
          <a:prstGeom prst="rect">
            <a:avLst/>
          </a:prstGeom>
          <a:noFill/>
        </p:spPr>
        <p:txBody>
          <a:bodyPr wrap="square" rtlCol="0">
            <a:spAutoFit/>
          </a:bodyPr>
          <a:lstStyle/>
          <a:p>
            <a:pPr algn="ctr"/>
            <a:r>
              <a:rPr lang="en-US" sz="1400" dirty="0">
                <a:solidFill>
                  <a:srgbClr val="414042"/>
                </a:solidFill>
                <a:latin typeface="Varela Round" panose="02000000000000000000" pitchFamily="50" charset="0"/>
                <a:cs typeface="Arial" panose="020B0604020202020204" pitchFamily="34" charset="0"/>
              </a:rPr>
              <a:t>24/7 Care Team</a:t>
            </a:r>
            <a:endParaRPr lang="en-GB" sz="1400" dirty="0">
              <a:solidFill>
                <a:srgbClr val="414042"/>
              </a:solidFill>
              <a:latin typeface="Varela Round" panose="02000000000000000000" pitchFamily="50" charset="0"/>
              <a:cs typeface="Arial" panose="020B0604020202020204" pitchFamily="34" charset="0"/>
            </a:endParaRPr>
          </a:p>
        </p:txBody>
      </p:sp>
      <p:pic>
        <p:nvPicPr>
          <p:cNvPr id="30" name="Picture 29">
            <a:extLst>
              <a:ext uri="{FF2B5EF4-FFF2-40B4-BE49-F238E27FC236}">
                <a16:creationId xmlns:a16="http://schemas.microsoft.com/office/drawing/2014/main" id="{411D2F48-416B-4B27-B341-B6A58DDAB0BA}"/>
              </a:ext>
            </a:extLst>
          </p:cNvPr>
          <p:cNvPicPr>
            <a:picLocks noChangeAspect="1"/>
          </p:cNvPicPr>
          <p:nvPr/>
        </p:nvPicPr>
        <p:blipFill>
          <a:blip r:embed="rId4"/>
          <a:stretch>
            <a:fillRect/>
          </a:stretch>
        </p:blipFill>
        <p:spPr>
          <a:xfrm>
            <a:off x="3519177" y="4457104"/>
            <a:ext cx="1107017" cy="410007"/>
          </a:xfrm>
          <a:prstGeom prst="rect">
            <a:avLst/>
          </a:prstGeom>
        </p:spPr>
      </p:pic>
      <p:pic>
        <p:nvPicPr>
          <p:cNvPr id="1032" name="Picture 8" descr="Brentwood Borough Council Complaints Email &amp; Phone | Resolver UK">
            <a:extLst>
              <a:ext uri="{FF2B5EF4-FFF2-40B4-BE49-F238E27FC236}">
                <a16:creationId xmlns:a16="http://schemas.microsoft.com/office/drawing/2014/main" id="{32110864-C3C4-470D-9699-7D6FC8AB94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154" b="24974"/>
          <a:stretch/>
        </p:blipFill>
        <p:spPr bwMode="auto">
          <a:xfrm>
            <a:off x="4130485" y="4857577"/>
            <a:ext cx="1099170" cy="5591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a:extLst>
              <a:ext uri="{FF2B5EF4-FFF2-40B4-BE49-F238E27FC236}">
                <a16:creationId xmlns:a16="http://schemas.microsoft.com/office/drawing/2014/main" id="{BB3D3C40-E723-4863-9673-107C2EC339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4423" y="5496170"/>
            <a:ext cx="1624140" cy="3586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Logo&#10;&#10;Description automatically generated">
            <a:extLst>
              <a:ext uri="{FF2B5EF4-FFF2-40B4-BE49-F238E27FC236}">
                <a16:creationId xmlns:a16="http://schemas.microsoft.com/office/drawing/2014/main" id="{DAFA34DC-B526-4E93-A40E-3C8BEDAF1F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8756" y="4994059"/>
            <a:ext cx="812447" cy="386080"/>
          </a:xfrm>
          <a:prstGeom prst="rect">
            <a:avLst/>
          </a:prstGeom>
        </p:spPr>
      </p:pic>
      <p:sp>
        <p:nvSpPr>
          <p:cNvPr id="29" name="Title 1">
            <a:extLst>
              <a:ext uri="{FF2B5EF4-FFF2-40B4-BE49-F238E27FC236}">
                <a16:creationId xmlns:a16="http://schemas.microsoft.com/office/drawing/2014/main" id="{E0A831F2-998E-5DCF-51BB-2E3CD0087A20}"/>
              </a:ext>
            </a:extLst>
          </p:cNvPr>
          <p:cNvSpPr>
            <a:spLocks noGrp="1"/>
          </p:cNvSpPr>
          <p:nvPr>
            <p:ph type="title"/>
          </p:nvPr>
        </p:nvSpPr>
        <p:spPr>
          <a:xfrm>
            <a:off x="4917491" y="578333"/>
            <a:ext cx="3178788" cy="653924"/>
          </a:xfrm>
        </p:spPr>
        <p:txBody>
          <a:bodyPr>
            <a:normAutofit fontScale="90000"/>
          </a:bodyPr>
          <a:lstStyle/>
          <a:p>
            <a:r>
              <a:rPr lang="en-US" dirty="0">
                <a:solidFill>
                  <a:srgbClr val="EE3124"/>
                </a:solidFill>
                <a:latin typeface="Varela Round" panose="02000000000000000000" pitchFamily="50" charset="0"/>
              </a:rPr>
              <a:t>Careline365</a:t>
            </a:r>
            <a:endParaRPr lang="en-GB" dirty="0">
              <a:solidFill>
                <a:srgbClr val="EE3124"/>
              </a:solidFill>
              <a:latin typeface="Varela Round" panose="02000000000000000000" pitchFamily="50" charset="0"/>
            </a:endParaRPr>
          </a:p>
        </p:txBody>
      </p:sp>
      <p:sp>
        <p:nvSpPr>
          <p:cNvPr id="37" name="TextBox 36">
            <a:extLst>
              <a:ext uri="{FF2B5EF4-FFF2-40B4-BE49-F238E27FC236}">
                <a16:creationId xmlns:a16="http://schemas.microsoft.com/office/drawing/2014/main" id="{59266E83-11F2-6F2B-9FEE-6A8A2D6B7F41}"/>
              </a:ext>
            </a:extLst>
          </p:cNvPr>
          <p:cNvSpPr txBox="1"/>
          <p:nvPr/>
        </p:nvSpPr>
        <p:spPr>
          <a:xfrm>
            <a:off x="5390705" y="5971890"/>
            <a:ext cx="2263844" cy="307777"/>
          </a:xfrm>
          <a:prstGeom prst="rect">
            <a:avLst/>
          </a:prstGeom>
          <a:noFill/>
        </p:spPr>
        <p:txBody>
          <a:bodyPr wrap="square" rtlCol="0">
            <a:spAutoFit/>
          </a:bodyPr>
          <a:lstStyle/>
          <a:p>
            <a:pPr algn="ctr"/>
            <a:r>
              <a:rPr lang="en-US" sz="1400" dirty="0">
                <a:solidFill>
                  <a:srgbClr val="414042"/>
                </a:solidFill>
                <a:latin typeface="Varela Round" panose="02000000000000000000" pitchFamily="50" charset="0"/>
                <a:cs typeface="Arial" panose="020B0604020202020204" pitchFamily="34" charset="0"/>
              </a:rPr>
              <a:t>Over 60,000 customers</a:t>
            </a:r>
            <a:endParaRPr lang="en-GB" sz="1400" dirty="0">
              <a:solidFill>
                <a:srgbClr val="414042"/>
              </a:solidFill>
              <a:latin typeface="Varela Round" panose="02000000000000000000" pitchFamily="50"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73257CB7-C654-6716-40C3-33073D0920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2531" y="2019016"/>
            <a:ext cx="1403427" cy="1400580"/>
          </a:xfrm>
          <a:prstGeom prst="rect">
            <a:avLst/>
          </a:prstGeom>
        </p:spPr>
      </p:pic>
      <p:pic>
        <p:nvPicPr>
          <p:cNvPr id="6" name="Picture 5" descr="Icon&#10;&#10;Description automatically generated">
            <a:extLst>
              <a:ext uri="{FF2B5EF4-FFF2-40B4-BE49-F238E27FC236}">
                <a16:creationId xmlns:a16="http://schemas.microsoft.com/office/drawing/2014/main" id="{BF13FAC3-0E93-7DC6-11C7-18C5AEFDA3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6778" y="2019016"/>
            <a:ext cx="1397739" cy="1400580"/>
          </a:xfrm>
          <a:prstGeom prst="rect">
            <a:avLst/>
          </a:prstGeom>
        </p:spPr>
      </p:pic>
      <p:pic>
        <p:nvPicPr>
          <p:cNvPr id="11" name="Picture 10" descr="Icon&#10;&#10;Description automatically generated">
            <a:extLst>
              <a:ext uri="{FF2B5EF4-FFF2-40B4-BE49-F238E27FC236}">
                <a16:creationId xmlns:a16="http://schemas.microsoft.com/office/drawing/2014/main" id="{A742320E-5EC2-CB3B-091B-9616F7C9B2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75909" y="1962030"/>
            <a:ext cx="1418349" cy="1421232"/>
          </a:xfrm>
          <a:prstGeom prst="rect">
            <a:avLst/>
          </a:prstGeom>
        </p:spPr>
      </p:pic>
      <p:sp>
        <p:nvSpPr>
          <p:cNvPr id="13" name="TextBox 12">
            <a:extLst>
              <a:ext uri="{FF2B5EF4-FFF2-40B4-BE49-F238E27FC236}">
                <a16:creationId xmlns:a16="http://schemas.microsoft.com/office/drawing/2014/main" id="{663C4BD6-326A-B433-6CE0-55F893240987}"/>
              </a:ext>
            </a:extLst>
          </p:cNvPr>
          <p:cNvSpPr txBox="1"/>
          <p:nvPr/>
        </p:nvSpPr>
        <p:spPr>
          <a:xfrm>
            <a:off x="2059582" y="3529442"/>
            <a:ext cx="2179879" cy="523220"/>
          </a:xfrm>
          <a:prstGeom prst="rect">
            <a:avLst/>
          </a:prstGeom>
          <a:noFill/>
        </p:spPr>
        <p:txBody>
          <a:bodyPr wrap="square" rtlCol="0">
            <a:spAutoFit/>
          </a:bodyPr>
          <a:lstStyle/>
          <a:p>
            <a:pPr algn="ctr"/>
            <a:r>
              <a:rPr lang="en-US" sz="1400" dirty="0">
                <a:solidFill>
                  <a:srgbClr val="414042"/>
                </a:solidFill>
                <a:latin typeface="Varela Round" panose="02000000000000000000" pitchFamily="50" charset="0"/>
                <a:cs typeface="Arial" panose="020B0604020202020204" pitchFamily="34" charset="0"/>
              </a:rPr>
              <a:t>UK based monitoring and response </a:t>
            </a:r>
            <a:r>
              <a:rPr lang="en-US" sz="1400" dirty="0" err="1">
                <a:solidFill>
                  <a:srgbClr val="414042"/>
                </a:solidFill>
                <a:latin typeface="Varela Round" panose="02000000000000000000" pitchFamily="50" charset="0"/>
                <a:cs typeface="Arial" panose="020B0604020202020204" pitchFamily="34" charset="0"/>
              </a:rPr>
              <a:t>centre</a:t>
            </a:r>
            <a:endParaRPr lang="en-GB" sz="1400" dirty="0">
              <a:solidFill>
                <a:srgbClr val="414042"/>
              </a:solidFill>
              <a:latin typeface="Varela Round" panose="02000000000000000000" pitchFamily="50" charset="0"/>
              <a:cs typeface="Arial" panose="020B0604020202020204" pitchFamily="34" charset="0"/>
            </a:endParaRPr>
          </a:p>
        </p:txBody>
      </p:sp>
      <p:sp>
        <p:nvSpPr>
          <p:cNvPr id="14" name="TextBox 13">
            <a:extLst>
              <a:ext uri="{FF2B5EF4-FFF2-40B4-BE49-F238E27FC236}">
                <a16:creationId xmlns:a16="http://schemas.microsoft.com/office/drawing/2014/main" id="{0058E03B-8FD3-04EF-7DCC-A39C4E3CF94A}"/>
              </a:ext>
            </a:extLst>
          </p:cNvPr>
          <p:cNvSpPr txBox="1"/>
          <p:nvPr/>
        </p:nvSpPr>
        <p:spPr>
          <a:xfrm>
            <a:off x="4342748" y="3547598"/>
            <a:ext cx="2179879" cy="523220"/>
          </a:xfrm>
          <a:prstGeom prst="rect">
            <a:avLst/>
          </a:prstGeom>
          <a:noFill/>
        </p:spPr>
        <p:txBody>
          <a:bodyPr wrap="square" rtlCol="0">
            <a:spAutoFit/>
          </a:bodyPr>
          <a:lstStyle/>
          <a:p>
            <a:pPr algn="ctr"/>
            <a:r>
              <a:rPr lang="en-US" sz="1400" dirty="0">
                <a:solidFill>
                  <a:srgbClr val="414042"/>
                </a:solidFill>
                <a:latin typeface="Varela Round" panose="02000000000000000000" pitchFamily="50" charset="0"/>
                <a:cs typeface="Arial" panose="020B0604020202020204" pitchFamily="34" charset="0"/>
              </a:rPr>
              <a:t>Care Team accredited by the TSA</a:t>
            </a:r>
            <a:endParaRPr lang="en-GB" sz="1400" dirty="0">
              <a:solidFill>
                <a:srgbClr val="414042"/>
              </a:solidFill>
              <a:latin typeface="Varela Round" panose="02000000000000000000" pitchFamily="50" charset="0"/>
              <a:cs typeface="Arial" panose="020B0604020202020204" pitchFamily="34" charset="0"/>
            </a:endParaRPr>
          </a:p>
        </p:txBody>
      </p:sp>
      <p:pic>
        <p:nvPicPr>
          <p:cNvPr id="17" name="Picture 16" descr="Logo, icon&#10;&#10;Description automatically generated">
            <a:extLst>
              <a:ext uri="{FF2B5EF4-FFF2-40B4-BE49-F238E27FC236}">
                <a16:creationId xmlns:a16="http://schemas.microsoft.com/office/drawing/2014/main" id="{88BDFC41-3718-F4D6-372C-539C2A6A1B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4735" y="4457104"/>
            <a:ext cx="1380720" cy="1380720"/>
          </a:xfrm>
          <a:prstGeom prst="rect">
            <a:avLst/>
          </a:prstGeom>
        </p:spPr>
      </p:pic>
      <p:pic>
        <p:nvPicPr>
          <p:cNvPr id="20" name="Picture 19" descr="Icon&#10;&#10;Description automatically generated">
            <a:extLst>
              <a:ext uri="{FF2B5EF4-FFF2-40B4-BE49-F238E27FC236}">
                <a16:creationId xmlns:a16="http://schemas.microsoft.com/office/drawing/2014/main" id="{BD0004FD-7A96-7B45-94C6-730F28B124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84355" y="4497227"/>
            <a:ext cx="1368630" cy="1368630"/>
          </a:xfrm>
          <a:prstGeom prst="rect">
            <a:avLst/>
          </a:prstGeom>
        </p:spPr>
      </p:pic>
      <p:sp>
        <p:nvSpPr>
          <p:cNvPr id="22" name="TextBox 21">
            <a:extLst>
              <a:ext uri="{FF2B5EF4-FFF2-40B4-BE49-F238E27FC236}">
                <a16:creationId xmlns:a16="http://schemas.microsoft.com/office/drawing/2014/main" id="{9F371252-E7F9-15AF-508D-85945A39C057}"/>
              </a:ext>
            </a:extLst>
          </p:cNvPr>
          <p:cNvSpPr txBox="1"/>
          <p:nvPr/>
        </p:nvSpPr>
        <p:spPr>
          <a:xfrm>
            <a:off x="7860400" y="5979802"/>
            <a:ext cx="2263844" cy="307777"/>
          </a:xfrm>
          <a:prstGeom prst="rect">
            <a:avLst/>
          </a:prstGeom>
          <a:noFill/>
        </p:spPr>
        <p:txBody>
          <a:bodyPr wrap="square" rtlCol="0">
            <a:spAutoFit/>
          </a:bodyPr>
          <a:lstStyle/>
          <a:p>
            <a:pPr algn="ctr"/>
            <a:r>
              <a:rPr lang="en-GB" sz="1400" dirty="0">
                <a:solidFill>
                  <a:srgbClr val="414042"/>
                </a:solidFill>
                <a:latin typeface="Varela Round" panose="02000000000000000000" pitchFamily="50" charset="0"/>
                <a:cs typeface="Arial" panose="020B0604020202020204" pitchFamily="34" charset="0"/>
              </a:rPr>
              <a:t>Carbon Neutral</a:t>
            </a:r>
          </a:p>
        </p:txBody>
      </p:sp>
      <p:sp>
        <p:nvSpPr>
          <p:cNvPr id="3" name="TextBox 2">
            <a:extLst>
              <a:ext uri="{FF2B5EF4-FFF2-40B4-BE49-F238E27FC236}">
                <a16:creationId xmlns:a16="http://schemas.microsoft.com/office/drawing/2014/main" id="{09959F04-4A27-0C8D-B4D1-8C049ED7FA5C}"/>
              </a:ext>
            </a:extLst>
          </p:cNvPr>
          <p:cNvSpPr txBox="1"/>
          <p:nvPr/>
        </p:nvSpPr>
        <p:spPr>
          <a:xfrm>
            <a:off x="2965811" y="5962878"/>
            <a:ext cx="2263844" cy="307777"/>
          </a:xfrm>
          <a:prstGeom prst="rect">
            <a:avLst/>
          </a:prstGeom>
          <a:noFill/>
        </p:spPr>
        <p:txBody>
          <a:bodyPr wrap="square" rtlCol="0">
            <a:spAutoFit/>
          </a:bodyPr>
          <a:lstStyle/>
          <a:p>
            <a:pPr algn="ctr"/>
            <a:r>
              <a:rPr lang="en-GB" sz="1400" dirty="0">
                <a:solidFill>
                  <a:srgbClr val="414042"/>
                </a:solidFill>
                <a:latin typeface="Varela Round" panose="02000000000000000000" pitchFamily="50" charset="0"/>
                <a:cs typeface="Arial" panose="020B0604020202020204" pitchFamily="34" charset="0"/>
              </a:rPr>
              <a:t>25+ Partnerships</a:t>
            </a:r>
          </a:p>
        </p:txBody>
      </p:sp>
      <p:pic>
        <p:nvPicPr>
          <p:cNvPr id="5" name="Graphic 4">
            <a:extLst>
              <a:ext uri="{FF2B5EF4-FFF2-40B4-BE49-F238E27FC236}">
                <a16:creationId xmlns:a16="http://schemas.microsoft.com/office/drawing/2014/main" id="{2A1C55F4-EE54-8802-A7F6-658BF5349FB5}"/>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50940"/>
          <a:stretch/>
        </p:blipFill>
        <p:spPr>
          <a:xfrm>
            <a:off x="-1" y="1660091"/>
            <a:ext cx="2077285" cy="4205766"/>
          </a:xfrm>
          <a:prstGeom prst="rect">
            <a:avLst/>
          </a:prstGeom>
        </p:spPr>
      </p:pic>
      <p:sp>
        <p:nvSpPr>
          <p:cNvPr id="7" name="Rectangle 6">
            <a:extLst>
              <a:ext uri="{FF2B5EF4-FFF2-40B4-BE49-F238E27FC236}">
                <a16:creationId xmlns:a16="http://schemas.microsoft.com/office/drawing/2014/main" id="{EAB69C08-741E-3394-D6AA-CE45B871E4E5}"/>
              </a:ext>
            </a:extLst>
          </p:cNvPr>
          <p:cNvSpPr/>
          <p:nvPr/>
        </p:nvSpPr>
        <p:spPr>
          <a:xfrm>
            <a:off x="11748839" y="0"/>
            <a:ext cx="108278"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C15D813-DD2B-5783-D1F2-28E255733EBB}"/>
              </a:ext>
            </a:extLst>
          </p:cNvPr>
          <p:cNvSpPr/>
          <p:nvPr/>
        </p:nvSpPr>
        <p:spPr>
          <a:xfrm>
            <a:off x="11931315"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B904BD7-D45C-32FB-3CCE-1F9979D741AD}"/>
              </a:ext>
            </a:extLst>
          </p:cNvPr>
          <p:cNvSpPr/>
          <p:nvPr/>
        </p:nvSpPr>
        <p:spPr>
          <a:xfrm>
            <a:off x="12089729"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2594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1AE29-C10D-E700-A7A3-E769052D8F99}"/>
              </a:ext>
            </a:extLst>
          </p:cNvPr>
          <p:cNvSpPr>
            <a:spLocks noGrp="1"/>
          </p:cNvSpPr>
          <p:nvPr>
            <p:ph type="title"/>
          </p:nvPr>
        </p:nvSpPr>
        <p:spPr>
          <a:xfrm>
            <a:off x="3477109" y="743622"/>
            <a:ext cx="5237782" cy="815546"/>
          </a:xfrm>
        </p:spPr>
        <p:txBody>
          <a:bodyPr/>
          <a:lstStyle/>
          <a:p>
            <a:r>
              <a:rPr lang="en-GB" dirty="0">
                <a:solidFill>
                  <a:srgbClr val="EE3124"/>
                </a:solidFill>
                <a:latin typeface="Varela Round" panose="02000000000000000000" pitchFamily="50" charset="0"/>
              </a:rPr>
              <a:t>What to do next…</a:t>
            </a:r>
          </a:p>
        </p:txBody>
      </p:sp>
      <p:sp>
        <p:nvSpPr>
          <p:cNvPr id="3" name="Content Placeholder 2">
            <a:extLst>
              <a:ext uri="{FF2B5EF4-FFF2-40B4-BE49-F238E27FC236}">
                <a16:creationId xmlns:a16="http://schemas.microsoft.com/office/drawing/2014/main" id="{02044D8F-D207-7097-D402-75DA1E32A53B}"/>
              </a:ext>
            </a:extLst>
          </p:cNvPr>
          <p:cNvSpPr>
            <a:spLocks noGrp="1"/>
          </p:cNvSpPr>
          <p:nvPr>
            <p:ph idx="1"/>
          </p:nvPr>
        </p:nvSpPr>
        <p:spPr>
          <a:xfrm>
            <a:off x="2765855" y="2434282"/>
            <a:ext cx="8351324" cy="3330652"/>
          </a:xfrm>
        </p:spPr>
        <p:txBody>
          <a:bodyPr>
            <a:normAutofit fontScale="85000" lnSpcReduction="10000"/>
          </a:bodyPr>
          <a:lstStyle/>
          <a:p>
            <a:pPr algn="l">
              <a:lnSpc>
                <a:spcPct val="250000"/>
              </a:lnSpc>
              <a:buClr>
                <a:srgbClr val="EE3124"/>
              </a:buClr>
              <a:buFont typeface="Wingdings" panose="05000000000000000000" pitchFamily="2" charset="2"/>
              <a:buChar char="Ø"/>
            </a:pPr>
            <a:r>
              <a:rPr lang="en-GB" sz="2400" b="0" i="0" dirty="0">
                <a:solidFill>
                  <a:srgbClr val="414042"/>
                </a:solidFill>
                <a:effectLst/>
                <a:latin typeface="Varela Round" panose="02000000000000000000" pitchFamily="50" charset="0"/>
              </a:rPr>
              <a:t>Get started – the time is now.</a:t>
            </a:r>
          </a:p>
          <a:p>
            <a:pPr algn="l">
              <a:lnSpc>
                <a:spcPct val="250000"/>
              </a:lnSpc>
              <a:buClr>
                <a:srgbClr val="EE3124"/>
              </a:buClr>
              <a:buFont typeface="Wingdings" panose="05000000000000000000" pitchFamily="2" charset="2"/>
              <a:buChar char="Ø"/>
            </a:pPr>
            <a:r>
              <a:rPr lang="en-GB" sz="2400" b="0" i="0" dirty="0">
                <a:solidFill>
                  <a:srgbClr val="414042"/>
                </a:solidFill>
                <a:effectLst/>
                <a:latin typeface="Varela Round" panose="02000000000000000000" pitchFamily="50" charset="0"/>
              </a:rPr>
              <a:t>Talk to your service providers and other suppliers if necessary.</a:t>
            </a:r>
          </a:p>
          <a:p>
            <a:pPr algn="l">
              <a:lnSpc>
                <a:spcPct val="250000"/>
              </a:lnSpc>
              <a:buClr>
                <a:srgbClr val="EE3124"/>
              </a:buClr>
              <a:buFont typeface="Wingdings" panose="05000000000000000000" pitchFamily="2" charset="2"/>
              <a:buChar char="Ø"/>
            </a:pPr>
            <a:r>
              <a:rPr lang="en-GB" sz="2400" b="0" i="0" dirty="0">
                <a:solidFill>
                  <a:srgbClr val="414042"/>
                </a:solidFill>
                <a:effectLst/>
                <a:latin typeface="Varela Round" panose="02000000000000000000" pitchFamily="50" charset="0"/>
              </a:rPr>
              <a:t>Confirm a timeline and set out your priorities.</a:t>
            </a:r>
          </a:p>
          <a:p>
            <a:endParaRPr lang="en-GB" dirty="0"/>
          </a:p>
        </p:txBody>
      </p:sp>
      <p:pic>
        <p:nvPicPr>
          <p:cNvPr id="4" name="Graphic 3">
            <a:extLst>
              <a:ext uri="{FF2B5EF4-FFF2-40B4-BE49-F238E27FC236}">
                <a16:creationId xmlns:a16="http://schemas.microsoft.com/office/drawing/2014/main" id="{F3E0B039-1B1A-0AC0-B84A-D0856D9A165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a:stretch/>
        </p:blipFill>
        <p:spPr>
          <a:xfrm>
            <a:off x="0" y="1559168"/>
            <a:ext cx="2117092" cy="4205766"/>
          </a:xfrm>
          <a:prstGeom prst="rect">
            <a:avLst/>
          </a:prstGeom>
        </p:spPr>
      </p:pic>
      <p:sp>
        <p:nvSpPr>
          <p:cNvPr id="5" name="Rectangle 4">
            <a:extLst>
              <a:ext uri="{FF2B5EF4-FFF2-40B4-BE49-F238E27FC236}">
                <a16:creationId xmlns:a16="http://schemas.microsoft.com/office/drawing/2014/main" id="{D8900D50-0D9B-9931-5741-16FF8CD41585}"/>
              </a:ext>
            </a:extLst>
          </p:cNvPr>
          <p:cNvSpPr/>
          <p:nvPr/>
        </p:nvSpPr>
        <p:spPr>
          <a:xfrm>
            <a:off x="11748839" y="0"/>
            <a:ext cx="108278"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A7995B2-18B1-D6E4-9A66-743592D233EC}"/>
              </a:ext>
            </a:extLst>
          </p:cNvPr>
          <p:cNvSpPr/>
          <p:nvPr/>
        </p:nvSpPr>
        <p:spPr>
          <a:xfrm>
            <a:off x="11931315"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8A49F48-ECC8-6CA5-3FA2-F3138F966555}"/>
              </a:ext>
            </a:extLst>
          </p:cNvPr>
          <p:cNvSpPr/>
          <p:nvPr/>
        </p:nvSpPr>
        <p:spPr>
          <a:xfrm>
            <a:off x="12089729"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74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9C714D2D-7A5D-41D4-B26A-68B0518D6BB5}"/>
              </a:ext>
            </a:extLst>
          </p:cNvPr>
          <p:cNvSpPr>
            <a:spLocks noGrp="1"/>
          </p:cNvSpPr>
          <p:nvPr>
            <p:ph type="title"/>
          </p:nvPr>
        </p:nvSpPr>
        <p:spPr>
          <a:xfrm>
            <a:off x="3402968" y="556054"/>
            <a:ext cx="5386063" cy="748594"/>
          </a:xfrm>
        </p:spPr>
        <p:txBody>
          <a:bodyPr>
            <a:normAutofit/>
          </a:bodyPr>
          <a:lstStyle/>
          <a:p>
            <a:r>
              <a:rPr lang="en-US" sz="3600" dirty="0">
                <a:solidFill>
                  <a:srgbClr val="EE3124"/>
                </a:solidFill>
                <a:latin typeface="Varela Round" panose="02000000000000000000" pitchFamily="50" charset="0"/>
              </a:rPr>
              <a:t>Making An Enquiry</a:t>
            </a:r>
            <a:endParaRPr lang="en-GB" sz="3600" dirty="0">
              <a:solidFill>
                <a:srgbClr val="EE3124"/>
              </a:solidFill>
              <a:latin typeface="Varela Round" panose="02000000000000000000" pitchFamily="50" charset="0"/>
            </a:endParaRPr>
          </a:p>
        </p:txBody>
      </p:sp>
      <p:sp>
        <p:nvSpPr>
          <p:cNvPr id="8" name="TextBox 7">
            <a:extLst>
              <a:ext uri="{FF2B5EF4-FFF2-40B4-BE49-F238E27FC236}">
                <a16:creationId xmlns:a16="http://schemas.microsoft.com/office/drawing/2014/main" id="{AED4D5C4-242C-44D5-99D6-BBBF7BC15694}"/>
              </a:ext>
            </a:extLst>
          </p:cNvPr>
          <p:cNvSpPr txBox="1"/>
          <p:nvPr/>
        </p:nvSpPr>
        <p:spPr>
          <a:xfrm>
            <a:off x="2357844" y="1650636"/>
            <a:ext cx="8596668" cy="4154984"/>
          </a:xfrm>
          <a:prstGeom prst="rect">
            <a:avLst/>
          </a:prstGeom>
          <a:noFill/>
        </p:spPr>
        <p:txBody>
          <a:bodyPr wrap="square" rtlCol="0">
            <a:spAutoFit/>
          </a:bodyPr>
          <a:lstStyle>
            <a:defPPr>
              <a:defRPr lang="en-US"/>
            </a:defPPr>
            <a:lvl1pPr marL="342900" indent="-342900">
              <a:buClr>
                <a:schemeClr val="accent1"/>
              </a:buClr>
              <a:buFont typeface="Wingdings" panose="05000000000000000000" pitchFamily="2" charset="2"/>
              <a:buChar char="Ø"/>
              <a:defRPr sz="2400">
                <a:solidFill>
                  <a:srgbClr val="414042"/>
                </a:solidFill>
                <a:latin typeface="Ubuntu" panose="020B0504030602030204"/>
              </a:defRPr>
            </a:lvl1pPr>
          </a:lstStyle>
          <a:p>
            <a:pPr>
              <a:buClr>
                <a:srgbClr val="EE3124"/>
              </a:buClr>
            </a:pPr>
            <a:endParaRPr lang="en-US" dirty="0">
              <a:latin typeface="Varela Round" panose="02000000000000000000" pitchFamily="50" charset="0"/>
            </a:endParaRPr>
          </a:p>
          <a:p>
            <a:pPr>
              <a:buClr>
                <a:srgbClr val="EE3124"/>
              </a:buClr>
            </a:pPr>
            <a:r>
              <a:rPr lang="en-US" dirty="0">
                <a:latin typeface="Varela Round" panose="02000000000000000000" pitchFamily="50" charset="0"/>
              </a:rPr>
              <a:t>E-mail – </a:t>
            </a:r>
            <a:r>
              <a:rPr lang="en-US" b="1" dirty="0">
                <a:solidFill>
                  <a:srgbClr val="EE3124"/>
                </a:solidFill>
                <a:latin typeface="Varela Round" panose="02000000000000000000" pitchFamily="50" charset="0"/>
                <a:hlinkClick r:id="rId3">
                  <a:extLst>
                    <a:ext uri="{A12FA001-AC4F-418D-AE19-62706E023703}">
                      <ahyp:hlinkClr xmlns:ahyp="http://schemas.microsoft.com/office/drawing/2018/hyperlinkcolor" val="tx"/>
                    </a:ext>
                  </a:extLst>
                </a:hlinkClick>
              </a:rPr>
              <a:t>keyaccounts@careline.co.uk</a:t>
            </a:r>
            <a:r>
              <a:rPr lang="en-US" b="1" dirty="0">
                <a:solidFill>
                  <a:srgbClr val="EE3124"/>
                </a:solidFill>
                <a:latin typeface="Varela Round" panose="02000000000000000000" pitchFamily="50" charset="0"/>
              </a:rPr>
              <a:t> </a:t>
            </a:r>
          </a:p>
          <a:p>
            <a:pPr>
              <a:buClr>
                <a:srgbClr val="EE3124"/>
              </a:buClr>
            </a:pPr>
            <a:endParaRPr lang="en-GB" dirty="0">
              <a:latin typeface="Varela Round" panose="02000000000000000000" pitchFamily="50" charset="0"/>
            </a:endParaRPr>
          </a:p>
          <a:p>
            <a:pPr>
              <a:buClr>
                <a:srgbClr val="EE3124"/>
              </a:buClr>
            </a:pPr>
            <a:r>
              <a:rPr lang="en-GB" dirty="0">
                <a:latin typeface="Varela Round" panose="02000000000000000000" pitchFamily="50" charset="0"/>
              </a:rPr>
              <a:t>Call us: </a:t>
            </a:r>
            <a:r>
              <a:rPr lang="en-GB" b="1" u="sng" dirty="0">
                <a:solidFill>
                  <a:srgbClr val="EE3124"/>
                </a:solidFill>
                <a:latin typeface="Varela Round" panose="02000000000000000000" pitchFamily="50" charset="0"/>
              </a:rPr>
              <a:t>01603 964306 </a:t>
            </a:r>
            <a:r>
              <a:rPr lang="en-GB" dirty="0">
                <a:latin typeface="Varela Round" panose="02000000000000000000" pitchFamily="50" charset="0"/>
              </a:rPr>
              <a:t>– We’re always happy to talk through your requirements and tailor a package that is suitable for your </a:t>
            </a:r>
            <a:r>
              <a:rPr lang="en-GB" dirty="0" err="1">
                <a:latin typeface="Varela Round" panose="02000000000000000000" pitchFamily="50" charset="0"/>
              </a:rPr>
              <a:t>almshouse</a:t>
            </a:r>
            <a:r>
              <a:rPr lang="en-GB" dirty="0">
                <a:latin typeface="Varela Round" panose="02000000000000000000" pitchFamily="50" charset="0"/>
              </a:rPr>
              <a:t>.</a:t>
            </a:r>
          </a:p>
          <a:p>
            <a:pPr>
              <a:buClr>
                <a:srgbClr val="EE3124"/>
              </a:buClr>
            </a:pPr>
            <a:endParaRPr lang="en-GB" dirty="0">
              <a:latin typeface="Varela Round" panose="02000000000000000000" pitchFamily="50" charset="0"/>
            </a:endParaRPr>
          </a:p>
          <a:p>
            <a:pPr>
              <a:buClr>
                <a:srgbClr val="EE3124"/>
              </a:buClr>
            </a:pPr>
            <a:r>
              <a:rPr lang="en-GB" dirty="0">
                <a:latin typeface="Varela Round" panose="02000000000000000000" pitchFamily="50" charset="0"/>
              </a:rPr>
              <a:t>A dedicated accounts manager from day one.</a:t>
            </a:r>
          </a:p>
          <a:p>
            <a:pPr>
              <a:buClr>
                <a:srgbClr val="EE3124"/>
              </a:buClr>
            </a:pPr>
            <a:endParaRPr lang="en-GB" dirty="0">
              <a:latin typeface="Varela Round" panose="02000000000000000000" pitchFamily="50" charset="0"/>
            </a:endParaRPr>
          </a:p>
          <a:p>
            <a:pPr>
              <a:buClr>
                <a:srgbClr val="EE3124"/>
              </a:buClr>
            </a:pPr>
            <a:r>
              <a:rPr lang="en-GB" dirty="0">
                <a:latin typeface="Varela Round" panose="02000000000000000000" pitchFamily="50" charset="0"/>
              </a:rPr>
              <a:t>Special discount available for your charity.</a:t>
            </a:r>
          </a:p>
          <a:p>
            <a:pPr marL="0" indent="0">
              <a:buNone/>
            </a:pPr>
            <a:endParaRPr lang="en-GB" dirty="0"/>
          </a:p>
        </p:txBody>
      </p:sp>
      <p:pic>
        <p:nvPicPr>
          <p:cNvPr id="2" name="Graphic 1">
            <a:extLst>
              <a:ext uri="{FF2B5EF4-FFF2-40B4-BE49-F238E27FC236}">
                <a16:creationId xmlns:a16="http://schemas.microsoft.com/office/drawing/2014/main" id="{7F56A6A9-B2ED-AA1D-2B80-CD1FF4BA4FF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0000"/>
          <a:stretch/>
        </p:blipFill>
        <p:spPr>
          <a:xfrm>
            <a:off x="0" y="1567235"/>
            <a:ext cx="2117092" cy="4205766"/>
          </a:xfrm>
          <a:prstGeom prst="rect">
            <a:avLst/>
          </a:prstGeom>
        </p:spPr>
      </p:pic>
      <p:sp>
        <p:nvSpPr>
          <p:cNvPr id="3" name="Rectangle 2">
            <a:extLst>
              <a:ext uri="{FF2B5EF4-FFF2-40B4-BE49-F238E27FC236}">
                <a16:creationId xmlns:a16="http://schemas.microsoft.com/office/drawing/2014/main" id="{4FFB8E70-B6E3-4E92-33B3-C4A91DEC68D3}"/>
              </a:ext>
            </a:extLst>
          </p:cNvPr>
          <p:cNvSpPr/>
          <p:nvPr/>
        </p:nvSpPr>
        <p:spPr>
          <a:xfrm>
            <a:off x="11748839" y="0"/>
            <a:ext cx="108278"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E226A59-1CC2-A3BF-265E-E5682A9BDF5F}"/>
              </a:ext>
            </a:extLst>
          </p:cNvPr>
          <p:cNvSpPr/>
          <p:nvPr/>
        </p:nvSpPr>
        <p:spPr>
          <a:xfrm>
            <a:off x="11931315"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87D33D8-F2F7-71A5-FEE3-26FBEF361DC5}"/>
              </a:ext>
            </a:extLst>
          </p:cNvPr>
          <p:cNvSpPr/>
          <p:nvPr/>
        </p:nvSpPr>
        <p:spPr>
          <a:xfrm>
            <a:off x="12089729"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0298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0297E-020C-7FF9-21DF-4855B58AB582}"/>
              </a:ext>
            </a:extLst>
          </p:cNvPr>
          <p:cNvSpPr>
            <a:spLocks noGrp="1"/>
          </p:cNvSpPr>
          <p:nvPr>
            <p:ph type="title"/>
          </p:nvPr>
        </p:nvSpPr>
        <p:spPr>
          <a:xfrm>
            <a:off x="3668286" y="523548"/>
            <a:ext cx="5280170" cy="674914"/>
          </a:xfrm>
        </p:spPr>
        <p:txBody>
          <a:bodyPr anchor="ctr">
            <a:normAutofit fontScale="90000"/>
          </a:bodyPr>
          <a:lstStyle/>
          <a:p>
            <a:r>
              <a:rPr lang="en-GB" sz="4400" dirty="0">
                <a:solidFill>
                  <a:srgbClr val="EE3124"/>
                </a:solidFill>
                <a:latin typeface="Varela Round" panose="02000000000000000000" pitchFamily="50" charset="0"/>
              </a:rPr>
              <a:t>What is happening?</a:t>
            </a:r>
          </a:p>
        </p:txBody>
      </p:sp>
      <p:graphicFrame>
        <p:nvGraphicFramePr>
          <p:cNvPr id="9" name="Content Placeholder 6">
            <a:extLst>
              <a:ext uri="{FF2B5EF4-FFF2-40B4-BE49-F238E27FC236}">
                <a16:creationId xmlns:a16="http://schemas.microsoft.com/office/drawing/2014/main" id="{4A7A0B24-EB89-A1FD-D000-6324ECF0442A}"/>
              </a:ext>
            </a:extLst>
          </p:cNvPr>
          <p:cNvGraphicFramePr>
            <a:graphicFrameLocks noGrp="1"/>
          </p:cNvGraphicFramePr>
          <p:nvPr>
            <p:ph idx="1"/>
            <p:extLst>
              <p:ext uri="{D42A27DB-BD31-4B8C-83A1-F6EECF244321}">
                <p14:modId xmlns:p14="http://schemas.microsoft.com/office/powerpoint/2010/main" val="1692670768"/>
              </p:ext>
            </p:extLst>
          </p:nvPr>
        </p:nvGraphicFramePr>
        <p:xfrm>
          <a:off x="2993969" y="1472101"/>
          <a:ext cx="6628804" cy="4979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a:extLst>
              <a:ext uri="{FF2B5EF4-FFF2-40B4-BE49-F238E27FC236}">
                <a16:creationId xmlns:a16="http://schemas.microsoft.com/office/drawing/2014/main" id="{DD3CD18F-0D46-04B2-FEA5-DC49DA311399}"/>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50000"/>
          <a:stretch/>
        </p:blipFill>
        <p:spPr>
          <a:xfrm>
            <a:off x="0" y="1559168"/>
            <a:ext cx="2117092" cy="4205766"/>
          </a:xfrm>
          <a:prstGeom prst="rect">
            <a:avLst/>
          </a:prstGeom>
        </p:spPr>
      </p:pic>
      <p:sp>
        <p:nvSpPr>
          <p:cNvPr id="4" name="Rectangle 3">
            <a:extLst>
              <a:ext uri="{FF2B5EF4-FFF2-40B4-BE49-F238E27FC236}">
                <a16:creationId xmlns:a16="http://schemas.microsoft.com/office/drawing/2014/main" id="{D77C1EB9-6A4A-9611-5526-E7C3148B3DB0}"/>
              </a:ext>
            </a:extLst>
          </p:cNvPr>
          <p:cNvSpPr/>
          <p:nvPr/>
        </p:nvSpPr>
        <p:spPr>
          <a:xfrm>
            <a:off x="11754849" y="0"/>
            <a:ext cx="102268"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55360EB-9B18-0BFE-163C-3E11DBFA564E}"/>
              </a:ext>
            </a:extLst>
          </p:cNvPr>
          <p:cNvSpPr/>
          <p:nvPr/>
        </p:nvSpPr>
        <p:spPr>
          <a:xfrm>
            <a:off x="11931315"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CD20A20-23A8-69B7-DB80-47D555BED4D2}"/>
              </a:ext>
            </a:extLst>
          </p:cNvPr>
          <p:cNvSpPr/>
          <p:nvPr/>
        </p:nvSpPr>
        <p:spPr>
          <a:xfrm>
            <a:off x="12089729"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8441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50F2E-7BC2-CBE5-7C86-D56582E644AE}"/>
              </a:ext>
            </a:extLst>
          </p:cNvPr>
          <p:cNvSpPr>
            <a:spLocks noGrp="1"/>
          </p:cNvSpPr>
          <p:nvPr>
            <p:ph type="title"/>
          </p:nvPr>
        </p:nvSpPr>
        <p:spPr>
          <a:xfrm>
            <a:off x="1797666" y="495189"/>
            <a:ext cx="8596668" cy="597877"/>
          </a:xfrm>
        </p:spPr>
        <p:txBody>
          <a:bodyPr>
            <a:noAutofit/>
          </a:bodyPr>
          <a:lstStyle/>
          <a:p>
            <a:r>
              <a:rPr lang="en-GB" sz="4000" b="0" i="0" dirty="0">
                <a:solidFill>
                  <a:srgbClr val="EE3124"/>
                </a:solidFill>
                <a:effectLst/>
                <a:latin typeface="Varela Round" panose="02000000000000000000" pitchFamily="50" charset="0"/>
              </a:rPr>
              <a:t>How do telephone lines work now?</a:t>
            </a:r>
            <a:endParaRPr lang="en-GB" sz="4000" dirty="0">
              <a:solidFill>
                <a:srgbClr val="EE3124"/>
              </a:solidFill>
              <a:latin typeface="Varela Round" panose="02000000000000000000" pitchFamily="50" charset="0"/>
            </a:endParaRPr>
          </a:p>
        </p:txBody>
      </p:sp>
      <p:pic>
        <p:nvPicPr>
          <p:cNvPr id="5" name="Picture 4" descr="Diagram&#10;&#10;Description automatically generated">
            <a:extLst>
              <a:ext uri="{FF2B5EF4-FFF2-40B4-BE49-F238E27FC236}">
                <a16:creationId xmlns:a16="http://schemas.microsoft.com/office/drawing/2014/main" id="{A42A4908-C1F0-F213-7D8B-3129BA3128A5}"/>
              </a:ext>
            </a:extLst>
          </p:cNvPr>
          <p:cNvPicPr>
            <a:picLocks noChangeAspect="1"/>
          </p:cNvPicPr>
          <p:nvPr/>
        </p:nvPicPr>
        <p:blipFill rotWithShape="1">
          <a:blip r:embed="rId3">
            <a:extLst>
              <a:ext uri="{28A0092B-C50C-407E-A947-70E740481C1C}">
                <a14:useLocalDpi xmlns:a14="http://schemas.microsoft.com/office/drawing/2010/main" val="0"/>
              </a:ext>
            </a:extLst>
          </a:blip>
          <a:srcRect l="1651" t="1702" r="2187" b="2711"/>
          <a:stretch/>
        </p:blipFill>
        <p:spPr>
          <a:xfrm>
            <a:off x="2541662" y="1324400"/>
            <a:ext cx="7108676" cy="5275386"/>
          </a:xfrm>
          <a:prstGeom prst="rect">
            <a:avLst/>
          </a:prstGeom>
        </p:spPr>
      </p:pic>
      <p:pic>
        <p:nvPicPr>
          <p:cNvPr id="6" name="Graphic 5">
            <a:extLst>
              <a:ext uri="{FF2B5EF4-FFF2-40B4-BE49-F238E27FC236}">
                <a16:creationId xmlns:a16="http://schemas.microsoft.com/office/drawing/2014/main" id="{20E3C267-D22A-43D1-3A79-6201720B3FD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0000"/>
          <a:stretch/>
        </p:blipFill>
        <p:spPr>
          <a:xfrm>
            <a:off x="0" y="1559168"/>
            <a:ext cx="2117092" cy="4205766"/>
          </a:xfrm>
          <a:prstGeom prst="rect">
            <a:avLst/>
          </a:prstGeom>
        </p:spPr>
      </p:pic>
      <p:sp>
        <p:nvSpPr>
          <p:cNvPr id="3" name="Rectangle 2">
            <a:extLst>
              <a:ext uri="{FF2B5EF4-FFF2-40B4-BE49-F238E27FC236}">
                <a16:creationId xmlns:a16="http://schemas.microsoft.com/office/drawing/2014/main" id="{8D6304C3-CF3F-C989-BABC-22511A0096A9}"/>
              </a:ext>
            </a:extLst>
          </p:cNvPr>
          <p:cNvSpPr/>
          <p:nvPr/>
        </p:nvSpPr>
        <p:spPr>
          <a:xfrm>
            <a:off x="11748839" y="0"/>
            <a:ext cx="108278"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F621889-A0C2-20B8-94C5-F7FA0875F16E}"/>
              </a:ext>
            </a:extLst>
          </p:cNvPr>
          <p:cNvSpPr/>
          <p:nvPr/>
        </p:nvSpPr>
        <p:spPr>
          <a:xfrm>
            <a:off x="11931315"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7F610E1-FA98-28D4-71C1-BFC80DA6271C}"/>
              </a:ext>
            </a:extLst>
          </p:cNvPr>
          <p:cNvSpPr/>
          <p:nvPr/>
        </p:nvSpPr>
        <p:spPr>
          <a:xfrm>
            <a:off x="12089729"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1922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06A45-3A08-A89A-B066-B53423868179}"/>
              </a:ext>
            </a:extLst>
          </p:cNvPr>
          <p:cNvSpPr>
            <a:spLocks noGrp="1"/>
          </p:cNvSpPr>
          <p:nvPr>
            <p:ph type="title"/>
          </p:nvPr>
        </p:nvSpPr>
        <p:spPr>
          <a:xfrm>
            <a:off x="1058546" y="466290"/>
            <a:ext cx="10444779" cy="626776"/>
          </a:xfrm>
        </p:spPr>
        <p:txBody>
          <a:bodyPr>
            <a:normAutofit fontScale="90000"/>
          </a:bodyPr>
          <a:lstStyle/>
          <a:p>
            <a:r>
              <a:rPr lang="en-GB" sz="3200" b="0" i="0" dirty="0">
                <a:solidFill>
                  <a:srgbClr val="EE3124"/>
                </a:solidFill>
                <a:effectLst/>
                <a:latin typeface="Varela Round" panose="02000000000000000000" pitchFamily="50" charset="0"/>
              </a:rPr>
              <a:t>How will telephone lines work after the Digital Switchover?</a:t>
            </a:r>
            <a:endParaRPr lang="en-GB" sz="3200" dirty="0">
              <a:solidFill>
                <a:srgbClr val="EE3124"/>
              </a:solidFill>
              <a:latin typeface="Varela Round" panose="02000000000000000000" pitchFamily="50" charset="0"/>
            </a:endParaRPr>
          </a:p>
        </p:txBody>
      </p:sp>
      <p:pic>
        <p:nvPicPr>
          <p:cNvPr id="7" name="Picture 6" descr="Diagram&#10;&#10;Description automatically generated">
            <a:extLst>
              <a:ext uri="{FF2B5EF4-FFF2-40B4-BE49-F238E27FC236}">
                <a16:creationId xmlns:a16="http://schemas.microsoft.com/office/drawing/2014/main" id="{F5392EDE-B93C-A856-61B6-E3FDD3B0A627}"/>
              </a:ext>
            </a:extLst>
          </p:cNvPr>
          <p:cNvPicPr>
            <a:picLocks noChangeAspect="1"/>
          </p:cNvPicPr>
          <p:nvPr/>
        </p:nvPicPr>
        <p:blipFill rotWithShape="1">
          <a:blip r:embed="rId2">
            <a:extLst>
              <a:ext uri="{28A0092B-C50C-407E-A947-70E740481C1C}">
                <a14:useLocalDpi xmlns:a14="http://schemas.microsoft.com/office/drawing/2010/main" val="0"/>
              </a:ext>
            </a:extLst>
          </a:blip>
          <a:srcRect l="3839" t="2021" r="3465" b="2132"/>
          <a:stretch/>
        </p:blipFill>
        <p:spPr>
          <a:xfrm>
            <a:off x="4327489" y="1249844"/>
            <a:ext cx="3537021" cy="5355701"/>
          </a:xfrm>
          <a:prstGeom prst="rect">
            <a:avLst/>
          </a:prstGeom>
        </p:spPr>
      </p:pic>
      <p:pic>
        <p:nvPicPr>
          <p:cNvPr id="8" name="Graphic 7">
            <a:extLst>
              <a:ext uri="{FF2B5EF4-FFF2-40B4-BE49-F238E27FC236}">
                <a16:creationId xmlns:a16="http://schemas.microsoft.com/office/drawing/2014/main" id="{FE6A0926-CECA-32DD-DCE0-E719E585A48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a:stretch/>
        </p:blipFill>
        <p:spPr>
          <a:xfrm>
            <a:off x="0" y="1559168"/>
            <a:ext cx="2117092" cy="4205766"/>
          </a:xfrm>
          <a:prstGeom prst="rect">
            <a:avLst/>
          </a:prstGeom>
        </p:spPr>
      </p:pic>
      <p:sp>
        <p:nvSpPr>
          <p:cNvPr id="3" name="Rectangle 2">
            <a:extLst>
              <a:ext uri="{FF2B5EF4-FFF2-40B4-BE49-F238E27FC236}">
                <a16:creationId xmlns:a16="http://schemas.microsoft.com/office/drawing/2014/main" id="{1D0AD880-C701-02B5-147F-EEF03AAD3FF3}"/>
              </a:ext>
            </a:extLst>
          </p:cNvPr>
          <p:cNvSpPr/>
          <p:nvPr/>
        </p:nvSpPr>
        <p:spPr>
          <a:xfrm>
            <a:off x="11748839" y="0"/>
            <a:ext cx="108278"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7766301-525C-F007-9A7F-3F854C9B5DE1}"/>
              </a:ext>
            </a:extLst>
          </p:cNvPr>
          <p:cNvSpPr/>
          <p:nvPr/>
        </p:nvSpPr>
        <p:spPr>
          <a:xfrm>
            <a:off x="11931315"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29E3F52-F138-4EBA-A5A6-D767CF390ABE}"/>
              </a:ext>
            </a:extLst>
          </p:cNvPr>
          <p:cNvSpPr/>
          <p:nvPr/>
        </p:nvSpPr>
        <p:spPr>
          <a:xfrm>
            <a:off x="12089729"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8281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5ACD-C618-A350-47FB-3CAE24ED0706}"/>
              </a:ext>
            </a:extLst>
          </p:cNvPr>
          <p:cNvSpPr>
            <a:spLocks noGrp="1"/>
          </p:cNvSpPr>
          <p:nvPr>
            <p:ph type="title"/>
          </p:nvPr>
        </p:nvSpPr>
        <p:spPr>
          <a:xfrm>
            <a:off x="1085088" y="498746"/>
            <a:ext cx="9726567" cy="973015"/>
          </a:xfrm>
        </p:spPr>
        <p:txBody>
          <a:bodyPr anchor="t">
            <a:noAutofit/>
          </a:bodyPr>
          <a:lstStyle/>
          <a:p>
            <a:r>
              <a:rPr lang="en-GB" sz="3200" b="0" i="0" dirty="0">
                <a:solidFill>
                  <a:srgbClr val="EE3124"/>
                </a:solidFill>
                <a:effectLst/>
                <a:latin typeface="Varela Round" panose="02000000000000000000" pitchFamily="50" charset="0"/>
              </a:rPr>
              <a:t>Why some alarms equipment might not work post Digital Switchover</a:t>
            </a:r>
            <a:endParaRPr lang="en-GB" sz="3200" dirty="0">
              <a:solidFill>
                <a:srgbClr val="EE3124"/>
              </a:solidFill>
              <a:latin typeface="Varela Round" panose="02000000000000000000" pitchFamily="50" charset="0"/>
            </a:endParaRPr>
          </a:p>
        </p:txBody>
      </p:sp>
      <p:pic>
        <p:nvPicPr>
          <p:cNvPr id="5" name="Picture 4" descr="A picture containing icon&#10;&#10;Description automatically generated">
            <a:extLst>
              <a:ext uri="{FF2B5EF4-FFF2-40B4-BE49-F238E27FC236}">
                <a16:creationId xmlns:a16="http://schemas.microsoft.com/office/drawing/2014/main" id="{F051FCA9-E6D6-2599-5E86-FA92DF41E302}"/>
              </a:ext>
            </a:extLst>
          </p:cNvPr>
          <p:cNvPicPr>
            <a:picLocks noChangeAspect="1"/>
          </p:cNvPicPr>
          <p:nvPr/>
        </p:nvPicPr>
        <p:blipFill rotWithShape="1">
          <a:blip r:embed="rId3">
            <a:extLst>
              <a:ext uri="{28A0092B-C50C-407E-A947-70E740481C1C}">
                <a14:useLocalDpi xmlns:a14="http://schemas.microsoft.com/office/drawing/2010/main" val="0"/>
              </a:ext>
            </a:extLst>
          </a:blip>
          <a:srcRect t="93" r="1" b="1"/>
          <a:stretch/>
        </p:blipFill>
        <p:spPr>
          <a:xfrm>
            <a:off x="2299972" y="2078658"/>
            <a:ext cx="5706587" cy="4030952"/>
          </a:xfrm>
          <a:prstGeom prst="rect">
            <a:avLst/>
          </a:prstGeom>
        </p:spPr>
      </p:pic>
      <p:pic>
        <p:nvPicPr>
          <p:cNvPr id="7" name="Graphic 6">
            <a:extLst>
              <a:ext uri="{FF2B5EF4-FFF2-40B4-BE49-F238E27FC236}">
                <a16:creationId xmlns:a16="http://schemas.microsoft.com/office/drawing/2014/main" id="{5FA01D1A-96C9-5BED-F49D-7FA05AEA4EA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0000"/>
          <a:stretch/>
        </p:blipFill>
        <p:spPr>
          <a:xfrm>
            <a:off x="0" y="1559168"/>
            <a:ext cx="2117092" cy="4205766"/>
          </a:xfrm>
          <a:prstGeom prst="rect">
            <a:avLst/>
          </a:prstGeom>
        </p:spPr>
      </p:pic>
      <p:sp>
        <p:nvSpPr>
          <p:cNvPr id="4" name="Rectangle 3">
            <a:extLst>
              <a:ext uri="{FF2B5EF4-FFF2-40B4-BE49-F238E27FC236}">
                <a16:creationId xmlns:a16="http://schemas.microsoft.com/office/drawing/2014/main" id="{B8E7650C-38EE-CBA4-5B7F-532700DD4E43}"/>
              </a:ext>
            </a:extLst>
          </p:cNvPr>
          <p:cNvSpPr/>
          <p:nvPr/>
        </p:nvSpPr>
        <p:spPr>
          <a:xfrm>
            <a:off x="11748839" y="0"/>
            <a:ext cx="108278"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123F478-F031-3ABB-E3BD-48FB236AB947}"/>
              </a:ext>
            </a:extLst>
          </p:cNvPr>
          <p:cNvSpPr/>
          <p:nvPr/>
        </p:nvSpPr>
        <p:spPr>
          <a:xfrm>
            <a:off x="11931315"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A2239FF-1214-534B-7C74-2E12D0888B99}"/>
              </a:ext>
            </a:extLst>
          </p:cNvPr>
          <p:cNvSpPr/>
          <p:nvPr/>
        </p:nvSpPr>
        <p:spPr>
          <a:xfrm>
            <a:off x="12089729"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1BDB54C-FED5-0A53-7C95-C302F5483028}"/>
              </a:ext>
            </a:extLst>
          </p:cNvPr>
          <p:cNvSpPr>
            <a:spLocks noGrp="1"/>
          </p:cNvSpPr>
          <p:nvPr>
            <p:ph idx="1"/>
          </p:nvPr>
        </p:nvSpPr>
        <p:spPr>
          <a:xfrm>
            <a:off x="7392803" y="1903844"/>
            <a:ext cx="3749517" cy="4205766"/>
          </a:xfrm>
        </p:spPr>
        <p:txBody>
          <a:bodyPr>
            <a:normAutofit/>
          </a:bodyPr>
          <a:lstStyle/>
          <a:p>
            <a:pPr>
              <a:buClr>
                <a:srgbClr val="EE3124"/>
              </a:buClr>
              <a:buFont typeface="Wingdings" panose="05000000000000000000" pitchFamily="2" charset="2"/>
              <a:buChar char="Ø"/>
            </a:pPr>
            <a:r>
              <a:rPr lang="en-GB" sz="2000" b="0" i="0" dirty="0">
                <a:solidFill>
                  <a:srgbClr val="414042"/>
                </a:solidFill>
                <a:effectLst/>
                <a:latin typeface="Varela Round" panose="02000000000000000000" pitchFamily="50" charset="0"/>
              </a:rPr>
              <a:t>For social housing providers, there will be significant implications for sites where a hard-wired alarm, warden intercom or dispersed alarms are in place.</a:t>
            </a:r>
          </a:p>
          <a:p>
            <a:pPr>
              <a:buClr>
                <a:srgbClr val="EE3124"/>
              </a:buClr>
              <a:buFont typeface="Wingdings" panose="05000000000000000000" pitchFamily="2" charset="2"/>
              <a:buChar char="Ø"/>
            </a:pPr>
            <a:r>
              <a:rPr lang="en-GB" sz="2000" b="0" i="0" dirty="0">
                <a:solidFill>
                  <a:srgbClr val="414042"/>
                </a:solidFill>
                <a:effectLst/>
                <a:latin typeface="Varela Round" panose="02000000000000000000" pitchFamily="50" charset="0"/>
              </a:rPr>
              <a:t>These older systems were not designed to work with internet technologies and any analogue equipment may not work reliably 100% of the time or even at all post Digital Switchover.</a:t>
            </a:r>
          </a:p>
          <a:p>
            <a:pPr>
              <a:lnSpc>
                <a:spcPct val="90000"/>
              </a:lnSpc>
            </a:pPr>
            <a:endParaRPr lang="en-GB" sz="1500" dirty="0"/>
          </a:p>
        </p:txBody>
      </p:sp>
    </p:spTree>
    <p:extLst>
      <p:ext uri="{BB962C8B-B14F-4D97-AF65-F5344CB8AC3E}">
        <p14:creationId xmlns:p14="http://schemas.microsoft.com/office/powerpoint/2010/main" val="1805590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C004F2-627F-4602-C475-45D2D75239BE}"/>
              </a:ext>
            </a:extLst>
          </p:cNvPr>
          <p:cNvSpPr>
            <a:spLocks noGrp="1"/>
          </p:cNvSpPr>
          <p:nvPr>
            <p:ph idx="1"/>
          </p:nvPr>
        </p:nvSpPr>
        <p:spPr>
          <a:xfrm>
            <a:off x="2010207" y="788325"/>
            <a:ext cx="8719369" cy="1293398"/>
          </a:xfrm>
        </p:spPr>
        <p:txBody>
          <a:bodyPr>
            <a:normAutofit/>
          </a:bodyPr>
          <a:lstStyle/>
          <a:p>
            <a:pPr algn="l">
              <a:buClr>
                <a:srgbClr val="EE3124"/>
              </a:buClr>
              <a:buFont typeface="Wingdings" panose="05000000000000000000" pitchFamily="2" charset="2"/>
              <a:buChar char="Ø"/>
            </a:pPr>
            <a:r>
              <a:rPr lang="en-GB" sz="2000" b="0" i="0" dirty="0">
                <a:solidFill>
                  <a:srgbClr val="414042"/>
                </a:solidFill>
                <a:effectLst/>
                <a:latin typeface="Varela Round" panose="02000000000000000000" pitchFamily="50" charset="0"/>
              </a:rPr>
              <a:t>In simplified terms, the way an analogue alarm communicates is the same as an analogue telephone in that it sends it’s message in a series of beeps or tones which will need to be converted into digital ‘packages’ over the internet to reach an Alarm Receiving Centre.</a:t>
            </a:r>
          </a:p>
          <a:p>
            <a:pPr marL="0" indent="0">
              <a:buNone/>
            </a:pPr>
            <a:endParaRPr lang="en-GB" dirty="0"/>
          </a:p>
        </p:txBody>
      </p:sp>
      <p:pic>
        <p:nvPicPr>
          <p:cNvPr id="5" name="Picture 4" descr="A white rectangular object with a red circle on it&#10;&#10;Description automatically generated with low confidence">
            <a:extLst>
              <a:ext uri="{FF2B5EF4-FFF2-40B4-BE49-F238E27FC236}">
                <a16:creationId xmlns:a16="http://schemas.microsoft.com/office/drawing/2014/main" id="{A00B2995-4B5E-92BC-6EEC-4B6529637C4C}"/>
              </a:ext>
            </a:extLst>
          </p:cNvPr>
          <p:cNvPicPr>
            <a:picLocks noChangeAspect="1"/>
          </p:cNvPicPr>
          <p:nvPr/>
        </p:nvPicPr>
        <p:blipFill rotWithShape="1">
          <a:blip r:embed="rId3">
            <a:extLst>
              <a:ext uri="{28A0092B-C50C-407E-A947-70E740481C1C}">
                <a14:useLocalDpi xmlns:a14="http://schemas.microsoft.com/office/drawing/2010/main" val="0"/>
              </a:ext>
            </a:extLst>
          </a:blip>
          <a:srcRect l="16756" t="2790" r="13496" b="5684"/>
          <a:stretch/>
        </p:blipFill>
        <p:spPr>
          <a:xfrm>
            <a:off x="7675889" y="2228213"/>
            <a:ext cx="2375314" cy="4156803"/>
          </a:xfrm>
          <a:prstGeom prst="rect">
            <a:avLst/>
          </a:prstGeom>
        </p:spPr>
      </p:pic>
      <p:pic>
        <p:nvPicPr>
          <p:cNvPr id="7" name="Picture 6">
            <a:extLst>
              <a:ext uri="{FF2B5EF4-FFF2-40B4-BE49-F238E27FC236}">
                <a16:creationId xmlns:a16="http://schemas.microsoft.com/office/drawing/2014/main" id="{FE04A393-70AF-0D6B-4071-0BBA4F515439}"/>
              </a:ext>
            </a:extLst>
          </p:cNvPr>
          <p:cNvPicPr>
            <a:picLocks noChangeAspect="1"/>
          </p:cNvPicPr>
          <p:nvPr/>
        </p:nvPicPr>
        <p:blipFill rotWithShape="1">
          <a:blip r:embed="rId4">
            <a:extLst>
              <a:ext uri="{28A0092B-C50C-407E-A947-70E740481C1C}">
                <a14:useLocalDpi xmlns:a14="http://schemas.microsoft.com/office/drawing/2010/main" val="0"/>
              </a:ext>
            </a:extLst>
          </a:blip>
          <a:srcRect l="14717" t="9551" r="12735" b="5377"/>
          <a:stretch/>
        </p:blipFill>
        <p:spPr>
          <a:xfrm>
            <a:off x="2556231" y="3086362"/>
            <a:ext cx="3816287" cy="2983313"/>
          </a:xfrm>
          <a:prstGeom prst="rect">
            <a:avLst/>
          </a:prstGeom>
        </p:spPr>
      </p:pic>
      <p:pic>
        <p:nvPicPr>
          <p:cNvPr id="8" name="Graphic 7">
            <a:extLst>
              <a:ext uri="{FF2B5EF4-FFF2-40B4-BE49-F238E27FC236}">
                <a16:creationId xmlns:a16="http://schemas.microsoft.com/office/drawing/2014/main" id="{856A34D1-863D-9696-13A1-20B6C009987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0000"/>
          <a:stretch/>
        </p:blipFill>
        <p:spPr>
          <a:xfrm>
            <a:off x="0" y="1559168"/>
            <a:ext cx="2117092" cy="4205766"/>
          </a:xfrm>
          <a:prstGeom prst="rect">
            <a:avLst/>
          </a:prstGeom>
        </p:spPr>
      </p:pic>
      <p:sp>
        <p:nvSpPr>
          <p:cNvPr id="2" name="Rectangle 1">
            <a:extLst>
              <a:ext uri="{FF2B5EF4-FFF2-40B4-BE49-F238E27FC236}">
                <a16:creationId xmlns:a16="http://schemas.microsoft.com/office/drawing/2014/main" id="{042CB0CF-8408-6758-5B88-324B64EC7AAB}"/>
              </a:ext>
            </a:extLst>
          </p:cNvPr>
          <p:cNvSpPr/>
          <p:nvPr/>
        </p:nvSpPr>
        <p:spPr>
          <a:xfrm>
            <a:off x="11748839" y="0"/>
            <a:ext cx="108278"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FA74B3-46EB-0BE9-7B92-2228A62E3860}"/>
              </a:ext>
            </a:extLst>
          </p:cNvPr>
          <p:cNvSpPr/>
          <p:nvPr/>
        </p:nvSpPr>
        <p:spPr>
          <a:xfrm>
            <a:off x="11931315"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E75324F-C1E8-BED7-6ECF-D54614B5D6A0}"/>
              </a:ext>
            </a:extLst>
          </p:cNvPr>
          <p:cNvSpPr/>
          <p:nvPr/>
        </p:nvSpPr>
        <p:spPr>
          <a:xfrm>
            <a:off x="12089729"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2225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0F3651-AC7D-4C05-DF62-021A16962E1D}"/>
              </a:ext>
            </a:extLst>
          </p:cNvPr>
          <p:cNvSpPr>
            <a:spLocks noGrp="1"/>
          </p:cNvSpPr>
          <p:nvPr>
            <p:ph idx="1"/>
          </p:nvPr>
        </p:nvSpPr>
        <p:spPr>
          <a:xfrm>
            <a:off x="2117092" y="937954"/>
            <a:ext cx="9152027" cy="1242428"/>
          </a:xfrm>
        </p:spPr>
        <p:txBody>
          <a:bodyPr/>
          <a:lstStyle/>
          <a:p>
            <a:pPr>
              <a:buClr>
                <a:srgbClr val="EE3124"/>
              </a:buClr>
              <a:buFont typeface="Wingdings" panose="05000000000000000000" pitchFamily="2" charset="2"/>
              <a:buChar char="Ø"/>
            </a:pPr>
            <a:r>
              <a:rPr lang="en-GB" sz="2000" b="0" i="0" dirty="0">
                <a:solidFill>
                  <a:srgbClr val="414042"/>
                </a:solidFill>
                <a:effectLst/>
                <a:latin typeface="Varela Round" panose="02000000000000000000" pitchFamily="50" charset="0"/>
              </a:rPr>
              <a:t>This creates a risk that an ARC receiving a call from an alarm system might not sometimes be able to recognise the tones played if any of these packets are delayed, or for some reason do not arrive due to a technical fault, even by only fractions of a second.</a:t>
            </a:r>
          </a:p>
          <a:p>
            <a:endParaRPr lang="en-GB" dirty="0"/>
          </a:p>
        </p:txBody>
      </p:sp>
      <p:pic>
        <p:nvPicPr>
          <p:cNvPr id="4" name="Graphic 3">
            <a:extLst>
              <a:ext uri="{FF2B5EF4-FFF2-40B4-BE49-F238E27FC236}">
                <a16:creationId xmlns:a16="http://schemas.microsoft.com/office/drawing/2014/main" id="{611FA1A6-B47B-7B9B-FBC6-407594BFEFD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a:stretch/>
        </p:blipFill>
        <p:spPr>
          <a:xfrm>
            <a:off x="0" y="1559168"/>
            <a:ext cx="2117092" cy="4205766"/>
          </a:xfrm>
          <a:prstGeom prst="rect">
            <a:avLst/>
          </a:prstGeom>
        </p:spPr>
      </p:pic>
      <p:sp>
        <p:nvSpPr>
          <p:cNvPr id="5" name="Rectangle 4">
            <a:extLst>
              <a:ext uri="{FF2B5EF4-FFF2-40B4-BE49-F238E27FC236}">
                <a16:creationId xmlns:a16="http://schemas.microsoft.com/office/drawing/2014/main" id="{C3B4471C-43D1-AEA7-5B88-5FF92ED0193D}"/>
              </a:ext>
            </a:extLst>
          </p:cNvPr>
          <p:cNvSpPr/>
          <p:nvPr/>
        </p:nvSpPr>
        <p:spPr>
          <a:xfrm>
            <a:off x="11748839" y="0"/>
            <a:ext cx="108278"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060A37D-FE2E-E268-36B3-235243CA5207}"/>
              </a:ext>
            </a:extLst>
          </p:cNvPr>
          <p:cNvSpPr/>
          <p:nvPr/>
        </p:nvSpPr>
        <p:spPr>
          <a:xfrm>
            <a:off x="11931315"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200785C-29A6-7266-C3DA-E472A98B582A}"/>
              </a:ext>
            </a:extLst>
          </p:cNvPr>
          <p:cNvSpPr/>
          <p:nvPr/>
        </p:nvSpPr>
        <p:spPr>
          <a:xfrm>
            <a:off x="12089729"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8FD8058A-2EC1-8364-87E5-9E856A1FB32A}"/>
              </a:ext>
            </a:extLst>
          </p:cNvPr>
          <p:cNvPicPr>
            <a:picLocks noChangeAspect="1"/>
          </p:cNvPicPr>
          <p:nvPr/>
        </p:nvPicPr>
        <p:blipFill rotWithShape="1">
          <a:blip r:embed="rId5">
            <a:extLst>
              <a:ext uri="{28A0092B-C50C-407E-A947-70E740481C1C}">
                <a14:useLocalDpi xmlns:a14="http://schemas.microsoft.com/office/drawing/2010/main" val="0"/>
              </a:ext>
            </a:extLst>
          </a:blip>
          <a:srcRect l="14717" t="9551" r="12735" b="5377"/>
          <a:stretch/>
        </p:blipFill>
        <p:spPr>
          <a:xfrm>
            <a:off x="6050532" y="4534076"/>
            <a:ext cx="2472969" cy="1933199"/>
          </a:xfrm>
          <a:prstGeom prst="rect">
            <a:avLst/>
          </a:prstGeom>
        </p:spPr>
      </p:pic>
      <p:pic>
        <p:nvPicPr>
          <p:cNvPr id="10" name="Picture 9">
            <a:extLst>
              <a:ext uri="{FF2B5EF4-FFF2-40B4-BE49-F238E27FC236}">
                <a16:creationId xmlns:a16="http://schemas.microsoft.com/office/drawing/2014/main" id="{B8B03865-3867-73C6-C7A8-76128FD3B7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0973" y="4782186"/>
            <a:ext cx="2547536" cy="1685089"/>
          </a:xfrm>
          <a:prstGeom prst="rect">
            <a:avLst/>
          </a:prstGeom>
        </p:spPr>
      </p:pic>
      <p:pic>
        <p:nvPicPr>
          <p:cNvPr id="12" name="Picture 11" descr="A picture containing text, electronics, computer&#10;&#10;Description automatically generated">
            <a:extLst>
              <a:ext uri="{FF2B5EF4-FFF2-40B4-BE49-F238E27FC236}">
                <a16:creationId xmlns:a16="http://schemas.microsoft.com/office/drawing/2014/main" id="{6027C786-3341-026B-3F7F-5C3DF83EAD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1961" y="2330211"/>
            <a:ext cx="3677984" cy="2264109"/>
          </a:xfrm>
          <a:prstGeom prst="rect">
            <a:avLst/>
          </a:prstGeom>
        </p:spPr>
      </p:pic>
      <p:pic>
        <p:nvPicPr>
          <p:cNvPr id="14" name="Picture 13" descr="A picture containing electronics, white, remote control&#10;&#10;Description automatically generated">
            <a:extLst>
              <a:ext uri="{FF2B5EF4-FFF2-40B4-BE49-F238E27FC236}">
                <a16:creationId xmlns:a16="http://schemas.microsoft.com/office/drawing/2014/main" id="{F22EABE8-FBCF-ECDB-878B-C90A9711C6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4088" y="2314662"/>
            <a:ext cx="3843029" cy="2365709"/>
          </a:xfrm>
          <a:prstGeom prst="rect">
            <a:avLst/>
          </a:prstGeom>
        </p:spPr>
      </p:pic>
    </p:spTree>
    <p:extLst>
      <p:ext uri="{BB962C8B-B14F-4D97-AF65-F5344CB8AC3E}">
        <p14:creationId xmlns:p14="http://schemas.microsoft.com/office/powerpoint/2010/main" val="3466794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BA45-F489-59F2-907E-36C0959B8395}"/>
              </a:ext>
            </a:extLst>
          </p:cNvPr>
          <p:cNvSpPr>
            <a:spLocks noGrp="1"/>
          </p:cNvSpPr>
          <p:nvPr>
            <p:ph type="title"/>
          </p:nvPr>
        </p:nvSpPr>
        <p:spPr/>
        <p:txBody>
          <a:bodyPr>
            <a:normAutofit/>
          </a:bodyPr>
          <a:lstStyle/>
          <a:p>
            <a:r>
              <a:rPr lang="en-GB" sz="2800" dirty="0">
                <a:solidFill>
                  <a:srgbClr val="EE3124"/>
                </a:solidFill>
                <a:latin typeface="Varela Round" panose="02000000000000000000" pitchFamily="50" charset="0"/>
              </a:rPr>
              <a:t>Are we on track for the transition to digital telecare?</a:t>
            </a:r>
          </a:p>
        </p:txBody>
      </p:sp>
      <p:pic>
        <p:nvPicPr>
          <p:cNvPr id="5" name="Graphic 4">
            <a:extLst>
              <a:ext uri="{FF2B5EF4-FFF2-40B4-BE49-F238E27FC236}">
                <a16:creationId xmlns:a16="http://schemas.microsoft.com/office/drawing/2014/main" id="{B88E4F1E-1EBA-1E2E-1458-C5B777C7B02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0"/>
          <a:stretch/>
        </p:blipFill>
        <p:spPr>
          <a:xfrm>
            <a:off x="0" y="1559168"/>
            <a:ext cx="2117092" cy="4205766"/>
          </a:xfrm>
          <a:prstGeom prst="rect">
            <a:avLst/>
          </a:prstGeom>
        </p:spPr>
      </p:pic>
      <p:sp>
        <p:nvSpPr>
          <p:cNvPr id="6" name="Rectangle 5">
            <a:extLst>
              <a:ext uri="{FF2B5EF4-FFF2-40B4-BE49-F238E27FC236}">
                <a16:creationId xmlns:a16="http://schemas.microsoft.com/office/drawing/2014/main" id="{8D3154EC-ECBC-1B1D-6743-8802ECF2C09D}"/>
              </a:ext>
            </a:extLst>
          </p:cNvPr>
          <p:cNvSpPr/>
          <p:nvPr/>
        </p:nvSpPr>
        <p:spPr>
          <a:xfrm>
            <a:off x="11748839" y="0"/>
            <a:ext cx="108278"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DB534B6-4FF9-9C5E-80A5-41CA8FF63581}"/>
              </a:ext>
            </a:extLst>
          </p:cNvPr>
          <p:cNvSpPr/>
          <p:nvPr/>
        </p:nvSpPr>
        <p:spPr>
          <a:xfrm>
            <a:off x="11931315"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D5F214D-1BA8-D339-A461-2307D1A32785}"/>
              </a:ext>
            </a:extLst>
          </p:cNvPr>
          <p:cNvSpPr/>
          <p:nvPr/>
        </p:nvSpPr>
        <p:spPr>
          <a:xfrm>
            <a:off x="12089729"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3E94109-90F1-E62F-9828-BCF8947184DD}"/>
              </a:ext>
            </a:extLst>
          </p:cNvPr>
          <p:cNvSpPr txBox="1"/>
          <p:nvPr/>
        </p:nvSpPr>
        <p:spPr>
          <a:xfrm>
            <a:off x="2512131" y="1690688"/>
            <a:ext cx="8629112" cy="4493538"/>
          </a:xfrm>
          <a:prstGeom prst="rect">
            <a:avLst/>
          </a:prstGeom>
          <a:noFill/>
        </p:spPr>
        <p:txBody>
          <a:bodyPr wrap="square">
            <a:spAutoFit/>
          </a:bodyPr>
          <a:lstStyle/>
          <a:p>
            <a:pPr marL="285750" indent="-285750" algn="l">
              <a:buClr>
                <a:srgbClr val="EE3124"/>
              </a:buClr>
              <a:buFont typeface="Wingdings" panose="05000000000000000000" pitchFamily="2" charset="2"/>
              <a:buChar char="Ø"/>
            </a:pPr>
            <a:r>
              <a:rPr lang="en-GB" sz="2200" b="0" i="0" dirty="0">
                <a:solidFill>
                  <a:srgbClr val="242424"/>
                </a:solidFill>
                <a:effectLst/>
                <a:latin typeface="Varela Round" panose="02000000000000000000" pitchFamily="50" charset="0"/>
              </a:rPr>
              <a:t>2025 switch-off – a hard deadline.</a:t>
            </a:r>
          </a:p>
          <a:p>
            <a:pPr marL="285750" indent="-285750" algn="l">
              <a:buClr>
                <a:srgbClr val="EE3124"/>
              </a:buClr>
              <a:buFont typeface="Wingdings" panose="05000000000000000000" pitchFamily="2" charset="2"/>
              <a:buChar char="Ø"/>
            </a:pPr>
            <a:r>
              <a:rPr lang="en-GB" sz="2200" b="0" i="0" dirty="0">
                <a:solidFill>
                  <a:srgbClr val="242424"/>
                </a:solidFill>
                <a:effectLst/>
                <a:latin typeface="Varela Round" panose="02000000000000000000" pitchFamily="50" charset="0"/>
              </a:rPr>
              <a:t>First time call failure rates are a clear example of the necessity for action.</a:t>
            </a:r>
          </a:p>
          <a:p>
            <a:pPr marL="285750" indent="-285750" algn="l">
              <a:buClr>
                <a:srgbClr val="EE3124"/>
              </a:buClr>
              <a:buFont typeface="Wingdings" panose="05000000000000000000" pitchFamily="2" charset="2"/>
              <a:buChar char="Ø"/>
            </a:pPr>
            <a:r>
              <a:rPr lang="en-GB" sz="2200" b="0" i="0" dirty="0">
                <a:solidFill>
                  <a:srgbClr val="242424"/>
                </a:solidFill>
                <a:effectLst/>
                <a:latin typeface="Varela Round" panose="02000000000000000000" pitchFamily="50" charset="0"/>
              </a:rPr>
              <a:t>An estimated 125 housing developments are upgraded to digital every month.</a:t>
            </a:r>
          </a:p>
          <a:p>
            <a:pPr marL="285750" indent="-285750" algn="l">
              <a:buClr>
                <a:srgbClr val="EE3124"/>
              </a:buClr>
              <a:buFont typeface="Wingdings" panose="05000000000000000000" pitchFamily="2" charset="2"/>
              <a:buChar char="Ø"/>
            </a:pPr>
            <a:r>
              <a:rPr lang="en-GB" sz="2200" b="0" i="0" dirty="0">
                <a:solidFill>
                  <a:srgbClr val="242424"/>
                </a:solidFill>
                <a:effectLst/>
                <a:latin typeface="Varela Round" panose="02000000000000000000" pitchFamily="50" charset="0"/>
              </a:rPr>
              <a:t>At this rate, 6,250 developments will have been upgraded by 2025.</a:t>
            </a:r>
          </a:p>
          <a:p>
            <a:pPr marL="285750" indent="-285750" algn="l">
              <a:buClr>
                <a:srgbClr val="EE3124"/>
              </a:buClr>
              <a:buFont typeface="Wingdings" panose="05000000000000000000" pitchFamily="2" charset="2"/>
              <a:buChar char="Ø"/>
            </a:pPr>
            <a:r>
              <a:rPr lang="en-GB" sz="2200" b="0" i="0" dirty="0">
                <a:solidFill>
                  <a:srgbClr val="242424"/>
                </a:solidFill>
                <a:effectLst/>
                <a:latin typeface="Varela Round" panose="02000000000000000000" pitchFamily="50" charset="0"/>
              </a:rPr>
              <a:t>With approximately 25,000 developments in the UK, only 25% of the requirement to ensure all customers have a safe, reliable alarm system will be fulfilled.</a:t>
            </a:r>
          </a:p>
          <a:p>
            <a:pPr marL="285750" indent="-285750" algn="l">
              <a:buClr>
                <a:srgbClr val="EE3124"/>
              </a:buClr>
              <a:buFont typeface="Wingdings" panose="05000000000000000000" pitchFamily="2" charset="2"/>
              <a:buChar char="Ø"/>
            </a:pPr>
            <a:r>
              <a:rPr lang="en-GB" sz="2200" b="0" i="0" dirty="0">
                <a:solidFill>
                  <a:srgbClr val="242424"/>
                </a:solidFill>
                <a:effectLst/>
                <a:latin typeface="Varela Round" panose="02000000000000000000" pitchFamily="50" charset="0"/>
              </a:rPr>
              <a:t>There needs to be an approximate five-fold increase in the pace of upgrades to ensure a majority of customers have access to digital telecare.</a:t>
            </a:r>
          </a:p>
        </p:txBody>
      </p:sp>
    </p:spTree>
    <p:extLst>
      <p:ext uri="{BB962C8B-B14F-4D97-AF65-F5344CB8AC3E}">
        <p14:creationId xmlns:p14="http://schemas.microsoft.com/office/powerpoint/2010/main" val="719127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464C3-856C-B810-95EE-D98376FD1852}"/>
              </a:ext>
            </a:extLst>
          </p:cNvPr>
          <p:cNvSpPr>
            <a:spLocks noGrp="1"/>
          </p:cNvSpPr>
          <p:nvPr>
            <p:ph type="title"/>
          </p:nvPr>
        </p:nvSpPr>
        <p:spPr>
          <a:xfrm>
            <a:off x="1574129" y="350635"/>
            <a:ext cx="10515600" cy="1325563"/>
          </a:xfrm>
        </p:spPr>
        <p:txBody>
          <a:bodyPr>
            <a:normAutofit/>
          </a:bodyPr>
          <a:lstStyle/>
          <a:p>
            <a:r>
              <a:rPr lang="en-GB" sz="3600" dirty="0">
                <a:solidFill>
                  <a:srgbClr val="EE3124"/>
                </a:solidFill>
                <a:latin typeface="Varela Round" panose="02000000000000000000" pitchFamily="50" charset="0"/>
              </a:rPr>
              <a:t>Digital telecare, what are the barriers? </a:t>
            </a:r>
          </a:p>
        </p:txBody>
      </p:sp>
      <p:grpSp>
        <p:nvGrpSpPr>
          <p:cNvPr id="4" name="Group 3">
            <a:extLst>
              <a:ext uri="{FF2B5EF4-FFF2-40B4-BE49-F238E27FC236}">
                <a16:creationId xmlns:a16="http://schemas.microsoft.com/office/drawing/2014/main" id="{8442358E-639A-C9EE-DCB1-600F3C7BAD04}"/>
              </a:ext>
            </a:extLst>
          </p:cNvPr>
          <p:cNvGrpSpPr/>
          <p:nvPr/>
        </p:nvGrpSpPr>
        <p:grpSpPr>
          <a:xfrm>
            <a:off x="2221367" y="1961820"/>
            <a:ext cx="2812935" cy="1680104"/>
            <a:chOff x="0" y="234300"/>
            <a:chExt cx="6628804" cy="1467180"/>
          </a:xfrm>
        </p:grpSpPr>
        <p:sp>
          <p:nvSpPr>
            <p:cNvPr id="5" name="Rectangle: Rounded Corners 4">
              <a:extLst>
                <a:ext uri="{FF2B5EF4-FFF2-40B4-BE49-F238E27FC236}">
                  <a16:creationId xmlns:a16="http://schemas.microsoft.com/office/drawing/2014/main" id="{F9BC89AE-4398-526F-CCCF-10D711D4C190}"/>
                </a:ext>
              </a:extLst>
            </p:cNvPr>
            <p:cNvSpPr/>
            <p:nvPr/>
          </p:nvSpPr>
          <p:spPr>
            <a:xfrm>
              <a:off x="0" y="234300"/>
              <a:ext cx="6628804" cy="1467180"/>
            </a:xfrm>
            <a:prstGeom prst="roundRect">
              <a:avLst/>
            </a:prstGeom>
            <a:solidFill>
              <a:srgbClr val="EE3124"/>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868DA09E-9338-EE9E-5EB4-3806872955C3}"/>
                </a:ext>
              </a:extLst>
            </p:cNvPr>
            <p:cNvSpPr txBox="1"/>
            <p:nvPr/>
          </p:nvSpPr>
          <p:spPr>
            <a:xfrm>
              <a:off x="71618" y="305922"/>
              <a:ext cx="6557184" cy="13239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kern="1200" dirty="0">
                  <a:latin typeface="Varela Round" panose="02000000000000000000" pitchFamily="50" charset="0"/>
                </a:rPr>
                <a:t>“The technology will be better next year”</a:t>
              </a:r>
            </a:p>
          </p:txBody>
        </p:sp>
      </p:grpSp>
      <p:grpSp>
        <p:nvGrpSpPr>
          <p:cNvPr id="7" name="Group 6">
            <a:extLst>
              <a:ext uri="{FF2B5EF4-FFF2-40B4-BE49-F238E27FC236}">
                <a16:creationId xmlns:a16="http://schemas.microsoft.com/office/drawing/2014/main" id="{5F86D16F-912C-001A-1226-5D9FD9D374CE}"/>
              </a:ext>
            </a:extLst>
          </p:cNvPr>
          <p:cNvGrpSpPr/>
          <p:nvPr/>
        </p:nvGrpSpPr>
        <p:grpSpPr>
          <a:xfrm>
            <a:off x="2251758" y="4131151"/>
            <a:ext cx="2812937" cy="1680104"/>
            <a:chOff x="0" y="234300"/>
            <a:chExt cx="6628804" cy="1467180"/>
          </a:xfrm>
          <a:solidFill>
            <a:srgbClr val="002060"/>
          </a:solidFill>
        </p:grpSpPr>
        <p:sp>
          <p:nvSpPr>
            <p:cNvPr id="8" name="Rectangle: Rounded Corners 7">
              <a:extLst>
                <a:ext uri="{FF2B5EF4-FFF2-40B4-BE49-F238E27FC236}">
                  <a16:creationId xmlns:a16="http://schemas.microsoft.com/office/drawing/2014/main" id="{10DF80CD-7E2C-9DE8-F4C1-3B45D92573BA}"/>
                </a:ext>
              </a:extLst>
            </p:cNvPr>
            <p:cNvSpPr/>
            <p:nvPr/>
          </p:nvSpPr>
          <p:spPr>
            <a:xfrm>
              <a:off x="0" y="234300"/>
              <a:ext cx="6628804" cy="1467180"/>
            </a:xfrm>
            <a:prstGeom prst="roundRect">
              <a:avLst/>
            </a:prstGeom>
            <a:gr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3A672DB3-A713-F0FA-AF88-256737AA5FCF}"/>
                </a:ext>
              </a:extLst>
            </p:cNvPr>
            <p:cNvSpPr txBox="1"/>
            <p:nvPr/>
          </p:nvSpPr>
          <p:spPr>
            <a:xfrm>
              <a:off x="379139" y="325090"/>
              <a:ext cx="5944860" cy="13047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kern="1200" dirty="0">
                  <a:latin typeface="Varela Round" panose="02000000000000000000" pitchFamily="50" charset="0"/>
                </a:rPr>
                <a:t>“Yes, but that will always be the case with technology, you can’t wait forever”</a:t>
              </a:r>
            </a:p>
          </p:txBody>
        </p:sp>
      </p:grpSp>
      <p:pic>
        <p:nvPicPr>
          <p:cNvPr id="22" name="Graphic 21">
            <a:extLst>
              <a:ext uri="{FF2B5EF4-FFF2-40B4-BE49-F238E27FC236}">
                <a16:creationId xmlns:a16="http://schemas.microsoft.com/office/drawing/2014/main" id="{01E54893-800F-97DE-5474-2CBA72C6E80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0"/>
          <a:stretch/>
        </p:blipFill>
        <p:spPr>
          <a:xfrm>
            <a:off x="0" y="1559168"/>
            <a:ext cx="2117092" cy="4205766"/>
          </a:xfrm>
          <a:prstGeom prst="rect">
            <a:avLst/>
          </a:prstGeom>
        </p:spPr>
      </p:pic>
      <p:sp>
        <p:nvSpPr>
          <p:cNvPr id="23" name="Rectangle 22">
            <a:extLst>
              <a:ext uri="{FF2B5EF4-FFF2-40B4-BE49-F238E27FC236}">
                <a16:creationId xmlns:a16="http://schemas.microsoft.com/office/drawing/2014/main" id="{D3B53FAF-7C31-43D2-884C-872F619346DF}"/>
              </a:ext>
            </a:extLst>
          </p:cNvPr>
          <p:cNvSpPr/>
          <p:nvPr/>
        </p:nvSpPr>
        <p:spPr>
          <a:xfrm>
            <a:off x="11748839" y="0"/>
            <a:ext cx="108278" cy="4030579"/>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2D671B3-8085-4C51-F378-F96548DEC1CB}"/>
              </a:ext>
            </a:extLst>
          </p:cNvPr>
          <p:cNvSpPr/>
          <p:nvPr/>
        </p:nvSpPr>
        <p:spPr>
          <a:xfrm>
            <a:off x="11931315" y="0"/>
            <a:ext cx="102267" cy="5330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649A9EB-FD9F-191F-7454-EFB4F6B6B6A9}"/>
              </a:ext>
            </a:extLst>
          </p:cNvPr>
          <p:cNvSpPr/>
          <p:nvPr/>
        </p:nvSpPr>
        <p:spPr>
          <a:xfrm>
            <a:off x="12089729" y="0"/>
            <a:ext cx="102266" cy="5764934"/>
          </a:xfrm>
          <a:prstGeom prst="rect">
            <a:avLst/>
          </a:prstGeom>
          <a:solidFill>
            <a:srgbClr val="EE3124"/>
          </a:solidFill>
          <a:ln>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E8668CFD-9EFA-D917-843F-ED8F51C31139}"/>
              </a:ext>
            </a:extLst>
          </p:cNvPr>
          <p:cNvGrpSpPr/>
          <p:nvPr/>
        </p:nvGrpSpPr>
        <p:grpSpPr>
          <a:xfrm>
            <a:off x="5225583" y="1962186"/>
            <a:ext cx="2812935" cy="1680104"/>
            <a:chOff x="0" y="234300"/>
            <a:chExt cx="6628804" cy="1467180"/>
          </a:xfrm>
        </p:grpSpPr>
        <p:sp>
          <p:nvSpPr>
            <p:cNvPr id="27" name="Rectangle: Rounded Corners 26">
              <a:extLst>
                <a:ext uri="{FF2B5EF4-FFF2-40B4-BE49-F238E27FC236}">
                  <a16:creationId xmlns:a16="http://schemas.microsoft.com/office/drawing/2014/main" id="{355901F2-C512-105F-6324-6280E3190616}"/>
                </a:ext>
              </a:extLst>
            </p:cNvPr>
            <p:cNvSpPr/>
            <p:nvPr/>
          </p:nvSpPr>
          <p:spPr>
            <a:xfrm>
              <a:off x="0" y="234300"/>
              <a:ext cx="6628804" cy="1467180"/>
            </a:xfrm>
            <a:prstGeom prst="roundRect">
              <a:avLst/>
            </a:prstGeom>
            <a:solidFill>
              <a:srgbClr val="EE3124"/>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8" name="Rectangle: Rounded Corners 4">
              <a:extLst>
                <a:ext uri="{FF2B5EF4-FFF2-40B4-BE49-F238E27FC236}">
                  <a16:creationId xmlns:a16="http://schemas.microsoft.com/office/drawing/2014/main" id="{D711269B-CDD8-D486-5A15-5D7A28917C47}"/>
                </a:ext>
              </a:extLst>
            </p:cNvPr>
            <p:cNvSpPr txBox="1"/>
            <p:nvPr/>
          </p:nvSpPr>
          <p:spPr>
            <a:xfrm>
              <a:off x="71618" y="305922"/>
              <a:ext cx="6557184" cy="13239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kern="1200" dirty="0">
                  <a:latin typeface="Varela Round" panose="02000000000000000000" pitchFamily="50" charset="0"/>
                </a:rPr>
                <a:t>“The immediate cost is too high and it’s difficult to build the business case”</a:t>
              </a:r>
            </a:p>
          </p:txBody>
        </p:sp>
      </p:grpSp>
      <p:grpSp>
        <p:nvGrpSpPr>
          <p:cNvPr id="29" name="Group 28">
            <a:extLst>
              <a:ext uri="{FF2B5EF4-FFF2-40B4-BE49-F238E27FC236}">
                <a16:creationId xmlns:a16="http://schemas.microsoft.com/office/drawing/2014/main" id="{C31DC84D-086C-205B-CCAA-243A3B300ABA}"/>
              </a:ext>
            </a:extLst>
          </p:cNvPr>
          <p:cNvGrpSpPr/>
          <p:nvPr/>
        </p:nvGrpSpPr>
        <p:grpSpPr>
          <a:xfrm>
            <a:off x="5255974" y="4131517"/>
            <a:ext cx="2812937" cy="1680104"/>
            <a:chOff x="0" y="234300"/>
            <a:chExt cx="6628804" cy="1467180"/>
          </a:xfrm>
          <a:solidFill>
            <a:srgbClr val="002060"/>
          </a:solidFill>
        </p:grpSpPr>
        <p:sp>
          <p:nvSpPr>
            <p:cNvPr id="30" name="Rectangle: Rounded Corners 29">
              <a:extLst>
                <a:ext uri="{FF2B5EF4-FFF2-40B4-BE49-F238E27FC236}">
                  <a16:creationId xmlns:a16="http://schemas.microsoft.com/office/drawing/2014/main" id="{69788AB5-608E-3CB7-E758-2C88A1A75129}"/>
                </a:ext>
              </a:extLst>
            </p:cNvPr>
            <p:cNvSpPr/>
            <p:nvPr/>
          </p:nvSpPr>
          <p:spPr>
            <a:xfrm>
              <a:off x="0" y="234300"/>
              <a:ext cx="6628804" cy="1467180"/>
            </a:xfrm>
            <a:prstGeom prst="roundRect">
              <a:avLst/>
            </a:prstGeom>
            <a:gr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31" name="Rectangle: Rounded Corners 4">
              <a:extLst>
                <a:ext uri="{FF2B5EF4-FFF2-40B4-BE49-F238E27FC236}">
                  <a16:creationId xmlns:a16="http://schemas.microsoft.com/office/drawing/2014/main" id="{D3840F56-9077-33BF-4BFC-5D0D749E4FA8}"/>
                </a:ext>
              </a:extLst>
            </p:cNvPr>
            <p:cNvSpPr txBox="1"/>
            <p:nvPr/>
          </p:nvSpPr>
          <p:spPr>
            <a:xfrm>
              <a:off x="379139" y="325090"/>
              <a:ext cx="5944860" cy="13047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kern="1200" dirty="0">
                  <a:latin typeface="Varela Round" panose="02000000000000000000" pitchFamily="50" charset="0"/>
                </a:rPr>
                <a:t>“Are you considerin</a:t>
              </a:r>
              <a:r>
                <a:rPr lang="en-US" dirty="0">
                  <a:latin typeface="Varela Round" panose="02000000000000000000" pitchFamily="50" charset="0"/>
                </a:rPr>
                <a:t>g the whole life cost and new financial models</a:t>
              </a:r>
              <a:r>
                <a:rPr lang="en-US" kern="1200" dirty="0">
                  <a:latin typeface="Varela Round" panose="02000000000000000000" pitchFamily="50" charset="0"/>
                </a:rPr>
                <a:t>”</a:t>
              </a:r>
            </a:p>
          </p:txBody>
        </p:sp>
      </p:grpSp>
      <p:grpSp>
        <p:nvGrpSpPr>
          <p:cNvPr id="32" name="Group 31">
            <a:extLst>
              <a:ext uri="{FF2B5EF4-FFF2-40B4-BE49-F238E27FC236}">
                <a16:creationId xmlns:a16="http://schemas.microsoft.com/office/drawing/2014/main" id="{90A17180-74B5-E857-B984-8DD6C3188F21}"/>
              </a:ext>
            </a:extLst>
          </p:cNvPr>
          <p:cNvGrpSpPr/>
          <p:nvPr/>
        </p:nvGrpSpPr>
        <p:grpSpPr>
          <a:xfrm>
            <a:off x="8316766" y="1961820"/>
            <a:ext cx="2812935" cy="1680104"/>
            <a:chOff x="0" y="234300"/>
            <a:chExt cx="6628804" cy="1467180"/>
          </a:xfrm>
        </p:grpSpPr>
        <p:sp>
          <p:nvSpPr>
            <p:cNvPr id="33" name="Rectangle: Rounded Corners 32">
              <a:extLst>
                <a:ext uri="{FF2B5EF4-FFF2-40B4-BE49-F238E27FC236}">
                  <a16:creationId xmlns:a16="http://schemas.microsoft.com/office/drawing/2014/main" id="{F17B40A8-9C5F-42BD-C5D8-285A6D6757A2}"/>
                </a:ext>
              </a:extLst>
            </p:cNvPr>
            <p:cNvSpPr/>
            <p:nvPr/>
          </p:nvSpPr>
          <p:spPr>
            <a:xfrm>
              <a:off x="0" y="234300"/>
              <a:ext cx="6628804" cy="1467180"/>
            </a:xfrm>
            <a:prstGeom prst="roundRect">
              <a:avLst/>
            </a:prstGeom>
            <a:solidFill>
              <a:srgbClr val="EE3124"/>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34" name="Rectangle: Rounded Corners 4">
              <a:extLst>
                <a:ext uri="{FF2B5EF4-FFF2-40B4-BE49-F238E27FC236}">
                  <a16:creationId xmlns:a16="http://schemas.microsoft.com/office/drawing/2014/main" id="{B3CA0BBB-0459-2843-5FFB-0F32F18AB4EB}"/>
                </a:ext>
              </a:extLst>
            </p:cNvPr>
            <p:cNvSpPr txBox="1"/>
            <p:nvPr/>
          </p:nvSpPr>
          <p:spPr>
            <a:xfrm>
              <a:off x="71618" y="305922"/>
              <a:ext cx="6557184" cy="13239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kern="1200" dirty="0">
                  <a:latin typeface="Varela Round" panose="02000000000000000000" pitchFamily="50" charset="0"/>
                </a:rPr>
                <a:t>“The analogue only capabilities of some suppliers and ARC’s is reducing choice”</a:t>
              </a:r>
            </a:p>
          </p:txBody>
        </p:sp>
      </p:grpSp>
      <p:grpSp>
        <p:nvGrpSpPr>
          <p:cNvPr id="35" name="Group 34">
            <a:extLst>
              <a:ext uri="{FF2B5EF4-FFF2-40B4-BE49-F238E27FC236}">
                <a16:creationId xmlns:a16="http://schemas.microsoft.com/office/drawing/2014/main" id="{C0D6C87C-600E-C5E2-F9DF-D4F09B8666D0}"/>
              </a:ext>
            </a:extLst>
          </p:cNvPr>
          <p:cNvGrpSpPr/>
          <p:nvPr/>
        </p:nvGrpSpPr>
        <p:grpSpPr>
          <a:xfrm>
            <a:off x="8347157" y="4131151"/>
            <a:ext cx="2812937" cy="1680104"/>
            <a:chOff x="0" y="234300"/>
            <a:chExt cx="6628804" cy="1467180"/>
          </a:xfrm>
          <a:solidFill>
            <a:srgbClr val="002060"/>
          </a:solidFill>
        </p:grpSpPr>
        <p:sp>
          <p:nvSpPr>
            <p:cNvPr id="36" name="Rectangle: Rounded Corners 35">
              <a:extLst>
                <a:ext uri="{FF2B5EF4-FFF2-40B4-BE49-F238E27FC236}">
                  <a16:creationId xmlns:a16="http://schemas.microsoft.com/office/drawing/2014/main" id="{EFD580CA-6136-EED8-6611-6383DCB5D7A4}"/>
                </a:ext>
              </a:extLst>
            </p:cNvPr>
            <p:cNvSpPr/>
            <p:nvPr/>
          </p:nvSpPr>
          <p:spPr>
            <a:xfrm>
              <a:off x="0" y="234300"/>
              <a:ext cx="6628804" cy="1467180"/>
            </a:xfrm>
            <a:prstGeom prst="roundRect">
              <a:avLst/>
            </a:prstGeom>
            <a:gr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37" name="Rectangle: Rounded Corners 4">
              <a:extLst>
                <a:ext uri="{FF2B5EF4-FFF2-40B4-BE49-F238E27FC236}">
                  <a16:creationId xmlns:a16="http://schemas.microsoft.com/office/drawing/2014/main" id="{9B8F4205-E8FB-78AC-AE3F-5ACD59A16389}"/>
                </a:ext>
              </a:extLst>
            </p:cNvPr>
            <p:cNvSpPr txBox="1"/>
            <p:nvPr/>
          </p:nvSpPr>
          <p:spPr>
            <a:xfrm>
              <a:off x="379139" y="325090"/>
              <a:ext cx="5944860" cy="13047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kern="1200" dirty="0">
                  <a:latin typeface="Varela Round" panose="02000000000000000000" pitchFamily="50" charset="0"/>
                </a:rPr>
                <a:t>“True, but choice today is different and there broader”</a:t>
              </a:r>
            </a:p>
          </p:txBody>
        </p:sp>
      </p:grpSp>
    </p:spTree>
    <p:extLst>
      <p:ext uri="{BB962C8B-B14F-4D97-AF65-F5344CB8AC3E}">
        <p14:creationId xmlns:p14="http://schemas.microsoft.com/office/powerpoint/2010/main" val="4054617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E309542B26504FB653779D33C8C3E3" ma:contentTypeVersion="16" ma:contentTypeDescription="Create a new document." ma:contentTypeScope="" ma:versionID="448e2cd9e9364c0f5416119c00a5b914">
  <xsd:schema xmlns:xsd="http://www.w3.org/2001/XMLSchema" xmlns:xs="http://www.w3.org/2001/XMLSchema" xmlns:p="http://schemas.microsoft.com/office/2006/metadata/properties" xmlns:ns2="5d174391-8c6d-4144-a5eb-17d62e3ad863" xmlns:ns3="c28f8d68-3d2f-436c-972c-db53eb1b5bec" targetNamespace="http://schemas.microsoft.com/office/2006/metadata/properties" ma:root="true" ma:fieldsID="4239bed51d2a42c6d27d3851bbe3994c" ns2:_="" ns3:_="">
    <xsd:import namespace="5d174391-8c6d-4144-a5eb-17d62e3ad863"/>
    <xsd:import namespace="c28f8d68-3d2f-436c-972c-db53eb1b5be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74391-8c6d-4144-a5eb-17d62e3ad8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7aa122e-1014-4725-9df3-68a38e5e9f3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28f8d68-3d2f-436c-972c-db53eb1b5be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ad956d3-4dc0-422b-80ae-1aab8c316226}" ma:internalName="TaxCatchAll" ma:showField="CatchAllData" ma:web="c28f8d68-3d2f-436c-972c-db53eb1b5b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3DC33F-7879-43B6-AB62-EE98DFB077E4}"/>
</file>

<file path=customXml/itemProps2.xml><?xml version="1.0" encoding="utf-8"?>
<ds:datastoreItem xmlns:ds="http://schemas.openxmlformats.org/officeDocument/2006/customXml" ds:itemID="{A609DA92-822C-4230-9255-F83B0233620A}"/>
</file>

<file path=docProps/app.xml><?xml version="1.0" encoding="utf-8"?>
<Properties xmlns="http://schemas.openxmlformats.org/officeDocument/2006/extended-properties" xmlns:vt="http://schemas.openxmlformats.org/officeDocument/2006/docPropsVTypes">
  <Template/>
  <TotalTime>1175</TotalTime>
  <Words>754</Words>
  <Application>Microsoft Office PowerPoint</Application>
  <PresentationFormat>Widescreen</PresentationFormat>
  <Paragraphs>95</Paragraphs>
  <Slides>17</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Ubuntu</vt:lpstr>
      <vt:lpstr>Varela Round</vt:lpstr>
      <vt:lpstr>Wingdings</vt:lpstr>
      <vt:lpstr>Office Theme</vt:lpstr>
      <vt:lpstr>PowerPoint Presentation</vt:lpstr>
      <vt:lpstr>What is happening?</vt:lpstr>
      <vt:lpstr>How do telephone lines work now?</vt:lpstr>
      <vt:lpstr>How will telephone lines work after the Digital Switchover?</vt:lpstr>
      <vt:lpstr>Why some alarms equipment might not work post Digital Switchover</vt:lpstr>
      <vt:lpstr>PowerPoint Presentation</vt:lpstr>
      <vt:lpstr>PowerPoint Presentation</vt:lpstr>
      <vt:lpstr>Are we on track for the transition to digital telecare?</vt:lpstr>
      <vt:lpstr>Digital telecare, what are the barriers? </vt:lpstr>
      <vt:lpstr>Careline Digital Alarm Solution</vt:lpstr>
      <vt:lpstr>SLS and SmartConnect</vt:lpstr>
      <vt:lpstr>Approximate Pricing</vt:lpstr>
      <vt:lpstr>Additional Peripherals &amp; Sensors</vt:lpstr>
      <vt:lpstr>24/7 Monitoring </vt:lpstr>
      <vt:lpstr>Careline365</vt:lpstr>
      <vt:lpstr>What to do next…</vt:lpstr>
      <vt:lpstr>Making An Enquiry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WORKSHOP</dc:title>
  <dc:creator>Freya Lincoln</dc:creator>
  <cp:lastModifiedBy>Abigail Genito</cp:lastModifiedBy>
  <cp:revision>72</cp:revision>
  <dcterms:created xsi:type="dcterms:W3CDTF">2022-02-21T17:00:56Z</dcterms:created>
  <dcterms:modified xsi:type="dcterms:W3CDTF">2022-09-30T07:50:14Z</dcterms:modified>
</cp:coreProperties>
</file>