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88" r:id="rId3"/>
    <p:sldId id="259" r:id="rId4"/>
    <p:sldId id="276" r:id="rId5"/>
    <p:sldId id="289" r:id="rId6"/>
    <p:sldId id="262" r:id="rId7"/>
    <p:sldId id="286" r:id="rId8"/>
    <p:sldId id="263" r:id="rId9"/>
    <p:sldId id="298" r:id="rId10"/>
    <p:sldId id="277" r:id="rId11"/>
    <p:sldId id="296" r:id="rId12"/>
    <p:sldId id="297" r:id="rId13"/>
    <p:sldId id="278" r:id="rId14"/>
    <p:sldId id="279" r:id="rId15"/>
    <p:sldId id="290" r:id="rId16"/>
    <p:sldId id="291" r:id="rId17"/>
    <p:sldId id="282" r:id="rId18"/>
    <p:sldId id="283" r:id="rId19"/>
    <p:sldId id="292" r:id="rId20"/>
    <p:sldId id="293" r:id="rId21"/>
    <p:sldId id="295" r:id="rId22"/>
    <p:sldId id="294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E7C97"/>
    <a:srgbClr val="04395A"/>
    <a:srgbClr val="007A84"/>
    <a:srgbClr val="A2B0C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32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8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4E94C-48F5-4B74-B6DF-006372634379}" type="datetimeFigureOut">
              <a:rPr lang="en-GB" smtClean="0"/>
              <a:t>27/04/2023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D608B-FA2E-4C28-A015-4C7F2E64FE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1687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4E94C-48F5-4B74-B6DF-006372634379}" type="datetimeFigureOut">
              <a:rPr lang="en-GB" smtClean="0"/>
              <a:t>27/04/2023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D608B-FA2E-4C28-A015-4C7F2E64FE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7685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4E94C-48F5-4B74-B6DF-006372634379}" type="datetimeFigureOut">
              <a:rPr lang="en-GB" smtClean="0"/>
              <a:t>27/04/2023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D608B-FA2E-4C28-A015-4C7F2E64FE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0549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4E94C-48F5-4B74-B6DF-006372634379}" type="datetimeFigureOut">
              <a:rPr lang="en-GB" smtClean="0"/>
              <a:t>27/04/2023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D608B-FA2E-4C28-A015-4C7F2E64FE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2808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4E94C-48F5-4B74-B6DF-006372634379}" type="datetimeFigureOut">
              <a:rPr lang="en-GB" smtClean="0"/>
              <a:t>27/04/2023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D608B-FA2E-4C28-A015-4C7F2E64FE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95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4E94C-48F5-4B74-B6DF-006372634379}" type="datetimeFigureOut">
              <a:rPr lang="en-GB" smtClean="0"/>
              <a:t>27/04/2023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D608B-FA2E-4C28-A015-4C7F2E64FE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5938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4E94C-48F5-4B74-B6DF-006372634379}" type="datetimeFigureOut">
              <a:rPr lang="en-GB" smtClean="0"/>
              <a:t>27/04/2023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D608B-FA2E-4C28-A015-4C7F2E64FE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1687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4E94C-48F5-4B74-B6DF-006372634379}" type="datetimeFigureOut">
              <a:rPr lang="en-GB" smtClean="0"/>
              <a:t>27/04/2023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D608B-FA2E-4C28-A015-4C7F2E64FE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849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4E94C-48F5-4B74-B6DF-006372634379}" type="datetimeFigureOut">
              <a:rPr lang="en-GB" smtClean="0"/>
              <a:t>27/04/2023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D608B-FA2E-4C28-A015-4C7F2E64FE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08566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4E94C-48F5-4B74-B6DF-006372634379}" type="datetimeFigureOut">
              <a:rPr lang="en-GB" smtClean="0"/>
              <a:t>27/04/2023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D608B-FA2E-4C28-A015-4C7F2E64FE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41594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A4E94C-48F5-4B74-B6DF-006372634379}" type="datetimeFigureOut">
              <a:rPr lang="en-GB" smtClean="0"/>
              <a:t>27/04/2023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DD608B-FA2E-4C28-A015-4C7F2E64FE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8956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A4E94C-48F5-4B74-B6DF-006372634379}" type="datetimeFigureOut">
              <a:rPr lang="en-GB" smtClean="0"/>
              <a:t>27/04/2023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DD608B-FA2E-4C28-A015-4C7F2E64FED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7178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jennifer@millardconsultants.com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740726" y="0"/>
            <a:ext cx="8451274" cy="6858000"/>
          </a:xfrm>
          <a:prstGeom prst="rect">
            <a:avLst/>
          </a:prstGeom>
          <a:solidFill>
            <a:srgbClr val="007A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7875" y1="1907" x2="97000" y2="2997"/>
                        <a14:foregroundMark x1="98000" y1="5995" x2="99000" y2="96185"/>
                        <a14:foregroundMark x1="2000" y1="97003" x2="96500" y2="97548"/>
                        <a14:foregroundMark x1="1375" y1="3815" x2="7875" y2="3270"/>
                        <a14:foregroundMark x1="1000" y1="11989" x2="1000" y2="91008"/>
                        <a14:foregroundMark x1="11375" y1="27248" x2="21375" y2="71117"/>
                        <a14:foregroundMark x1="32250" y1="31608" x2="33000" y2="76022"/>
                        <a14:foregroundMark x1="11375" y1="76022" x2="12000" y2="51771"/>
                        <a14:foregroundMark x1="39125" y1="44414" x2="38125" y2="57766"/>
                        <a14:foregroundMark x1="39125" y1="29973" x2="38125" y2="25613"/>
                        <a14:foregroundMark x1="45625" y1="22888" x2="46000" y2="56948"/>
                        <a14:foregroundMark x1="53000" y1="22616" x2="53000" y2="59401"/>
                        <a14:foregroundMark x1="65750" y1="48774" x2="58875" y2="59946"/>
                        <a14:foregroundMark x1="58750" y1="43052" x2="58750" y2="40054"/>
                        <a14:foregroundMark x1="72125" y1="37875" x2="72500" y2="58856"/>
                        <a14:foregroundMark x1="88625" y1="19891" x2="89000" y2="56948"/>
                        <a14:foregroundMark x1="80000" y1="54223" x2="83125" y2="52589"/>
                        <a14:foregroundMark x1="40500" y1="73025" x2="92125" y2="7275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6" t="956" b="1126"/>
          <a:stretch/>
        </p:blipFill>
        <p:spPr>
          <a:xfrm>
            <a:off x="652364" y="2646710"/>
            <a:ext cx="3960000" cy="1783209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351104" y="1679713"/>
            <a:ext cx="508883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3600" dirty="0">
                <a:solidFill>
                  <a:schemeClr val="bg1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The Role of the Clerk </a:t>
            </a:r>
          </a:p>
          <a:p>
            <a:endParaRPr lang="en-GB" sz="3600" dirty="0">
              <a:solidFill>
                <a:schemeClr val="bg1"/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r>
              <a:rPr lang="en-GB" sz="3600" dirty="0">
                <a:solidFill>
                  <a:schemeClr val="bg1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Almshouse Association </a:t>
            </a:r>
          </a:p>
          <a:p>
            <a:endParaRPr lang="en-GB" sz="3600" dirty="0">
              <a:solidFill>
                <a:schemeClr val="bg1"/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r>
              <a:rPr lang="en-GB" sz="3600" dirty="0">
                <a:solidFill>
                  <a:schemeClr val="bg1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April 2023 </a:t>
            </a:r>
          </a:p>
          <a:p>
            <a:endParaRPr lang="en-GB" dirty="0">
              <a:solidFill>
                <a:schemeClr val="bg1"/>
              </a:solidFill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65474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" y="1928711"/>
            <a:ext cx="4091940" cy="583882"/>
          </a:xfrm>
        </p:spPr>
        <p:txBody>
          <a:bodyPr>
            <a:noAutofit/>
          </a:bodyPr>
          <a:lstStyle/>
          <a:p>
            <a:r>
              <a:rPr lang="en-GB" sz="3200" dirty="0">
                <a:latin typeface="Constantia" panose="02030602050306030303" pitchFamily="18" charset="0"/>
              </a:rPr>
              <a:t>Estate Management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1250" y="2614174"/>
            <a:ext cx="6227426" cy="4066829"/>
          </a:xfrm>
        </p:spPr>
        <p:txBody>
          <a:bodyPr>
            <a:noAutofit/>
          </a:bodyPr>
          <a:lstStyle/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Property Maintenance.</a:t>
            </a:r>
          </a:p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Quinquennial Works.</a:t>
            </a:r>
          </a:p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Gardening / Litter Picking.</a:t>
            </a:r>
          </a:p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Tree Surveys.</a:t>
            </a:r>
          </a:p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Land Registration.</a:t>
            </a:r>
          </a:p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WMC / collection.</a:t>
            </a:r>
          </a:p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Asset Register – remainder of Estate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0" y="349553"/>
            <a:ext cx="12192000" cy="1260000"/>
          </a:xfrm>
          <a:prstGeom prst="rect">
            <a:avLst/>
          </a:prstGeom>
          <a:solidFill>
            <a:srgbClr val="A2B0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320040" y="711892"/>
            <a:ext cx="5806440" cy="78408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400" dirty="0">
                <a:solidFill>
                  <a:schemeClr val="bg1"/>
                </a:solidFill>
                <a:latin typeface="Constantia" panose="02030602050306030303" pitchFamily="18" charset="0"/>
              </a:rPr>
              <a:t>Administrative Duties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7875" y1="1907" x2="97000" y2="2997"/>
                        <a14:foregroundMark x1="98000" y1="5995" x2="99000" y2="96185"/>
                        <a14:foregroundMark x1="2000" y1="97003" x2="96500" y2="97548"/>
                        <a14:foregroundMark x1="1375" y1="3815" x2="7875" y2="3270"/>
                        <a14:foregroundMark x1="1000" y1="11989" x2="1000" y2="91008"/>
                        <a14:foregroundMark x1="11375" y1="27248" x2="21375" y2="71117"/>
                        <a14:foregroundMark x1="32250" y1="31608" x2="33000" y2="76022"/>
                        <a14:foregroundMark x1="11375" y1="76022" x2="12000" y2="51771"/>
                        <a14:foregroundMark x1="39125" y1="44414" x2="38125" y2="57766"/>
                        <a14:foregroundMark x1="39125" y1="29973" x2="38125" y2="25613"/>
                        <a14:foregroundMark x1="45625" y1="22888" x2="46000" y2="56948"/>
                        <a14:foregroundMark x1="53000" y1="22616" x2="53000" y2="59401"/>
                        <a14:foregroundMark x1="65750" y1="48774" x2="58875" y2="59946"/>
                        <a14:foregroundMark x1="58750" y1="43052" x2="58750" y2="40054"/>
                        <a14:foregroundMark x1="72125" y1="37875" x2="72500" y2="58856"/>
                        <a14:foregroundMark x1="88625" y1="19891" x2="89000" y2="56948"/>
                        <a14:foregroundMark x1="80000" y1="54223" x2="83125" y2="52589"/>
                        <a14:foregroundMark x1="40500" y1="73025" x2="92125" y2="7275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6" t="956" b="1126"/>
          <a:stretch/>
        </p:blipFill>
        <p:spPr>
          <a:xfrm>
            <a:off x="10097700" y="5852340"/>
            <a:ext cx="1980000" cy="891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73211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" y="1928711"/>
            <a:ext cx="4091940" cy="583882"/>
          </a:xfrm>
        </p:spPr>
        <p:txBody>
          <a:bodyPr>
            <a:noAutofit/>
          </a:bodyPr>
          <a:lstStyle/>
          <a:p>
            <a:r>
              <a:rPr lang="en-GB" sz="3200" dirty="0">
                <a:latin typeface="Constantia" panose="02030602050306030303" pitchFamily="18" charset="0"/>
              </a:rPr>
              <a:t>Estate Management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1250" y="2614174"/>
            <a:ext cx="6227426" cy="4066829"/>
          </a:xfrm>
        </p:spPr>
        <p:txBody>
          <a:bodyPr>
            <a:noAutofit/>
          </a:bodyPr>
          <a:lstStyle/>
          <a:p>
            <a:r>
              <a:rPr lang="en-GB" sz="3200" b="1" dirty="0">
                <a:latin typeface="Garamond" panose="02020404030301010803" pitchFamily="18" charset="0"/>
                <a:cs typeface="Arial" panose="020B0604020202020204" pitchFamily="34" charset="0"/>
              </a:rPr>
              <a:t>Weekly Maintenance Contributions </a:t>
            </a:r>
          </a:p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EFR / LHA </a:t>
            </a:r>
          </a:p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Increases</a:t>
            </a:r>
          </a:p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Variance between residents</a:t>
            </a:r>
          </a:p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Consultation </a:t>
            </a:r>
          </a:p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Feasibility / Viability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0" y="349553"/>
            <a:ext cx="12192000" cy="1260000"/>
          </a:xfrm>
          <a:prstGeom prst="rect">
            <a:avLst/>
          </a:prstGeom>
          <a:solidFill>
            <a:srgbClr val="A2B0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320040" y="711892"/>
            <a:ext cx="5806440" cy="78408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400" dirty="0">
                <a:solidFill>
                  <a:schemeClr val="bg1"/>
                </a:solidFill>
                <a:latin typeface="Constantia" panose="02030602050306030303" pitchFamily="18" charset="0"/>
              </a:rPr>
              <a:t>Administrative Duties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7875" y1="1907" x2="97000" y2="2997"/>
                        <a14:foregroundMark x1="98000" y1="5995" x2="99000" y2="96185"/>
                        <a14:foregroundMark x1="2000" y1="97003" x2="96500" y2="97548"/>
                        <a14:foregroundMark x1="1375" y1="3815" x2="7875" y2="3270"/>
                        <a14:foregroundMark x1="1000" y1="11989" x2="1000" y2="91008"/>
                        <a14:foregroundMark x1="11375" y1="27248" x2="21375" y2="71117"/>
                        <a14:foregroundMark x1="32250" y1="31608" x2="33000" y2="76022"/>
                        <a14:foregroundMark x1="11375" y1="76022" x2="12000" y2="51771"/>
                        <a14:foregroundMark x1="39125" y1="44414" x2="38125" y2="57766"/>
                        <a14:foregroundMark x1="39125" y1="29973" x2="38125" y2="25613"/>
                        <a14:foregroundMark x1="45625" y1="22888" x2="46000" y2="56948"/>
                        <a14:foregroundMark x1="53000" y1="22616" x2="53000" y2="59401"/>
                        <a14:foregroundMark x1="65750" y1="48774" x2="58875" y2="59946"/>
                        <a14:foregroundMark x1="58750" y1="43052" x2="58750" y2="40054"/>
                        <a14:foregroundMark x1="72125" y1="37875" x2="72500" y2="58856"/>
                        <a14:foregroundMark x1="88625" y1="19891" x2="89000" y2="56948"/>
                        <a14:foregroundMark x1="80000" y1="54223" x2="83125" y2="52589"/>
                        <a14:foregroundMark x1="40500" y1="73025" x2="92125" y2="7275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6" t="956" b="1126"/>
          <a:stretch/>
        </p:blipFill>
        <p:spPr>
          <a:xfrm>
            <a:off x="10097700" y="5852340"/>
            <a:ext cx="1980000" cy="891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07654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" y="1928711"/>
            <a:ext cx="4091940" cy="583882"/>
          </a:xfrm>
        </p:spPr>
        <p:txBody>
          <a:bodyPr>
            <a:noAutofit/>
          </a:bodyPr>
          <a:lstStyle/>
          <a:p>
            <a:r>
              <a:rPr lang="en-GB" sz="3200" dirty="0">
                <a:latin typeface="Constantia" panose="02030602050306030303" pitchFamily="18" charset="0"/>
              </a:rPr>
              <a:t>Estate Management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1250" y="2614174"/>
            <a:ext cx="6227426" cy="4066829"/>
          </a:xfrm>
        </p:spPr>
        <p:txBody>
          <a:bodyPr>
            <a:noAutofit/>
          </a:bodyPr>
          <a:lstStyle/>
          <a:p>
            <a:r>
              <a:rPr lang="en-GB" sz="3200" b="1" dirty="0">
                <a:latin typeface="Garamond" panose="02020404030301010803" pitchFamily="18" charset="0"/>
                <a:cs typeface="Arial" panose="020B0604020202020204" pitchFamily="34" charset="0"/>
              </a:rPr>
              <a:t>Policies </a:t>
            </a:r>
          </a:p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Handbooks</a:t>
            </a:r>
          </a:p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Frequency of Review </a:t>
            </a:r>
          </a:p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Peer Review </a:t>
            </a:r>
          </a:p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Out of Hours </a:t>
            </a:r>
          </a:p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Liaison with third parties</a:t>
            </a:r>
          </a:p>
          <a:p>
            <a:endParaRPr lang="en-GB" sz="3200" dirty="0"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349553"/>
            <a:ext cx="12192000" cy="1260000"/>
          </a:xfrm>
          <a:prstGeom prst="rect">
            <a:avLst/>
          </a:prstGeom>
          <a:solidFill>
            <a:srgbClr val="A2B0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320040" y="711892"/>
            <a:ext cx="5806440" cy="78408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400" dirty="0">
                <a:solidFill>
                  <a:schemeClr val="bg1"/>
                </a:solidFill>
                <a:latin typeface="Constantia" panose="02030602050306030303" pitchFamily="18" charset="0"/>
              </a:rPr>
              <a:t>Administrative Duties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7875" y1="1907" x2="97000" y2="2997"/>
                        <a14:foregroundMark x1="98000" y1="5995" x2="99000" y2="96185"/>
                        <a14:foregroundMark x1="2000" y1="97003" x2="96500" y2="97548"/>
                        <a14:foregroundMark x1="1375" y1="3815" x2="7875" y2="3270"/>
                        <a14:foregroundMark x1="1000" y1="11989" x2="1000" y2="91008"/>
                        <a14:foregroundMark x1="11375" y1="27248" x2="21375" y2="71117"/>
                        <a14:foregroundMark x1="32250" y1="31608" x2="33000" y2="76022"/>
                        <a14:foregroundMark x1="11375" y1="76022" x2="12000" y2="51771"/>
                        <a14:foregroundMark x1="39125" y1="44414" x2="38125" y2="57766"/>
                        <a14:foregroundMark x1="39125" y1="29973" x2="38125" y2="25613"/>
                        <a14:foregroundMark x1="45625" y1="22888" x2="46000" y2="56948"/>
                        <a14:foregroundMark x1="53000" y1="22616" x2="53000" y2="59401"/>
                        <a14:foregroundMark x1="65750" y1="48774" x2="58875" y2="59946"/>
                        <a14:foregroundMark x1="58750" y1="43052" x2="58750" y2="40054"/>
                        <a14:foregroundMark x1="72125" y1="37875" x2="72500" y2="58856"/>
                        <a14:foregroundMark x1="88625" y1="19891" x2="89000" y2="56948"/>
                        <a14:foregroundMark x1="80000" y1="54223" x2="83125" y2="52589"/>
                        <a14:foregroundMark x1="40500" y1="73025" x2="92125" y2="7275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6" t="956" b="1126"/>
          <a:stretch/>
        </p:blipFill>
        <p:spPr>
          <a:xfrm>
            <a:off x="10097700" y="5852340"/>
            <a:ext cx="1980000" cy="891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16069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39" y="1928711"/>
            <a:ext cx="4997395" cy="583882"/>
          </a:xfrm>
        </p:spPr>
        <p:txBody>
          <a:bodyPr>
            <a:noAutofit/>
          </a:bodyPr>
          <a:lstStyle/>
          <a:p>
            <a:r>
              <a:rPr lang="en-GB" sz="3200" dirty="0">
                <a:latin typeface="Constantia" panose="02030602050306030303" pitchFamily="18" charset="0"/>
              </a:rPr>
              <a:t>Beneficiary Management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93324" y="2743200"/>
            <a:ext cx="5805351" cy="3732063"/>
          </a:xfrm>
        </p:spPr>
        <p:txBody>
          <a:bodyPr>
            <a:noAutofit/>
          </a:bodyPr>
          <a:lstStyle/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Recruitment / Grant Giving.</a:t>
            </a:r>
          </a:p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End of Licence matters.</a:t>
            </a:r>
          </a:p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Next of Kin.</a:t>
            </a:r>
          </a:p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Quiet Enjoyment (or not!)</a:t>
            </a:r>
          </a:p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Welfare / Wardens.</a:t>
            </a:r>
          </a:p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Benefits / Visits &amp; Days out.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0" y="349553"/>
            <a:ext cx="12192000" cy="1260000"/>
          </a:xfrm>
          <a:prstGeom prst="rect">
            <a:avLst/>
          </a:prstGeom>
          <a:solidFill>
            <a:srgbClr val="A2B0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320040" y="711892"/>
            <a:ext cx="5806440" cy="78408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400" dirty="0">
                <a:solidFill>
                  <a:schemeClr val="bg1"/>
                </a:solidFill>
                <a:latin typeface="Constantia" panose="02030602050306030303" pitchFamily="18" charset="0"/>
              </a:rPr>
              <a:t>Administrative Duties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7875" y1="1907" x2="97000" y2="2997"/>
                        <a14:foregroundMark x1="98000" y1="5995" x2="99000" y2="96185"/>
                        <a14:foregroundMark x1="2000" y1="97003" x2="96500" y2="97548"/>
                        <a14:foregroundMark x1="1375" y1="3815" x2="7875" y2="3270"/>
                        <a14:foregroundMark x1="1000" y1="11989" x2="1000" y2="91008"/>
                        <a14:foregroundMark x1="11375" y1="27248" x2="21375" y2="71117"/>
                        <a14:foregroundMark x1="32250" y1="31608" x2="33000" y2="76022"/>
                        <a14:foregroundMark x1="11375" y1="76022" x2="12000" y2="51771"/>
                        <a14:foregroundMark x1="39125" y1="44414" x2="38125" y2="57766"/>
                        <a14:foregroundMark x1="39125" y1="29973" x2="38125" y2="25613"/>
                        <a14:foregroundMark x1="45625" y1="22888" x2="46000" y2="56948"/>
                        <a14:foregroundMark x1="53000" y1="22616" x2="53000" y2="59401"/>
                        <a14:foregroundMark x1="65750" y1="48774" x2="58875" y2="59946"/>
                        <a14:foregroundMark x1="58750" y1="43052" x2="58750" y2="40054"/>
                        <a14:foregroundMark x1="72125" y1="37875" x2="72500" y2="58856"/>
                        <a14:foregroundMark x1="88625" y1="19891" x2="89000" y2="56948"/>
                        <a14:foregroundMark x1="80000" y1="54223" x2="83125" y2="52589"/>
                        <a14:foregroundMark x1="40500" y1="73025" x2="92125" y2="7275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6" t="956" b="1126"/>
          <a:stretch/>
        </p:blipFill>
        <p:spPr>
          <a:xfrm>
            <a:off x="10097700" y="5852340"/>
            <a:ext cx="1980000" cy="891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89124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1380" y="365759"/>
            <a:ext cx="6964080" cy="812483"/>
          </a:xfrm>
        </p:spPr>
        <p:txBody>
          <a:bodyPr>
            <a:normAutofit fontScale="90000"/>
          </a:bodyPr>
          <a:lstStyle/>
          <a:p>
            <a:pPr algn="l"/>
            <a:r>
              <a:rPr lang="en-GB" sz="4000" dirty="0">
                <a:latin typeface="Constantia" panose="02030602050306030303" pitchFamily="18" charset="0"/>
              </a:rPr>
              <a:t>Communication with Residents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25640" y="1391478"/>
            <a:ext cx="7832760" cy="4603027"/>
          </a:xfrm>
        </p:spPr>
        <p:txBody>
          <a:bodyPr>
            <a:noAutofit/>
          </a:bodyPr>
          <a:lstStyle/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Consultation is key!</a:t>
            </a:r>
          </a:p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How do they want to be communicated with?</a:t>
            </a:r>
          </a:p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Maybe not at all … maybe every day.</a:t>
            </a:r>
          </a:p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Manage expectations.</a:t>
            </a:r>
          </a:p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Look at reducing costs – Sustainability!</a:t>
            </a:r>
          </a:p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Trustees – Clerk – Volunteers.</a:t>
            </a:r>
          </a:p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What works for them?</a:t>
            </a:r>
          </a:p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What do they need – information, company and stimulation, isolated / lonely?</a:t>
            </a:r>
          </a:p>
        </p:txBody>
      </p:sp>
      <p:sp>
        <p:nvSpPr>
          <p:cNvPr id="5" name="Rectangle 4"/>
          <p:cNvSpPr/>
          <p:nvPr/>
        </p:nvSpPr>
        <p:spPr>
          <a:xfrm>
            <a:off x="245640" y="0"/>
            <a:ext cx="1980000" cy="6858000"/>
          </a:xfrm>
          <a:prstGeom prst="rect">
            <a:avLst/>
          </a:prstGeom>
          <a:solidFill>
            <a:srgbClr val="0439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7875" y1="1907" x2="97000" y2="2997"/>
                        <a14:foregroundMark x1="98000" y1="5995" x2="99000" y2="96185"/>
                        <a14:foregroundMark x1="2000" y1="97003" x2="96500" y2="97548"/>
                        <a14:foregroundMark x1="1375" y1="3815" x2="7875" y2="3270"/>
                        <a14:foregroundMark x1="1000" y1="11989" x2="1000" y2="91008"/>
                        <a14:foregroundMark x1="11375" y1="27248" x2="21375" y2="71117"/>
                        <a14:foregroundMark x1="32250" y1="31608" x2="33000" y2="76022"/>
                        <a14:foregroundMark x1="11375" y1="76022" x2="12000" y2="51771"/>
                        <a14:foregroundMark x1="39125" y1="44414" x2="38125" y2="57766"/>
                        <a14:foregroundMark x1="39125" y1="29973" x2="38125" y2="25613"/>
                        <a14:foregroundMark x1="45625" y1="22888" x2="46000" y2="56948"/>
                        <a14:foregroundMark x1="53000" y1="22616" x2="53000" y2="59401"/>
                        <a14:foregroundMark x1="65750" y1="48774" x2="58875" y2="59946"/>
                        <a14:foregroundMark x1="58750" y1="43052" x2="58750" y2="40054"/>
                        <a14:foregroundMark x1="72125" y1="37875" x2="72500" y2="58856"/>
                        <a14:foregroundMark x1="88625" y1="19891" x2="89000" y2="56948"/>
                        <a14:foregroundMark x1="80000" y1="54223" x2="83125" y2="52589"/>
                        <a14:foregroundMark x1="40500" y1="73025" x2="92125" y2="7275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6" t="956" b="1126"/>
          <a:stretch/>
        </p:blipFill>
        <p:spPr>
          <a:xfrm>
            <a:off x="10097700" y="5852340"/>
            <a:ext cx="1980000" cy="891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42635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1380" y="365759"/>
            <a:ext cx="6964080" cy="1264258"/>
          </a:xfrm>
        </p:spPr>
        <p:txBody>
          <a:bodyPr>
            <a:normAutofit fontScale="90000"/>
          </a:bodyPr>
          <a:lstStyle/>
          <a:p>
            <a:pPr algn="l"/>
            <a:br>
              <a:rPr lang="en-GB" sz="4000" dirty="0">
                <a:latin typeface="Constantia" panose="02030602050306030303" pitchFamily="18" charset="0"/>
              </a:rPr>
            </a:br>
            <a:br>
              <a:rPr lang="en-GB" sz="4000" dirty="0">
                <a:latin typeface="Constantia" panose="02030602050306030303" pitchFamily="18" charset="0"/>
              </a:rPr>
            </a:br>
            <a:r>
              <a:rPr lang="en-GB" sz="4000" dirty="0">
                <a:latin typeface="Constantia" panose="02030602050306030303" pitchFamily="18" charset="0"/>
              </a:rPr>
              <a:t>Dealing with Contractors</a:t>
            </a:r>
            <a:br>
              <a:rPr lang="en-GB" sz="4000" dirty="0">
                <a:latin typeface="Constantia" panose="02030602050306030303" pitchFamily="18" charset="0"/>
              </a:rPr>
            </a:br>
            <a:endParaRPr lang="en-GB" sz="4000" dirty="0">
              <a:latin typeface="Constantia" panose="020306020503060303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1380" y="1760220"/>
            <a:ext cx="7627020" cy="4234285"/>
          </a:xfrm>
        </p:spPr>
        <p:txBody>
          <a:bodyPr>
            <a:normAutofit lnSpcReduction="10000"/>
          </a:bodyPr>
          <a:lstStyle/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Relationship is key here for both your Residents &amp; Properties.</a:t>
            </a:r>
          </a:p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Insurance. </a:t>
            </a:r>
          </a:p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Build a local network.</a:t>
            </a:r>
          </a:p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Keep in touch.</a:t>
            </a:r>
          </a:p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Manage expectations.</a:t>
            </a:r>
          </a:p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Be responsive.</a:t>
            </a:r>
          </a:p>
          <a:p>
            <a:r>
              <a:rPr lang="en-GB" sz="3200" b="1" dirty="0">
                <a:latin typeface="Garamond" panose="02020404030301010803" pitchFamily="18" charset="0"/>
                <a:cs typeface="Arial" panose="020B0604020202020204" pitchFamily="34" charset="0"/>
              </a:rPr>
              <a:t>If you’ve found a good ’un keep them!</a:t>
            </a:r>
          </a:p>
          <a:p>
            <a:endParaRPr lang="en-GB" dirty="0"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5640" y="0"/>
            <a:ext cx="1980000" cy="6858000"/>
          </a:xfrm>
          <a:prstGeom prst="rect">
            <a:avLst/>
          </a:prstGeom>
          <a:solidFill>
            <a:srgbClr val="0439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7875" y1="1907" x2="97000" y2="2997"/>
                        <a14:foregroundMark x1="98000" y1="5995" x2="99000" y2="96185"/>
                        <a14:foregroundMark x1="2000" y1="97003" x2="96500" y2="97548"/>
                        <a14:foregroundMark x1="1375" y1="3815" x2="7875" y2="3270"/>
                        <a14:foregroundMark x1="1000" y1="11989" x2="1000" y2="91008"/>
                        <a14:foregroundMark x1="11375" y1="27248" x2="21375" y2="71117"/>
                        <a14:foregroundMark x1="32250" y1="31608" x2="33000" y2="76022"/>
                        <a14:foregroundMark x1="11375" y1="76022" x2="12000" y2="51771"/>
                        <a14:foregroundMark x1="39125" y1="44414" x2="38125" y2="57766"/>
                        <a14:foregroundMark x1="39125" y1="29973" x2="38125" y2="25613"/>
                        <a14:foregroundMark x1="45625" y1="22888" x2="46000" y2="56948"/>
                        <a14:foregroundMark x1="53000" y1="22616" x2="53000" y2="59401"/>
                        <a14:foregroundMark x1="65750" y1="48774" x2="58875" y2="59946"/>
                        <a14:foregroundMark x1="58750" y1="43052" x2="58750" y2="40054"/>
                        <a14:foregroundMark x1="72125" y1="37875" x2="72500" y2="58856"/>
                        <a14:foregroundMark x1="88625" y1="19891" x2="89000" y2="56948"/>
                        <a14:foregroundMark x1="80000" y1="54223" x2="83125" y2="52589"/>
                        <a14:foregroundMark x1="40500" y1="73025" x2="92125" y2="7275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6" t="956" b="1126"/>
          <a:stretch/>
        </p:blipFill>
        <p:spPr>
          <a:xfrm>
            <a:off x="10097700" y="5852340"/>
            <a:ext cx="1980000" cy="891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93346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1380" y="365759"/>
            <a:ext cx="6964080" cy="1234441"/>
          </a:xfrm>
        </p:spPr>
        <p:txBody>
          <a:bodyPr>
            <a:normAutofit/>
          </a:bodyPr>
          <a:lstStyle/>
          <a:p>
            <a:r>
              <a:rPr lang="en-GB" sz="4000" dirty="0">
                <a:latin typeface="Constantia" panose="02030602050306030303" pitchFamily="18" charset="0"/>
              </a:rPr>
              <a:t>Dealing with Contractors</a:t>
            </a:r>
            <a:br>
              <a:rPr lang="en-GB" sz="4000" dirty="0">
                <a:latin typeface="Constantia" panose="02030602050306030303" pitchFamily="18" charset="0"/>
              </a:rPr>
            </a:br>
            <a:endParaRPr lang="en-GB" sz="4000" dirty="0">
              <a:latin typeface="Constantia" panose="02030602050306030303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45640" y="0"/>
            <a:ext cx="1980000" cy="6858000"/>
          </a:xfrm>
          <a:prstGeom prst="rect">
            <a:avLst/>
          </a:prstGeom>
          <a:solidFill>
            <a:srgbClr val="0439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7875" y1="1907" x2="97000" y2="2997"/>
                        <a14:foregroundMark x1="98000" y1="5995" x2="99000" y2="96185"/>
                        <a14:foregroundMark x1="2000" y1="97003" x2="96500" y2="97548"/>
                        <a14:foregroundMark x1="1375" y1="3815" x2="7875" y2="3270"/>
                        <a14:foregroundMark x1="1000" y1="11989" x2="1000" y2="91008"/>
                        <a14:foregroundMark x1="11375" y1="27248" x2="21375" y2="71117"/>
                        <a14:foregroundMark x1="32250" y1="31608" x2="33000" y2="76022"/>
                        <a14:foregroundMark x1="11375" y1="76022" x2="12000" y2="51771"/>
                        <a14:foregroundMark x1="39125" y1="44414" x2="38125" y2="57766"/>
                        <a14:foregroundMark x1="39125" y1="29973" x2="38125" y2="25613"/>
                        <a14:foregroundMark x1="45625" y1="22888" x2="46000" y2="56948"/>
                        <a14:foregroundMark x1="53000" y1="22616" x2="53000" y2="59401"/>
                        <a14:foregroundMark x1="65750" y1="48774" x2="58875" y2="59946"/>
                        <a14:foregroundMark x1="58750" y1="43052" x2="58750" y2="40054"/>
                        <a14:foregroundMark x1="72125" y1="37875" x2="72500" y2="58856"/>
                        <a14:foregroundMark x1="88625" y1="19891" x2="89000" y2="56948"/>
                        <a14:foregroundMark x1="80000" y1="54223" x2="83125" y2="52589"/>
                        <a14:foregroundMark x1="40500" y1="73025" x2="92125" y2="7275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6" t="956" b="1126"/>
          <a:stretch/>
        </p:blipFill>
        <p:spPr>
          <a:xfrm>
            <a:off x="10097700" y="5852340"/>
            <a:ext cx="1980000" cy="89160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92D411C-1C11-0943-7E59-4BB774465CBA}"/>
              </a:ext>
            </a:extLst>
          </p:cNvPr>
          <p:cNvSpPr txBox="1"/>
          <p:nvPr/>
        </p:nvSpPr>
        <p:spPr>
          <a:xfrm>
            <a:off x="3048828" y="1391478"/>
            <a:ext cx="7904094" cy="40318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endParaRPr lang="en-GB" sz="3200" dirty="0"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algn="ctr"/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Tendering</a:t>
            </a:r>
          </a:p>
          <a:p>
            <a:pPr algn="ctr"/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Delegated authority – A scheme of delegation.</a:t>
            </a:r>
          </a:p>
          <a:p>
            <a:pPr algn="ctr"/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Spending limits.</a:t>
            </a:r>
          </a:p>
          <a:p>
            <a:pPr algn="ctr"/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Out of hours.</a:t>
            </a:r>
          </a:p>
          <a:p>
            <a:pPr algn="ctr"/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Insurances – ask to see copies.</a:t>
            </a:r>
          </a:p>
          <a:p>
            <a:pPr algn="ctr"/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Working hours.</a:t>
            </a:r>
          </a:p>
          <a:p>
            <a:pPr algn="ctr"/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Checks and references!</a:t>
            </a:r>
          </a:p>
        </p:txBody>
      </p:sp>
    </p:spTree>
    <p:extLst>
      <p:ext uri="{BB962C8B-B14F-4D97-AF65-F5344CB8AC3E}">
        <p14:creationId xmlns:p14="http://schemas.microsoft.com/office/powerpoint/2010/main" val="8770777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972107" y="1391478"/>
            <a:ext cx="6932511" cy="4154664"/>
          </a:xfrm>
        </p:spPr>
        <p:txBody>
          <a:bodyPr>
            <a:norm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‘</a:t>
            </a:r>
            <a:r>
              <a:rPr lang="en-GB" sz="3200" b="1" dirty="0">
                <a:latin typeface="Garamond" panose="02020404030301010803" pitchFamily="18" charset="0"/>
                <a:cs typeface="Arial" panose="020B0604020202020204" pitchFamily="34" charset="0"/>
              </a:rPr>
              <a:t>Websites and applications that enable users to create and share content or participate in social</a:t>
            </a:r>
          </a:p>
          <a:p>
            <a:r>
              <a:rPr lang="en-GB" sz="3200" b="1" dirty="0">
                <a:latin typeface="Garamond" panose="02020404030301010803" pitchFamily="18" charset="0"/>
                <a:cs typeface="Arial" panose="020B0604020202020204" pitchFamily="34" charset="0"/>
              </a:rPr>
              <a:t>networking’.</a:t>
            </a:r>
          </a:p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Facebook was created in 2004 – nearly 20 years ago!</a:t>
            </a:r>
          </a:p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Facebook, Twitter, Linked In, Instagram.</a:t>
            </a:r>
          </a:p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WhatsApp.</a:t>
            </a:r>
          </a:p>
        </p:txBody>
      </p:sp>
      <p:sp>
        <p:nvSpPr>
          <p:cNvPr id="5" name="Rectangle 4"/>
          <p:cNvSpPr/>
          <p:nvPr/>
        </p:nvSpPr>
        <p:spPr>
          <a:xfrm>
            <a:off x="341190" y="0"/>
            <a:ext cx="4230810" cy="6858000"/>
          </a:xfrm>
          <a:prstGeom prst="rect">
            <a:avLst/>
          </a:prstGeom>
          <a:solidFill>
            <a:srgbClr val="A2B0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5490" y="205740"/>
            <a:ext cx="3973419" cy="1943099"/>
          </a:xfrm>
        </p:spPr>
        <p:txBody>
          <a:bodyPr>
            <a:normAutofit/>
          </a:bodyPr>
          <a:lstStyle/>
          <a:p>
            <a:r>
              <a:rPr lang="en-GB" sz="4400" dirty="0">
                <a:solidFill>
                  <a:schemeClr val="bg1"/>
                </a:solidFill>
                <a:latin typeface="Constantia" panose="02030602050306030303" pitchFamily="18" charset="0"/>
              </a:rPr>
              <a:t>Promoting your charity through social media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7875" y1="1907" x2="97000" y2="2997"/>
                        <a14:foregroundMark x1="98000" y1="5995" x2="99000" y2="96185"/>
                        <a14:foregroundMark x1="2000" y1="97003" x2="96500" y2="97548"/>
                        <a14:foregroundMark x1="1375" y1="3815" x2="7875" y2="3270"/>
                        <a14:foregroundMark x1="1000" y1="11989" x2="1000" y2="91008"/>
                        <a14:foregroundMark x1="11375" y1="27248" x2="21375" y2="71117"/>
                        <a14:foregroundMark x1="32250" y1="31608" x2="33000" y2="76022"/>
                        <a14:foregroundMark x1="11375" y1="76022" x2="12000" y2="51771"/>
                        <a14:foregroundMark x1="39125" y1="44414" x2="38125" y2="57766"/>
                        <a14:foregroundMark x1="39125" y1="29973" x2="38125" y2="25613"/>
                        <a14:foregroundMark x1="45625" y1="22888" x2="46000" y2="56948"/>
                        <a14:foregroundMark x1="53000" y1="22616" x2="53000" y2="59401"/>
                        <a14:foregroundMark x1="65750" y1="48774" x2="58875" y2="59946"/>
                        <a14:foregroundMark x1="58750" y1="43052" x2="58750" y2="40054"/>
                        <a14:foregroundMark x1="72125" y1="37875" x2="72500" y2="58856"/>
                        <a14:foregroundMark x1="88625" y1="19891" x2="89000" y2="56948"/>
                        <a14:foregroundMark x1="80000" y1="54223" x2="83125" y2="52589"/>
                        <a14:foregroundMark x1="40500" y1="73025" x2="92125" y2="7275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6" t="956" b="1126"/>
          <a:stretch/>
        </p:blipFill>
        <p:spPr>
          <a:xfrm>
            <a:off x="10097700" y="5852340"/>
            <a:ext cx="1980000" cy="891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048606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86300" y="675861"/>
            <a:ext cx="6932511" cy="4577520"/>
          </a:xfrm>
        </p:spPr>
        <p:txBody>
          <a:bodyPr>
            <a:noAutofit/>
          </a:bodyPr>
          <a:lstStyle/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Decide on your ‘message’.</a:t>
            </a:r>
          </a:p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Decide who you want it to reach. </a:t>
            </a:r>
          </a:p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Plan content.</a:t>
            </a:r>
          </a:p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Work in advance.</a:t>
            </a:r>
          </a:p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Keep things ‘light’ and professional.</a:t>
            </a:r>
          </a:p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Manage responses.</a:t>
            </a:r>
          </a:p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Manage the account – share useful information, invite others, follow others.</a:t>
            </a:r>
          </a:p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Keep under review, have more than one administrator.</a:t>
            </a:r>
          </a:p>
        </p:txBody>
      </p:sp>
      <p:sp>
        <p:nvSpPr>
          <p:cNvPr id="5" name="Rectangle 4"/>
          <p:cNvSpPr/>
          <p:nvPr/>
        </p:nvSpPr>
        <p:spPr>
          <a:xfrm>
            <a:off x="341190" y="0"/>
            <a:ext cx="4230810" cy="6858000"/>
          </a:xfrm>
          <a:prstGeom prst="rect">
            <a:avLst/>
          </a:prstGeom>
          <a:solidFill>
            <a:srgbClr val="A2B0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5490" y="205740"/>
            <a:ext cx="3973419" cy="1943099"/>
          </a:xfrm>
        </p:spPr>
        <p:txBody>
          <a:bodyPr>
            <a:normAutofit/>
          </a:bodyPr>
          <a:lstStyle/>
          <a:p>
            <a:r>
              <a:rPr lang="en-GB" sz="4400" dirty="0">
                <a:solidFill>
                  <a:schemeClr val="bg1"/>
                </a:solidFill>
                <a:latin typeface="Constantia" panose="02030602050306030303" pitchFamily="18" charset="0"/>
              </a:rPr>
              <a:t>Promoting your charity through social media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7875" y1="1907" x2="97000" y2="2997"/>
                        <a14:foregroundMark x1="98000" y1="5995" x2="99000" y2="96185"/>
                        <a14:foregroundMark x1="2000" y1="97003" x2="96500" y2="97548"/>
                        <a14:foregroundMark x1="1375" y1="3815" x2="7875" y2="3270"/>
                        <a14:foregroundMark x1="1000" y1="11989" x2="1000" y2="91008"/>
                        <a14:foregroundMark x1="11375" y1="27248" x2="21375" y2="71117"/>
                        <a14:foregroundMark x1="32250" y1="31608" x2="33000" y2="76022"/>
                        <a14:foregroundMark x1="11375" y1="76022" x2="12000" y2="51771"/>
                        <a14:foregroundMark x1="39125" y1="44414" x2="38125" y2="57766"/>
                        <a14:foregroundMark x1="39125" y1="29973" x2="38125" y2="25613"/>
                        <a14:foregroundMark x1="45625" y1="22888" x2="46000" y2="56948"/>
                        <a14:foregroundMark x1="53000" y1="22616" x2="53000" y2="59401"/>
                        <a14:foregroundMark x1="65750" y1="48774" x2="58875" y2="59946"/>
                        <a14:foregroundMark x1="58750" y1="43052" x2="58750" y2="40054"/>
                        <a14:foregroundMark x1="72125" y1="37875" x2="72500" y2="58856"/>
                        <a14:foregroundMark x1="88625" y1="19891" x2="89000" y2="56948"/>
                        <a14:foregroundMark x1="80000" y1="54223" x2="83125" y2="52589"/>
                        <a14:foregroundMark x1="40500" y1="73025" x2="92125" y2="7275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6" t="956" b="1126"/>
          <a:stretch/>
        </p:blipFill>
        <p:spPr>
          <a:xfrm>
            <a:off x="10097700" y="5852340"/>
            <a:ext cx="1980000" cy="891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74752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86300" y="675861"/>
            <a:ext cx="6932511" cy="4577520"/>
          </a:xfrm>
        </p:spPr>
        <p:txBody>
          <a:bodyPr>
            <a:noAutofit/>
          </a:bodyPr>
          <a:lstStyle/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Social services, housing associations, benefits officers, housing officers, GP’s</a:t>
            </a:r>
          </a:p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This can make your life much easier and simpler!</a:t>
            </a:r>
          </a:p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Don’t be afraid to pick up the telephone – you’re offering a solution.</a:t>
            </a:r>
          </a:p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Networking.</a:t>
            </a:r>
          </a:p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Create a link and stay in touch and manage the relationship.</a:t>
            </a:r>
          </a:p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Send newsletters, updates, success stories.</a:t>
            </a:r>
          </a:p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Trustees can help.</a:t>
            </a:r>
          </a:p>
          <a:p>
            <a:endParaRPr lang="en-GB" sz="3200" dirty="0"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41190" y="0"/>
            <a:ext cx="4230810" cy="6858000"/>
          </a:xfrm>
          <a:prstGeom prst="rect">
            <a:avLst/>
          </a:prstGeom>
          <a:solidFill>
            <a:srgbClr val="A2B0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5490" y="205740"/>
            <a:ext cx="3973419" cy="1943099"/>
          </a:xfrm>
        </p:spPr>
        <p:txBody>
          <a:bodyPr>
            <a:normAutofit/>
          </a:bodyPr>
          <a:lstStyle/>
          <a:p>
            <a:r>
              <a:rPr lang="en-GB" sz="4400" dirty="0">
                <a:solidFill>
                  <a:schemeClr val="bg1"/>
                </a:solidFill>
                <a:latin typeface="Constantia" panose="02030602050306030303" pitchFamily="18" charset="0"/>
              </a:rPr>
              <a:t>Establishing Relationships with Others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7875" y1="1907" x2="97000" y2="2997"/>
                        <a14:foregroundMark x1="98000" y1="5995" x2="99000" y2="96185"/>
                        <a14:foregroundMark x1="2000" y1="97003" x2="96500" y2="97548"/>
                        <a14:foregroundMark x1="1375" y1="3815" x2="7875" y2="3270"/>
                        <a14:foregroundMark x1="1000" y1="11989" x2="1000" y2="91008"/>
                        <a14:foregroundMark x1="11375" y1="27248" x2="21375" y2="71117"/>
                        <a14:foregroundMark x1="32250" y1="31608" x2="33000" y2="76022"/>
                        <a14:foregroundMark x1="11375" y1="76022" x2="12000" y2="51771"/>
                        <a14:foregroundMark x1="39125" y1="44414" x2="38125" y2="57766"/>
                        <a14:foregroundMark x1="39125" y1="29973" x2="38125" y2="25613"/>
                        <a14:foregroundMark x1="45625" y1="22888" x2="46000" y2="56948"/>
                        <a14:foregroundMark x1="53000" y1="22616" x2="53000" y2="59401"/>
                        <a14:foregroundMark x1="65750" y1="48774" x2="58875" y2="59946"/>
                        <a14:foregroundMark x1="58750" y1="43052" x2="58750" y2="40054"/>
                        <a14:foregroundMark x1="72125" y1="37875" x2="72500" y2="58856"/>
                        <a14:foregroundMark x1="88625" y1="19891" x2="89000" y2="56948"/>
                        <a14:foregroundMark x1="80000" y1="54223" x2="83125" y2="52589"/>
                        <a14:foregroundMark x1="40500" y1="73025" x2="92125" y2="7275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6" t="956" b="1126"/>
          <a:stretch/>
        </p:blipFill>
        <p:spPr>
          <a:xfrm>
            <a:off x="10097700" y="5852340"/>
            <a:ext cx="1980000" cy="891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5518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740727" y="0"/>
            <a:ext cx="8451274" cy="6858000"/>
          </a:xfrm>
          <a:prstGeom prst="rect">
            <a:avLst/>
          </a:prstGeom>
          <a:solidFill>
            <a:srgbClr val="007A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7875" y1="1907" x2="97000" y2="2997"/>
                        <a14:foregroundMark x1="98000" y1="5995" x2="99000" y2="96185"/>
                        <a14:foregroundMark x1="2000" y1="97003" x2="96500" y2="97548"/>
                        <a14:foregroundMark x1="1375" y1="3815" x2="7875" y2="3270"/>
                        <a14:foregroundMark x1="1000" y1="11989" x2="1000" y2="91008"/>
                        <a14:foregroundMark x1="11375" y1="27248" x2="21375" y2="71117"/>
                        <a14:foregroundMark x1="32250" y1="31608" x2="33000" y2="76022"/>
                        <a14:foregroundMark x1="11375" y1="76022" x2="12000" y2="51771"/>
                        <a14:foregroundMark x1="39125" y1="44414" x2="38125" y2="57766"/>
                        <a14:foregroundMark x1="39125" y1="29973" x2="38125" y2="25613"/>
                        <a14:foregroundMark x1="45625" y1="22888" x2="46000" y2="56948"/>
                        <a14:foregroundMark x1="53000" y1="22616" x2="53000" y2="59401"/>
                        <a14:foregroundMark x1="65750" y1="48774" x2="58875" y2="59946"/>
                        <a14:foregroundMark x1="58750" y1="43052" x2="58750" y2="40054"/>
                        <a14:foregroundMark x1="72125" y1="37875" x2="72500" y2="58856"/>
                        <a14:foregroundMark x1="88625" y1="19891" x2="89000" y2="56948"/>
                        <a14:foregroundMark x1="80000" y1="54223" x2="83125" y2="52589"/>
                        <a14:foregroundMark x1="40500" y1="73025" x2="92125" y2="7275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6" t="956" b="1126"/>
          <a:stretch/>
        </p:blipFill>
        <p:spPr>
          <a:xfrm>
            <a:off x="652364" y="2646710"/>
            <a:ext cx="3960000" cy="178320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29200" y="294259"/>
            <a:ext cx="4752109" cy="1004507"/>
          </a:xfrm>
        </p:spPr>
        <p:txBody>
          <a:bodyPr/>
          <a:lstStyle/>
          <a:p>
            <a:r>
              <a:rPr lang="en-GB" sz="4400" dirty="0">
                <a:solidFill>
                  <a:srgbClr val="FFFFFF"/>
                </a:solidFill>
                <a:latin typeface="Garamond" panose="02020404030301010803" pitchFamily="18" charset="0"/>
              </a:rPr>
              <a:t>Introduction</a:t>
            </a:r>
            <a:endParaRPr lang="en-GB" dirty="0">
              <a:solidFill>
                <a:srgbClr val="FFFFFF"/>
              </a:solidFill>
              <a:latin typeface="Garamond" panose="02020404030301010803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898412" y="2254094"/>
            <a:ext cx="4135904" cy="3077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dirty="0">
                <a:solidFill>
                  <a:schemeClr val="bg1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Estate Management RICS Surveyor</a:t>
            </a:r>
          </a:p>
          <a:p>
            <a:endParaRPr lang="en-GB" sz="2000" dirty="0">
              <a:solidFill>
                <a:schemeClr val="bg1"/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r>
              <a:rPr lang="en-GB" sz="2000" dirty="0">
                <a:solidFill>
                  <a:schemeClr val="bg1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Trustee </a:t>
            </a:r>
          </a:p>
          <a:p>
            <a:endParaRPr lang="en-GB" sz="2000" dirty="0">
              <a:solidFill>
                <a:schemeClr val="bg1"/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r>
              <a:rPr lang="en-GB" sz="2000" dirty="0">
                <a:solidFill>
                  <a:schemeClr val="bg1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Retained &amp; Consultancy </a:t>
            </a:r>
          </a:p>
          <a:p>
            <a:endParaRPr lang="en-GB" sz="2000" dirty="0">
              <a:solidFill>
                <a:schemeClr val="bg1"/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r>
              <a:rPr lang="en-GB" sz="2000" dirty="0">
                <a:solidFill>
                  <a:schemeClr val="bg1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Land, Property &amp; Almshouse Specialist</a:t>
            </a:r>
          </a:p>
          <a:p>
            <a:endParaRPr lang="en-GB" dirty="0">
              <a:solidFill>
                <a:schemeClr val="bg1"/>
              </a:solidFill>
              <a:latin typeface="+mj-lt"/>
              <a:cs typeface="Arial" panose="020B0604020202020204" pitchFamily="34" charset="0"/>
            </a:endParaRPr>
          </a:p>
          <a:p>
            <a:endParaRPr lang="en-GB" dirty="0">
              <a:solidFill>
                <a:schemeClr val="bg1"/>
              </a:solidFill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70131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740727" y="0"/>
            <a:ext cx="8451274" cy="6858000"/>
          </a:xfrm>
          <a:prstGeom prst="rect">
            <a:avLst/>
          </a:prstGeom>
          <a:solidFill>
            <a:srgbClr val="007A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3200" dirty="0"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algn="ctr"/>
            <a:endParaRPr lang="en-GB" sz="3200" dirty="0"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algn="ctr"/>
            <a:endParaRPr lang="en-GB" sz="3200" dirty="0"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algn="ctr"/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Strategy &amp; Action Plan </a:t>
            </a:r>
          </a:p>
          <a:p>
            <a:pPr algn="ctr"/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Talk &amp; Network </a:t>
            </a:r>
          </a:p>
          <a:p>
            <a:pPr algn="ctr"/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Seek the support</a:t>
            </a:r>
          </a:p>
          <a:p>
            <a:pPr algn="ctr"/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Projects take time </a:t>
            </a:r>
          </a:p>
          <a:p>
            <a:pPr algn="ctr"/>
            <a:endParaRPr lang="en-GB" sz="3200" dirty="0"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algn="ctr"/>
            <a:endParaRPr lang="en-GB" sz="3200" dirty="0"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algn="ctr"/>
            <a:r>
              <a:rPr lang="en-GB" sz="3200" b="1" dirty="0">
                <a:latin typeface="Garamond" panose="02020404030301010803" pitchFamily="18" charset="0"/>
                <a:cs typeface="Arial" panose="020B0604020202020204" pitchFamily="34" charset="0"/>
              </a:rPr>
              <a:t>‘The best time to plant a tree was twenty years ago, the second best time is now’</a:t>
            </a:r>
            <a:endParaRPr lang="en-GB" sz="3200" dirty="0"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7875" y1="1907" x2="97000" y2="2997"/>
                        <a14:foregroundMark x1="98000" y1="5995" x2="99000" y2="96185"/>
                        <a14:foregroundMark x1="2000" y1="97003" x2="96500" y2="97548"/>
                        <a14:foregroundMark x1="1375" y1="3815" x2="7875" y2="3270"/>
                        <a14:foregroundMark x1="1000" y1="11989" x2="1000" y2="91008"/>
                        <a14:foregroundMark x1="11375" y1="27248" x2="21375" y2="71117"/>
                        <a14:foregroundMark x1="32250" y1="31608" x2="33000" y2="76022"/>
                        <a14:foregroundMark x1="11375" y1="76022" x2="12000" y2="51771"/>
                        <a14:foregroundMark x1="39125" y1="44414" x2="38125" y2="57766"/>
                        <a14:foregroundMark x1="39125" y1="29973" x2="38125" y2="25613"/>
                        <a14:foregroundMark x1="45625" y1="22888" x2="46000" y2="56948"/>
                        <a14:foregroundMark x1="53000" y1="22616" x2="53000" y2="59401"/>
                        <a14:foregroundMark x1="65750" y1="48774" x2="58875" y2="59946"/>
                        <a14:foregroundMark x1="58750" y1="43052" x2="58750" y2="40054"/>
                        <a14:foregroundMark x1="72125" y1="37875" x2="72500" y2="58856"/>
                        <a14:foregroundMark x1="88625" y1="19891" x2="89000" y2="56948"/>
                        <a14:foregroundMark x1="80000" y1="54223" x2="83125" y2="52589"/>
                        <a14:foregroundMark x1="40500" y1="73025" x2="92125" y2="7275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6" t="956" b="1126"/>
          <a:stretch/>
        </p:blipFill>
        <p:spPr>
          <a:xfrm>
            <a:off x="652364" y="2646710"/>
            <a:ext cx="3960000" cy="178320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29200" y="294259"/>
            <a:ext cx="4752109" cy="1004507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FFFFFF"/>
                </a:solidFill>
                <a:latin typeface="Garamond" panose="02020404030301010803" pitchFamily="18" charset="0"/>
              </a:rPr>
              <a:t>Top Tips</a:t>
            </a:r>
          </a:p>
        </p:txBody>
      </p:sp>
      <p:sp>
        <p:nvSpPr>
          <p:cNvPr id="4" name="Rectangle 3"/>
          <p:cNvSpPr/>
          <p:nvPr/>
        </p:nvSpPr>
        <p:spPr>
          <a:xfrm>
            <a:off x="5898412" y="2254094"/>
            <a:ext cx="41359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>
              <a:solidFill>
                <a:schemeClr val="bg1"/>
              </a:solidFill>
              <a:latin typeface="+mj-lt"/>
              <a:cs typeface="Arial" panose="020B0604020202020204" pitchFamily="34" charset="0"/>
            </a:endParaRPr>
          </a:p>
          <a:p>
            <a:endParaRPr lang="en-GB" dirty="0">
              <a:solidFill>
                <a:schemeClr val="bg1"/>
              </a:solidFill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94104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740727" y="0"/>
            <a:ext cx="8451274" cy="6858000"/>
          </a:xfrm>
          <a:prstGeom prst="rect">
            <a:avLst/>
          </a:prstGeom>
          <a:solidFill>
            <a:srgbClr val="007A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Almshouse Association.</a:t>
            </a:r>
          </a:p>
          <a:p>
            <a:pPr algn="ctr"/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Charity Commission.</a:t>
            </a:r>
          </a:p>
          <a:p>
            <a:pPr algn="ctr"/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Other Clerks and Contacts.</a:t>
            </a:r>
          </a:p>
          <a:p>
            <a:pPr algn="ctr"/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Local Business Groups.</a:t>
            </a:r>
          </a:p>
          <a:p>
            <a:pPr algn="ctr"/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Local community action groups.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7875" y1="1907" x2="97000" y2="2997"/>
                        <a14:foregroundMark x1="98000" y1="5995" x2="99000" y2="96185"/>
                        <a14:foregroundMark x1="2000" y1="97003" x2="96500" y2="97548"/>
                        <a14:foregroundMark x1="1375" y1="3815" x2="7875" y2="3270"/>
                        <a14:foregroundMark x1="1000" y1="11989" x2="1000" y2="91008"/>
                        <a14:foregroundMark x1="11375" y1="27248" x2="21375" y2="71117"/>
                        <a14:foregroundMark x1="32250" y1="31608" x2="33000" y2="76022"/>
                        <a14:foregroundMark x1="11375" y1="76022" x2="12000" y2="51771"/>
                        <a14:foregroundMark x1="39125" y1="44414" x2="38125" y2="57766"/>
                        <a14:foregroundMark x1="39125" y1="29973" x2="38125" y2="25613"/>
                        <a14:foregroundMark x1="45625" y1="22888" x2="46000" y2="56948"/>
                        <a14:foregroundMark x1="53000" y1="22616" x2="53000" y2="59401"/>
                        <a14:foregroundMark x1="65750" y1="48774" x2="58875" y2="59946"/>
                        <a14:foregroundMark x1="58750" y1="43052" x2="58750" y2="40054"/>
                        <a14:foregroundMark x1="72125" y1="37875" x2="72500" y2="58856"/>
                        <a14:foregroundMark x1="88625" y1="19891" x2="89000" y2="56948"/>
                        <a14:foregroundMark x1="80000" y1="54223" x2="83125" y2="52589"/>
                        <a14:foregroundMark x1="40500" y1="73025" x2="92125" y2="7275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6" t="956" b="1126"/>
          <a:stretch/>
        </p:blipFill>
        <p:spPr>
          <a:xfrm>
            <a:off x="652364" y="2646710"/>
            <a:ext cx="3960000" cy="178320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29200" y="294259"/>
            <a:ext cx="4752109" cy="1004507"/>
          </a:xfrm>
        </p:spPr>
        <p:txBody>
          <a:bodyPr>
            <a:normAutofit fontScale="90000"/>
          </a:bodyPr>
          <a:lstStyle/>
          <a:p>
            <a:r>
              <a:rPr lang="en-GB" dirty="0">
                <a:solidFill>
                  <a:srgbClr val="FFFFFF"/>
                </a:solidFill>
                <a:latin typeface="Garamond" panose="02020404030301010803" pitchFamily="18" charset="0"/>
              </a:rPr>
              <a:t>Help &amp; Support</a:t>
            </a:r>
          </a:p>
        </p:txBody>
      </p:sp>
      <p:sp>
        <p:nvSpPr>
          <p:cNvPr id="4" name="Rectangle 3"/>
          <p:cNvSpPr/>
          <p:nvPr/>
        </p:nvSpPr>
        <p:spPr>
          <a:xfrm>
            <a:off x="5898412" y="2254094"/>
            <a:ext cx="41359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>
              <a:solidFill>
                <a:schemeClr val="bg1"/>
              </a:solidFill>
              <a:latin typeface="+mj-lt"/>
              <a:cs typeface="Arial" panose="020B0604020202020204" pitchFamily="34" charset="0"/>
            </a:endParaRPr>
          </a:p>
          <a:p>
            <a:endParaRPr lang="en-GB" dirty="0">
              <a:solidFill>
                <a:schemeClr val="bg1"/>
              </a:solidFill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73588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740727" y="0"/>
            <a:ext cx="8451274" cy="6858000"/>
          </a:xfrm>
          <a:prstGeom prst="rect">
            <a:avLst/>
          </a:prstGeom>
          <a:solidFill>
            <a:srgbClr val="007A8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Jennifer Millard </a:t>
            </a:r>
          </a:p>
          <a:p>
            <a:pPr algn="ctr"/>
            <a:r>
              <a:rPr lang="en-GB" sz="3200" dirty="0">
                <a:solidFill>
                  <a:schemeClr val="bg1"/>
                </a:solidFill>
                <a:latin typeface="Garamond" panose="02020404030301010803" pitchFamily="18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jennifer@millardconsultants.com</a:t>
            </a:r>
            <a:endParaRPr lang="en-GB" sz="3200" dirty="0">
              <a:solidFill>
                <a:schemeClr val="bg1"/>
              </a:solidFill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pPr algn="ctr"/>
            <a:r>
              <a:rPr lang="en-GB" sz="3200" dirty="0">
                <a:solidFill>
                  <a:schemeClr val="bg1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07851153016</a:t>
            </a:r>
          </a:p>
          <a:p>
            <a:pPr algn="ctr"/>
            <a:r>
              <a:rPr lang="en-GB" sz="3200" dirty="0">
                <a:solidFill>
                  <a:schemeClr val="bg1"/>
                </a:solidFill>
                <a:latin typeface="Garamond" panose="02020404030301010803" pitchFamily="18" charset="0"/>
                <a:cs typeface="Arial" panose="020B0604020202020204" pitchFamily="34" charset="0"/>
              </a:rPr>
              <a:t>01353 699043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100000">
                        <a14:foregroundMark x1="7875" y1="1907" x2="97000" y2="2997"/>
                        <a14:foregroundMark x1="98000" y1="5995" x2="99000" y2="96185"/>
                        <a14:foregroundMark x1="2000" y1="97003" x2="96500" y2="97548"/>
                        <a14:foregroundMark x1="1375" y1="3815" x2="7875" y2="3270"/>
                        <a14:foregroundMark x1="1000" y1="11989" x2="1000" y2="91008"/>
                        <a14:foregroundMark x1="11375" y1="27248" x2="21375" y2="71117"/>
                        <a14:foregroundMark x1="32250" y1="31608" x2="33000" y2="76022"/>
                        <a14:foregroundMark x1="11375" y1="76022" x2="12000" y2="51771"/>
                        <a14:foregroundMark x1="39125" y1="44414" x2="38125" y2="57766"/>
                        <a14:foregroundMark x1="39125" y1="29973" x2="38125" y2="25613"/>
                        <a14:foregroundMark x1="45625" y1="22888" x2="46000" y2="56948"/>
                        <a14:foregroundMark x1="53000" y1="22616" x2="53000" y2="59401"/>
                        <a14:foregroundMark x1="65750" y1="48774" x2="58875" y2="59946"/>
                        <a14:foregroundMark x1="58750" y1="43052" x2="58750" y2="40054"/>
                        <a14:foregroundMark x1="72125" y1="37875" x2="72500" y2="58856"/>
                        <a14:foregroundMark x1="88625" y1="19891" x2="89000" y2="56948"/>
                        <a14:foregroundMark x1="80000" y1="54223" x2="83125" y2="52589"/>
                        <a14:foregroundMark x1="40500" y1="73025" x2="92125" y2="7275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6" t="956" b="1126"/>
          <a:stretch/>
        </p:blipFill>
        <p:spPr>
          <a:xfrm>
            <a:off x="652364" y="2646710"/>
            <a:ext cx="3960000" cy="178320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29200" y="294259"/>
            <a:ext cx="4752109" cy="1004507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FFFFFF"/>
                </a:solidFill>
                <a:latin typeface="Garamond" panose="02020404030301010803" pitchFamily="18" charset="0"/>
              </a:rPr>
              <a:t>Questions</a:t>
            </a:r>
          </a:p>
        </p:txBody>
      </p:sp>
      <p:sp>
        <p:nvSpPr>
          <p:cNvPr id="4" name="Rectangle 3"/>
          <p:cNvSpPr/>
          <p:nvPr/>
        </p:nvSpPr>
        <p:spPr>
          <a:xfrm>
            <a:off x="5898412" y="2254094"/>
            <a:ext cx="41359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GB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>
              <a:solidFill>
                <a:schemeClr val="bg1"/>
              </a:solidFill>
              <a:latin typeface="+mj-lt"/>
              <a:cs typeface="Arial" panose="020B0604020202020204" pitchFamily="34" charset="0"/>
            </a:endParaRPr>
          </a:p>
          <a:p>
            <a:endParaRPr lang="en-GB" dirty="0">
              <a:solidFill>
                <a:schemeClr val="bg1"/>
              </a:solidFill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6855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193675"/>
            <a:ext cx="12192000" cy="1260000"/>
          </a:xfrm>
          <a:prstGeom prst="rect">
            <a:avLst/>
          </a:prstGeom>
          <a:solidFill>
            <a:srgbClr val="0439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60" y="287893"/>
            <a:ext cx="5669280" cy="1071563"/>
          </a:xfrm>
        </p:spPr>
        <p:txBody>
          <a:bodyPr>
            <a:normAutofit/>
          </a:bodyPr>
          <a:lstStyle/>
          <a:p>
            <a:r>
              <a:rPr lang="en-GB" sz="4400" dirty="0">
                <a:solidFill>
                  <a:schemeClr val="bg1"/>
                </a:solidFill>
                <a:latin typeface="Constantia" panose="02030602050306030303" pitchFamily="18" charset="0"/>
              </a:rPr>
              <a:t>The Role of the Clerk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Clerk, Secretary, Correspondent, Chief Executive Officer, Chief Operating Officer, Trustee, Administrator, Warden.</a:t>
            </a:r>
          </a:p>
          <a:p>
            <a:endParaRPr lang="en-GB" sz="3200" dirty="0">
              <a:latin typeface="Garamond" panose="02020404030301010803" pitchFamily="18" charset="0"/>
              <a:cs typeface="Arial" panose="020B0604020202020204" pitchFamily="34" charset="0"/>
            </a:endParaRPr>
          </a:p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The list goes on …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65760" y="1921033"/>
            <a:ext cx="3451860" cy="67500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>
                <a:latin typeface="Garamond" panose="02020404030301010803" pitchFamily="18" charset="0"/>
              </a:rPr>
              <a:t>What’s in a name?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7875" y1="1907" x2="97000" y2="2997"/>
                        <a14:foregroundMark x1="98000" y1="5995" x2="99000" y2="96185"/>
                        <a14:foregroundMark x1="2000" y1="97003" x2="96500" y2="97548"/>
                        <a14:foregroundMark x1="1375" y1="3815" x2="7875" y2="3270"/>
                        <a14:foregroundMark x1="1000" y1="11989" x2="1000" y2="91008"/>
                        <a14:foregroundMark x1="11375" y1="27248" x2="21375" y2="71117"/>
                        <a14:foregroundMark x1="32250" y1="31608" x2="33000" y2="76022"/>
                        <a14:foregroundMark x1="11375" y1="76022" x2="12000" y2="51771"/>
                        <a14:foregroundMark x1="39125" y1="44414" x2="38125" y2="57766"/>
                        <a14:foregroundMark x1="39125" y1="29973" x2="38125" y2="25613"/>
                        <a14:foregroundMark x1="45625" y1="22888" x2="46000" y2="56948"/>
                        <a14:foregroundMark x1="53000" y1="22616" x2="53000" y2="59401"/>
                        <a14:foregroundMark x1="65750" y1="48774" x2="58875" y2="59946"/>
                        <a14:foregroundMark x1="58750" y1="43052" x2="58750" y2="40054"/>
                        <a14:foregroundMark x1="72125" y1="37875" x2="72500" y2="58856"/>
                        <a14:foregroundMark x1="88625" y1="19891" x2="89000" y2="56948"/>
                        <a14:foregroundMark x1="80000" y1="54223" x2="83125" y2="52589"/>
                        <a14:foregroundMark x1="40500" y1="73025" x2="92125" y2="7275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6" t="956" b="1126"/>
          <a:stretch/>
        </p:blipFill>
        <p:spPr>
          <a:xfrm>
            <a:off x="10097700" y="5852340"/>
            <a:ext cx="1980000" cy="891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7405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193675"/>
            <a:ext cx="12192000" cy="1260000"/>
          </a:xfrm>
          <a:prstGeom prst="rect">
            <a:avLst/>
          </a:prstGeom>
          <a:solidFill>
            <a:srgbClr val="0439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60" y="287893"/>
            <a:ext cx="5669280" cy="1071563"/>
          </a:xfrm>
        </p:spPr>
        <p:txBody>
          <a:bodyPr>
            <a:normAutofit/>
          </a:bodyPr>
          <a:lstStyle/>
          <a:p>
            <a:r>
              <a:rPr lang="en-GB" sz="4400" dirty="0">
                <a:solidFill>
                  <a:schemeClr val="bg1"/>
                </a:solidFill>
                <a:latin typeface="Constantia" panose="02030602050306030303" pitchFamily="18" charset="0"/>
              </a:rPr>
              <a:t>The Role of the Clerk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1" y="2844356"/>
            <a:ext cx="9372600" cy="3321948"/>
          </a:xfrm>
        </p:spPr>
        <p:txBody>
          <a:bodyPr>
            <a:normAutofit/>
          </a:bodyPr>
          <a:lstStyle/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Statutory Obligations, General Administration</a:t>
            </a:r>
          </a:p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(Accounting &amp; Audit Functions)</a:t>
            </a:r>
          </a:p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The ‘offer’, </a:t>
            </a:r>
            <a:r>
              <a:rPr lang="en-GB" sz="3200" b="1" dirty="0">
                <a:latin typeface="Garamond" panose="02020404030301010803" pitchFamily="18" charset="0"/>
                <a:cs typeface="Arial" panose="020B0604020202020204" pitchFamily="34" charset="0"/>
              </a:rPr>
              <a:t>First point of contact</a:t>
            </a:r>
          </a:p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Trustees / Volunteers, HR, Community Representatives</a:t>
            </a:r>
          </a:p>
          <a:p>
            <a:r>
              <a:rPr lang="en-GB" sz="3200" b="1" dirty="0">
                <a:latin typeface="Garamond" panose="02020404030301010803" pitchFamily="18" charset="0"/>
                <a:cs typeface="Arial" panose="020B0604020202020204" pitchFamily="34" charset="0"/>
              </a:rPr>
              <a:t>Depends on: </a:t>
            </a:r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Charity size, income, governance, trustees, volunteers, residents, other stakeholders.</a:t>
            </a: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65760" y="1921033"/>
            <a:ext cx="2948940" cy="67500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>
                <a:latin typeface="Constantia" panose="02030602050306030303" pitchFamily="18" charset="0"/>
              </a:rPr>
              <a:t>Job Description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7875" y1="1907" x2="97000" y2="2997"/>
                        <a14:foregroundMark x1="98000" y1="5995" x2="99000" y2="96185"/>
                        <a14:foregroundMark x1="2000" y1="97003" x2="96500" y2="97548"/>
                        <a14:foregroundMark x1="1375" y1="3815" x2="7875" y2="3270"/>
                        <a14:foregroundMark x1="1000" y1="11989" x2="1000" y2="91008"/>
                        <a14:foregroundMark x1="11375" y1="27248" x2="21375" y2="71117"/>
                        <a14:foregroundMark x1="32250" y1="31608" x2="33000" y2="76022"/>
                        <a14:foregroundMark x1="11375" y1="76022" x2="12000" y2="51771"/>
                        <a14:foregroundMark x1="39125" y1="44414" x2="38125" y2="57766"/>
                        <a14:foregroundMark x1="39125" y1="29973" x2="38125" y2="25613"/>
                        <a14:foregroundMark x1="45625" y1="22888" x2="46000" y2="56948"/>
                        <a14:foregroundMark x1="53000" y1="22616" x2="53000" y2="59401"/>
                        <a14:foregroundMark x1="65750" y1="48774" x2="58875" y2="59946"/>
                        <a14:foregroundMark x1="58750" y1="43052" x2="58750" y2="40054"/>
                        <a14:foregroundMark x1="72125" y1="37875" x2="72500" y2="58856"/>
                        <a14:foregroundMark x1="88625" y1="19891" x2="89000" y2="56948"/>
                        <a14:foregroundMark x1="80000" y1="54223" x2="83125" y2="52589"/>
                        <a14:foregroundMark x1="40500" y1="73025" x2="92125" y2="7275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6" t="956" b="1126"/>
          <a:stretch/>
        </p:blipFill>
        <p:spPr>
          <a:xfrm>
            <a:off x="10097700" y="5852340"/>
            <a:ext cx="1980000" cy="891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7801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211906"/>
            <a:ext cx="12192000" cy="1260000"/>
          </a:xfrm>
          <a:prstGeom prst="rect">
            <a:avLst/>
          </a:prstGeom>
          <a:solidFill>
            <a:srgbClr val="04395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5760" y="287893"/>
            <a:ext cx="6561814" cy="1071563"/>
          </a:xfrm>
        </p:spPr>
        <p:txBody>
          <a:bodyPr>
            <a:normAutofit fontScale="90000"/>
          </a:bodyPr>
          <a:lstStyle/>
          <a:p>
            <a:r>
              <a:rPr lang="en-GB" sz="4400" dirty="0">
                <a:solidFill>
                  <a:schemeClr val="bg1"/>
                </a:solidFill>
                <a:latin typeface="Constantia" panose="02030602050306030303" pitchFamily="18" charset="0"/>
              </a:rPr>
              <a:t>General Operational Tasks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1" y="2844356"/>
            <a:ext cx="9372600" cy="3321948"/>
          </a:xfrm>
        </p:spPr>
        <p:txBody>
          <a:bodyPr>
            <a:normAutofit fontScale="40000" lnSpcReduction="20000"/>
          </a:bodyPr>
          <a:lstStyle/>
          <a:p>
            <a:r>
              <a:rPr lang="en-GB" sz="8000" dirty="0">
                <a:latin typeface="Garamond" panose="02020404030301010803" pitchFamily="18" charset="0"/>
                <a:cs typeface="Arial" panose="020B0604020202020204" pitchFamily="34" charset="0"/>
              </a:rPr>
              <a:t>The Scheme / Governing Document / Trust Deed. </a:t>
            </a:r>
          </a:p>
          <a:p>
            <a:r>
              <a:rPr lang="en-GB" sz="8000" dirty="0">
                <a:latin typeface="Garamond" panose="02020404030301010803" pitchFamily="18" charset="0"/>
                <a:cs typeface="Arial" panose="020B0604020202020204" pitchFamily="34" charset="0"/>
              </a:rPr>
              <a:t>The Estate – Almshouses, Investment Properties. </a:t>
            </a:r>
          </a:p>
          <a:p>
            <a:r>
              <a:rPr lang="en-GB" sz="8000" dirty="0">
                <a:latin typeface="Garamond" panose="02020404030301010803" pitchFamily="18" charset="0"/>
                <a:cs typeface="Arial" panose="020B0604020202020204" pitchFamily="34" charset="0"/>
              </a:rPr>
              <a:t>Support - Agents – Instruction / Management. </a:t>
            </a:r>
          </a:p>
          <a:p>
            <a:r>
              <a:rPr lang="en-GB" sz="8000" dirty="0">
                <a:latin typeface="Garamond" panose="02020404030301010803" pitchFamily="18" charset="0"/>
                <a:cs typeface="Arial" panose="020B0604020202020204" pitchFamily="34" charset="0"/>
              </a:rPr>
              <a:t>Meetings – Frequency, length, timing, agenda. </a:t>
            </a:r>
          </a:p>
          <a:p>
            <a:r>
              <a:rPr lang="en-GB" sz="8000" dirty="0">
                <a:latin typeface="Garamond" panose="02020404030301010803" pitchFamily="18" charset="0"/>
                <a:cs typeface="Arial" panose="020B0604020202020204" pitchFamily="34" charset="0"/>
              </a:rPr>
              <a:t>Residents / Beneficiaries / Grant Giving </a:t>
            </a:r>
            <a:r>
              <a:rPr lang="en-GB" sz="8000" b="1" dirty="0">
                <a:latin typeface="Garamond" panose="02020404030301010803" pitchFamily="18" charset="0"/>
                <a:cs typeface="Arial" panose="020B0604020202020204" pitchFamily="34" charset="0"/>
              </a:rPr>
              <a:t>Delegation.</a:t>
            </a:r>
            <a:r>
              <a:rPr lang="en-GB" sz="8000" dirty="0">
                <a:latin typeface="Garamond" panose="02020404030301010803" pitchFamily="18" charset="0"/>
                <a:cs typeface="Arial" panose="020B0604020202020204" pitchFamily="34" charset="0"/>
              </a:rPr>
              <a:t> </a:t>
            </a:r>
          </a:p>
          <a:p>
            <a:r>
              <a:rPr lang="en-GB" sz="8000" b="1" dirty="0">
                <a:latin typeface="Garamond" panose="02020404030301010803" pitchFamily="18" charset="0"/>
                <a:cs typeface="Arial" panose="020B0604020202020204" pitchFamily="34" charset="0"/>
              </a:rPr>
              <a:t>Other: </a:t>
            </a:r>
            <a:r>
              <a:rPr lang="en-GB" sz="8000" dirty="0">
                <a:latin typeface="Garamond" panose="02020404030301010803" pitchFamily="18" charset="0"/>
                <a:cs typeface="Arial" panose="020B0604020202020204" pitchFamily="34" charset="0"/>
              </a:rPr>
              <a:t>HMRC, Banks, Investment Partners, Surveyors, Contractors, ICO, Solicitors &amp; Accountants. </a:t>
            </a:r>
          </a:p>
          <a:p>
            <a:endParaRPr lang="en-GB" dirty="0">
              <a:latin typeface="Garamond" panose="02020404030301010803" pitchFamily="18" charset="0"/>
              <a:cs typeface="Arial" panose="020B0604020202020204" pitchFamily="34" charset="0"/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365760" y="1921033"/>
            <a:ext cx="2948940" cy="67500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200" dirty="0">
                <a:latin typeface="Constantia" panose="02030602050306030303" pitchFamily="18" charset="0"/>
              </a:rPr>
              <a:t>Where to start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7875" y1="1907" x2="97000" y2="2997"/>
                        <a14:foregroundMark x1="98000" y1="5995" x2="99000" y2="96185"/>
                        <a14:foregroundMark x1="2000" y1="97003" x2="96500" y2="97548"/>
                        <a14:foregroundMark x1="1375" y1="3815" x2="7875" y2="3270"/>
                        <a14:foregroundMark x1="1000" y1="11989" x2="1000" y2="91008"/>
                        <a14:foregroundMark x1="11375" y1="27248" x2="21375" y2="71117"/>
                        <a14:foregroundMark x1="32250" y1="31608" x2="33000" y2="76022"/>
                        <a14:foregroundMark x1="11375" y1="76022" x2="12000" y2="51771"/>
                        <a14:foregroundMark x1="39125" y1="44414" x2="38125" y2="57766"/>
                        <a14:foregroundMark x1="39125" y1="29973" x2="38125" y2="25613"/>
                        <a14:foregroundMark x1="45625" y1="22888" x2="46000" y2="56948"/>
                        <a14:foregroundMark x1="53000" y1="22616" x2="53000" y2="59401"/>
                        <a14:foregroundMark x1="65750" y1="48774" x2="58875" y2="59946"/>
                        <a14:foregroundMark x1="58750" y1="43052" x2="58750" y2="40054"/>
                        <a14:foregroundMark x1="72125" y1="37875" x2="72500" y2="58856"/>
                        <a14:foregroundMark x1="88625" y1="19891" x2="89000" y2="56948"/>
                        <a14:foregroundMark x1="80000" y1="54223" x2="83125" y2="52589"/>
                        <a14:foregroundMark x1="40500" y1="73025" x2="92125" y2="7275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6" t="956" b="1126"/>
          <a:stretch/>
        </p:blipFill>
        <p:spPr>
          <a:xfrm>
            <a:off x="10097700" y="5852340"/>
            <a:ext cx="1980000" cy="891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10200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349553"/>
            <a:ext cx="12192000" cy="1260000"/>
          </a:xfrm>
          <a:prstGeom prst="rect">
            <a:avLst/>
          </a:prstGeom>
          <a:solidFill>
            <a:srgbClr val="A2B0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8785" y="711892"/>
            <a:ext cx="8598060" cy="784081"/>
          </a:xfrm>
        </p:spPr>
        <p:txBody>
          <a:bodyPr>
            <a:noAutofit/>
          </a:bodyPr>
          <a:lstStyle/>
          <a:p>
            <a:pPr algn="l"/>
            <a:r>
              <a:rPr lang="en-GB" sz="4400" dirty="0">
                <a:solidFill>
                  <a:schemeClr val="bg1"/>
                </a:solidFill>
                <a:latin typeface="Constantia" panose="02030602050306030303" pitchFamily="18" charset="0"/>
              </a:rPr>
              <a:t>Administrative Duties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4629" y="2278022"/>
            <a:ext cx="9144000" cy="3685455"/>
          </a:xfrm>
        </p:spPr>
        <p:txBody>
          <a:bodyPr>
            <a:normAutofit fontScale="92500" lnSpcReduction="10000"/>
          </a:bodyPr>
          <a:lstStyle/>
          <a:p>
            <a:r>
              <a:rPr lang="en-GB" sz="3200" dirty="0">
                <a:latin typeface="Garamond" panose="02020404030301010803" pitchFamily="18" charset="0"/>
              </a:rPr>
              <a:t>Where does it start and stop? </a:t>
            </a:r>
          </a:p>
          <a:p>
            <a:r>
              <a:rPr lang="en-GB" sz="3200" dirty="0">
                <a:latin typeface="Garamond" panose="02020404030301010803" pitchFamily="18" charset="0"/>
              </a:rPr>
              <a:t>Hours? </a:t>
            </a:r>
          </a:p>
          <a:p>
            <a:r>
              <a:rPr lang="en-GB" sz="3200" dirty="0">
                <a:latin typeface="Garamond" panose="02020404030301010803" pitchFamily="18" charset="0"/>
              </a:rPr>
              <a:t>Trustee Role and Availability. </a:t>
            </a:r>
          </a:p>
          <a:p>
            <a:r>
              <a:rPr lang="en-GB" sz="3200" dirty="0">
                <a:latin typeface="Garamond" panose="02020404030301010803" pitchFamily="18" charset="0"/>
              </a:rPr>
              <a:t>Volunteers. </a:t>
            </a:r>
          </a:p>
          <a:p>
            <a:r>
              <a:rPr lang="en-GB" sz="3200" dirty="0">
                <a:latin typeface="Garamond" panose="02020404030301010803" pitchFamily="18" charset="0"/>
              </a:rPr>
              <a:t>Size of Charity. </a:t>
            </a:r>
          </a:p>
          <a:p>
            <a:r>
              <a:rPr lang="en-GB" sz="3200" dirty="0">
                <a:latin typeface="Garamond" panose="02020404030301010803" pitchFamily="18" charset="0"/>
              </a:rPr>
              <a:t>Responsibility beyond the Almshouses – grant giving etc.</a:t>
            </a:r>
          </a:p>
          <a:p>
            <a:r>
              <a:rPr lang="en-GB" sz="3200" dirty="0">
                <a:latin typeface="Garamond" panose="02020404030301010803" pitchFamily="18" charset="0"/>
              </a:rPr>
              <a:t>Scheme of Delegation / DBS Checks / Insurance. </a:t>
            </a:r>
          </a:p>
          <a:p>
            <a:endParaRPr lang="en-GB" i="1" dirty="0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7875" y1="1907" x2="97000" y2="2997"/>
                        <a14:foregroundMark x1="98000" y1="5995" x2="99000" y2="96185"/>
                        <a14:foregroundMark x1="2000" y1="97003" x2="96500" y2="97548"/>
                        <a14:foregroundMark x1="1375" y1="3815" x2="7875" y2="3270"/>
                        <a14:foregroundMark x1="1000" y1="11989" x2="1000" y2="91008"/>
                        <a14:foregroundMark x1="11375" y1="27248" x2="21375" y2="71117"/>
                        <a14:foregroundMark x1="32250" y1="31608" x2="33000" y2="76022"/>
                        <a14:foregroundMark x1="11375" y1="76022" x2="12000" y2="51771"/>
                        <a14:foregroundMark x1="39125" y1="44414" x2="38125" y2="57766"/>
                        <a14:foregroundMark x1="39125" y1="29973" x2="38125" y2="25613"/>
                        <a14:foregroundMark x1="45625" y1="22888" x2="46000" y2="56948"/>
                        <a14:foregroundMark x1="53000" y1="22616" x2="53000" y2="59401"/>
                        <a14:foregroundMark x1="65750" y1="48774" x2="58875" y2="59946"/>
                        <a14:foregroundMark x1="58750" y1="43052" x2="58750" y2="40054"/>
                        <a14:foregroundMark x1="72125" y1="37875" x2="72500" y2="58856"/>
                        <a14:foregroundMark x1="88625" y1="19891" x2="89000" y2="56948"/>
                        <a14:foregroundMark x1="80000" y1="54223" x2="83125" y2="52589"/>
                        <a14:foregroundMark x1="40500" y1="73025" x2="92125" y2="7275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6" t="956" b="1126"/>
          <a:stretch/>
        </p:blipFill>
        <p:spPr>
          <a:xfrm>
            <a:off x="10097700" y="5852340"/>
            <a:ext cx="1980000" cy="891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44788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349553"/>
            <a:ext cx="12192000" cy="1260000"/>
          </a:xfrm>
          <a:prstGeom prst="rect">
            <a:avLst/>
          </a:prstGeom>
          <a:solidFill>
            <a:srgbClr val="A2B0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20736" y="711892"/>
            <a:ext cx="8626109" cy="784081"/>
          </a:xfrm>
        </p:spPr>
        <p:txBody>
          <a:bodyPr>
            <a:noAutofit/>
          </a:bodyPr>
          <a:lstStyle/>
          <a:p>
            <a:pPr algn="l"/>
            <a:r>
              <a:rPr lang="en-GB" sz="4400" dirty="0">
                <a:solidFill>
                  <a:schemeClr val="bg1"/>
                </a:solidFill>
                <a:latin typeface="Constantia" panose="02030602050306030303" pitchFamily="18" charset="0"/>
              </a:rPr>
              <a:t>Administrative Duties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54629" y="2278023"/>
            <a:ext cx="9144000" cy="3373582"/>
          </a:xfrm>
        </p:spPr>
        <p:txBody>
          <a:bodyPr>
            <a:normAutofit/>
          </a:bodyPr>
          <a:lstStyle/>
          <a:p>
            <a:endParaRPr lang="en-GB" dirty="0">
              <a:latin typeface="Garamond" panose="02020404030301010803" pitchFamily="18" charset="0"/>
            </a:endParaRPr>
          </a:p>
          <a:p>
            <a:r>
              <a:rPr lang="en-GB" sz="3200" dirty="0">
                <a:latin typeface="Garamond" panose="02020404030301010803" pitchFamily="18" charset="0"/>
              </a:rPr>
              <a:t>Charity Governance. </a:t>
            </a:r>
          </a:p>
          <a:p>
            <a:endParaRPr lang="en-GB" sz="3200" dirty="0">
              <a:latin typeface="Garamond" panose="02020404030301010803" pitchFamily="18" charset="0"/>
            </a:endParaRPr>
          </a:p>
          <a:p>
            <a:r>
              <a:rPr lang="en-GB" sz="3200" dirty="0">
                <a:latin typeface="Garamond" panose="02020404030301010803" pitchFamily="18" charset="0"/>
              </a:rPr>
              <a:t>Estate Management.</a:t>
            </a:r>
          </a:p>
          <a:p>
            <a:endParaRPr lang="en-GB" sz="3200" dirty="0">
              <a:latin typeface="Garamond" panose="02020404030301010803" pitchFamily="18" charset="0"/>
            </a:endParaRPr>
          </a:p>
          <a:p>
            <a:r>
              <a:rPr lang="en-GB" sz="3200" dirty="0">
                <a:latin typeface="Garamond" panose="02020404030301010803" pitchFamily="18" charset="0"/>
              </a:rPr>
              <a:t>Grant Giving / Beneficiaries / Residents. 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7875" y1="1907" x2="97000" y2="2997"/>
                        <a14:foregroundMark x1="98000" y1="5995" x2="99000" y2="96185"/>
                        <a14:foregroundMark x1="2000" y1="97003" x2="96500" y2="97548"/>
                        <a14:foregroundMark x1="1375" y1="3815" x2="7875" y2="3270"/>
                        <a14:foregroundMark x1="1000" y1="11989" x2="1000" y2="91008"/>
                        <a14:foregroundMark x1="11375" y1="27248" x2="21375" y2="71117"/>
                        <a14:foregroundMark x1="32250" y1="31608" x2="33000" y2="76022"/>
                        <a14:foregroundMark x1="11375" y1="76022" x2="12000" y2="51771"/>
                        <a14:foregroundMark x1="39125" y1="44414" x2="38125" y2="57766"/>
                        <a14:foregroundMark x1="39125" y1="29973" x2="38125" y2="25613"/>
                        <a14:foregroundMark x1="45625" y1="22888" x2="46000" y2="56948"/>
                        <a14:foregroundMark x1="53000" y1="22616" x2="53000" y2="59401"/>
                        <a14:foregroundMark x1="65750" y1="48774" x2="58875" y2="59946"/>
                        <a14:foregroundMark x1="58750" y1="43052" x2="58750" y2="40054"/>
                        <a14:foregroundMark x1="72125" y1="37875" x2="72500" y2="58856"/>
                        <a14:foregroundMark x1="88625" y1="19891" x2="89000" y2="56948"/>
                        <a14:foregroundMark x1="80000" y1="54223" x2="83125" y2="52589"/>
                        <a14:foregroundMark x1="40500" y1="73025" x2="92125" y2="7275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6" t="956" b="1126"/>
          <a:stretch/>
        </p:blipFill>
        <p:spPr>
          <a:xfrm>
            <a:off x="10097700" y="5852340"/>
            <a:ext cx="1980000" cy="891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27142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" y="1928711"/>
            <a:ext cx="4091940" cy="583882"/>
          </a:xfrm>
        </p:spPr>
        <p:txBody>
          <a:bodyPr>
            <a:noAutofit/>
          </a:bodyPr>
          <a:lstStyle/>
          <a:p>
            <a:r>
              <a:rPr lang="en-GB" sz="3200" dirty="0">
                <a:latin typeface="Constantia" panose="02030602050306030303" pitchFamily="18" charset="0"/>
              </a:rPr>
              <a:t>Charity Governance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38740" y="2498240"/>
            <a:ext cx="8557590" cy="4010207"/>
          </a:xfrm>
        </p:spPr>
        <p:txBody>
          <a:bodyPr>
            <a:noAutofit/>
          </a:bodyPr>
          <a:lstStyle/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Scheme – Trustee Meetings.</a:t>
            </a:r>
          </a:p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Agendas &amp; Minutes.</a:t>
            </a:r>
          </a:p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Trustee recruitment and appointment.</a:t>
            </a:r>
          </a:p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Grant giving.</a:t>
            </a:r>
          </a:p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Accounts &amp; Annual Returns – Accountant.</a:t>
            </a:r>
          </a:p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Charity Commission / HMRC / ICO.</a:t>
            </a:r>
          </a:p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Policies. Networking.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0" y="349553"/>
            <a:ext cx="12192000" cy="1260000"/>
          </a:xfrm>
          <a:prstGeom prst="rect">
            <a:avLst/>
          </a:prstGeom>
          <a:solidFill>
            <a:srgbClr val="A2B0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320040" y="711892"/>
            <a:ext cx="5806440" cy="78408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400" dirty="0">
                <a:solidFill>
                  <a:schemeClr val="bg1"/>
                </a:solidFill>
                <a:latin typeface="Constantia" panose="02030602050306030303" pitchFamily="18" charset="0"/>
              </a:rPr>
              <a:t>Administrative Duties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7875" y1="1907" x2="97000" y2="2997"/>
                        <a14:foregroundMark x1="98000" y1="5995" x2="99000" y2="96185"/>
                        <a14:foregroundMark x1="2000" y1="97003" x2="96500" y2="97548"/>
                        <a14:foregroundMark x1="1375" y1="3815" x2="7875" y2="3270"/>
                        <a14:foregroundMark x1="1000" y1="11989" x2="1000" y2="91008"/>
                        <a14:foregroundMark x1="11375" y1="27248" x2="21375" y2="71117"/>
                        <a14:foregroundMark x1="32250" y1="31608" x2="33000" y2="76022"/>
                        <a14:foregroundMark x1="11375" y1="76022" x2="12000" y2="51771"/>
                        <a14:foregroundMark x1="39125" y1="44414" x2="38125" y2="57766"/>
                        <a14:foregroundMark x1="39125" y1="29973" x2="38125" y2="25613"/>
                        <a14:foregroundMark x1="45625" y1="22888" x2="46000" y2="56948"/>
                        <a14:foregroundMark x1="53000" y1="22616" x2="53000" y2="59401"/>
                        <a14:foregroundMark x1="65750" y1="48774" x2="58875" y2="59946"/>
                        <a14:foregroundMark x1="58750" y1="43052" x2="58750" y2="40054"/>
                        <a14:foregroundMark x1="72125" y1="37875" x2="72500" y2="58856"/>
                        <a14:foregroundMark x1="88625" y1="19891" x2="89000" y2="56948"/>
                        <a14:foregroundMark x1="80000" y1="54223" x2="83125" y2="52589"/>
                        <a14:foregroundMark x1="40500" y1="73025" x2="92125" y2="7275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6" t="956" b="1126"/>
          <a:stretch/>
        </p:blipFill>
        <p:spPr>
          <a:xfrm>
            <a:off x="10097700" y="5852340"/>
            <a:ext cx="1980000" cy="891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55757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0040" y="1928711"/>
            <a:ext cx="4091940" cy="583882"/>
          </a:xfrm>
        </p:spPr>
        <p:txBody>
          <a:bodyPr>
            <a:noAutofit/>
          </a:bodyPr>
          <a:lstStyle/>
          <a:p>
            <a:r>
              <a:rPr lang="en-GB" sz="3200" dirty="0">
                <a:latin typeface="Constantia" panose="02030602050306030303" pitchFamily="18" charset="0"/>
              </a:rPr>
              <a:t>Charity Governance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38740" y="2498240"/>
            <a:ext cx="8557590" cy="4010207"/>
          </a:xfrm>
        </p:spPr>
        <p:txBody>
          <a:bodyPr>
            <a:noAutofit/>
          </a:bodyPr>
          <a:lstStyle/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Trustees </a:t>
            </a:r>
          </a:p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Skills Audit – Advertising</a:t>
            </a:r>
          </a:p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Networking / Other Charities </a:t>
            </a:r>
          </a:p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Trustee Support</a:t>
            </a:r>
          </a:p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Diversification / Interesting </a:t>
            </a:r>
          </a:p>
          <a:p>
            <a:r>
              <a:rPr lang="en-GB" sz="3200" dirty="0">
                <a:latin typeface="Garamond" panose="02020404030301010803" pitchFamily="18" charset="0"/>
                <a:cs typeface="Arial" panose="020B0604020202020204" pitchFamily="34" charset="0"/>
              </a:rPr>
              <a:t>Expectation – Viability – Time Commitment</a:t>
            </a:r>
          </a:p>
        </p:txBody>
      </p:sp>
      <p:sp>
        <p:nvSpPr>
          <p:cNvPr id="14" name="Rectangle 13"/>
          <p:cNvSpPr/>
          <p:nvPr/>
        </p:nvSpPr>
        <p:spPr>
          <a:xfrm>
            <a:off x="0" y="349553"/>
            <a:ext cx="12192000" cy="1260000"/>
          </a:xfrm>
          <a:prstGeom prst="rect">
            <a:avLst/>
          </a:prstGeom>
          <a:solidFill>
            <a:srgbClr val="A2B0C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itle 1"/>
          <p:cNvSpPr txBox="1">
            <a:spLocks/>
          </p:cNvSpPr>
          <p:nvPr/>
        </p:nvSpPr>
        <p:spPr>
          <a:xfrm>
            <a:off x="320040" y="711892"/>
            <a:ext cx="5806440" cy="78408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400" dirty="0">
                <a:solidFill>
                  <a:schemeClr val="bg1"/>
                </a:solidFill>
                <a:latin typeface="Constantia" panose="02030602050306030303" pitchFamily="18" charset="0"/>
              </a:rPr>
              <a:t>Administrative Duties</a:t>
            </a:r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100000" l="0" r="100000">
                        <a14:foregroundMark x1="7875" y1="1907" x2="97000" y2="2997"/>
                        <a14:foregroundMark x1="98000" y1="5995" x2="99000" y2="96185"/>
                        <a14:foregroundMark x1="2000" y1="97003" x2="96500" y2="97548"/>
                        <a14:foregroundMark x1="1375" y1="3815" x2="7875" y2="3270"/>
                        <a14:foregroundMark x1="1000" y1="11989" x2="1000" y2="91008"/>
                        <a14:foregroundMark x1="11375" y1="27248" x2="21375" y2="71117"/>
                        <a14:foregroundMark x1="32250" y1="31608" x2="33000" y2="76022"/>
                        <a14:foregroundMark x1="11375" y1="76022" x2="12000" y2="51771"/>
                        <a14:foregroundMark x1="39125" y1="44414" x2="38125" y2="57766"/>
                        <a14:foregroundMark x1="39125" y1="29973" x2="38125" y2="25613"/>
                        <a14:foregroundMark x1="45625" y1="22888" x2="46000" y2="56948"/>
                        <a14:foregroundMark x1="53000" y1="22616" x2="53000" y2="59401"/>
                        <a14:foregroundMark x1="65750" y1="48774" x2="58875" y2="59946"/>
                        <a14:foregroundMark x1="58750" y1="43052" x2="58750" y2="40054"/>
                        <a14:foregroundMark x1="72125" y1="37875" x2="72500" y2="58856"/>
                        <a14:foregroundMark x1="88625" y1="19891" x2="89000" y2="56948"/>
                        <a14:foregroundMark x1="80000" y1="54223" x2="83125" y2="52589"/>
                        <a14:foregroundMark x1="40500" y1="73025" x2="92125" y2="7275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246" t="956" b="1126"/>
          <a:stretch/>
        </p:blipFill>
        <p:spPr>
          <a:xfrm>
            <a:off x="10097700" y="5852340"/>
            <a:ext cx="1980000" cy="891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0504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CE309542B26504FB653779D33C8C3E3" ma:contentTypeVersion="16" ma:contentTypeDescription="Create a new document." ma:contentTypeScope="" ma:versionID="448e2cd9e9364c0f5416119c00a5b914">
  <xsd:schema xmlns:xsd="http://www.w3.org/2001/XMLSchema" xmlns:xs="http://www.w3.org/2001/XMLSchema" xmlns:p="http://schemas.microsoft.com/office/2006/metadata/properties" xmlns:ns2="5d174391-8c6d-4144-a5eb-17d62e3ad863" xmlns:ns3="c28f8d68-3d2f-436c-972c-db53eb1b5bec" targetNamespace="http://schemas.microsoft.com/office/2006/metadata/properties" ma:root="true" ma:fieldsID="4239bed51d2a42c6d27d3851bbe3994c" ns2:_="" ns3:_="">
    <xsd:import namespace="5d174391-8c6d-4144-a5eb-17d62e3ad863"/>
    <xsd:import namespace="c28f8d68-3d2f-436c-972c-db53eb1b5be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LengthInSecond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174391-8c6d-4144-a5eb-17d62e3ad86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7aa122e-1014-4725-9df3-68a38e5e9f3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8f8d68-3d2f-436c-972c-db53eb1b5bec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6ad956d3-4dc0-422b-80ae-1aab8c316226}" ma:internalName="TaxCatchAll" ma:showField="CatchAllData" ma:web="c28f8d68-3d2f-436c-972c-db53eb1b5be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ADD4B27-25BF-406B-B9E5-203DA8C2BA67}"/>
</file>

<file path=customXml/itemProps2.xml><?xml version="1.0" encoding="utf-8"?>
<ds:datastoreItem xmlns:ds="http://schemas.openxmlformats.org/officeDocument/2006/customXml" ds:itemID="{C46C6879-BCFE-4DAA-9102-33BAF4FF8D26}"/>
</file>

<file path=docProps/app.xml><?xml version="1.0" encoding="utf-8"?>
<Properties xmlns="http://schemas.openxmlformats.org/officeDocument/2006/extended-properties" xmlns:vt="http://schemas.openxmlformats.org/officeDocument/2006/docPropsVTypes">
  <TotalTime>1962</TotalTime>
  <Words>782</Words>
  <Application>Microsoft Macintosh PowerPoint</Application>
  <PresentationFormat>Widescreen</PresentationFormat>
  <Paragraphs>174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Calibri Light</vt:lpstr>
      <vt:lpstr>Constantia</vt:lpstr>
      <vt:lpstr>Garamond</vt:lpstr>
      <vt:lpstr>Office Theme</vt:lpstr>
      <vt:lpstr>PowerPoint Presentation</vt:lpstr>
      <vt:lpstr>Introduction</vt:lpstr>
      <vt:lpstr>The Role of the Clerk</vt:lpstr>
      <vt:lpstr>The Role of the Clerk</vt:lpstr>
      <vt:lpstr>General Operational Tasks</vt:lpstr>
      <vt:lpstr>Administrative Duties</vt:lpstr>
      <vt:lpstr>Administrative Duties</vt:lpstr>
      <vt:lpstr>Charity Governance</vt:lpstr>
      <vt:lpstr>Charity Governance</vt:lpstr>
      <vt:lpstr>Estate Management</vt:lpstr>
      <vt:lpstr>Estate Management</vt:lpstr>
      <vt:lpstr>Estate Management</vt:lpstr>
      <vt:lpstr>Beneficiary Management</vt:lpstr>
      <vt:lpstr>Communication with Residents</vt:lpstr>
      <vt:lpstr>  Dealing with Contractors </vt:lpstr>
      <vt:lpstr>Dealing with Contractors </vt:lpstr>
      <vt:lpstr>Promoting your charity through social media</vt:lpstr>
      <vt:lpstr>Promoting your charity through social media</vt:lpstr>
      <vt:lpstr>Establishing Relationships with Others</vt:lpstr>
      <vt:lpstr>Top Tips</vt:lpstr>
      <vt:lpstr>Help &amp; Support</vt:lpstr>
      <vt:lpstr>Questions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 Lock</dc:creator>
  <cp:lastModifiedBy>Jennifer Millard</cp:lastModifiedBy>
  <cp:revision>30</cp:revision>
  <dcterms:created xsi:type="dcterms:W3CDTF">2022-10-04T11:47:15Z</dcterms:created>
  <dcterms:modified xsi:type="dcterms:W3CDTF">2023-04-27T08:36:48Z</dcterms:modified>
</cp:coreProperties>
</file>