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81" r:id="rId4"/>
    <p:sldId id="282" r:id="rId5"/>
    <p:sldId id="295" r:id="rId6"/>
    <p:sldId id="283" r:id="rId7"/>
    <p:sldId id="284" r:id="rId8"/>
    <p:sldId id="286" r:id="rId9"/>
    <p:sldId id="289" r:id="rId10"/>
    <p:sldId id="288" r:id="rId11"/>
    <p:sldId id="287" r:id="rId12"/>
    <p:sldId id="290" r:id="rId13"/>
    <p:sldId id="294" r:id="rId14"/>
    <p:sldId id="291" r:id="rId15"/>
    <p:sldId id="292" r:id="rId16"/>
    <p:sldId id="29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BFBFBF"/>
    <a:srgbClr val="3860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5" autoAdjust="0"/>
    <p:restoredTop sz="79462" autoAdjust="0"/>
  </p:normalViewPr>
  <p:slideViewPr>
    <p:cSldViewPr snapToGrid="0">
      <p:cViewPr varScale="1">
        <p:scale>
          <a:sx n="57" d="100"/>
          <a:sy n="57" d="100"/>
        </p:scale>
        <p:origin x="1260"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CC0D5D-19D7-4328-9E50-2DAEE9A46A95}" type="doc">
      <dgm:prSet loTypeId="urn:microsoft.com/office/officeart/2005/8/layout/pyramid3" loCatId="pyramid" qsTypeId="urn:microsoft.com/office/officeart/2005/8/quickstyle/simple1" qsCatId="simple" csTypeId="urn:microsoft.com/office/officeart/2005/8/colors/accent1_2" csCatId="accent1" phldr="1"/>
      <dgm:spPr/>
    </dgm:pt>
    <dgm:pt modelId="{128D5654-7AD0-4512-9D10-61D8CECA2AE4}">
      <dgm:prSet phldrT="[Text]"/>
      <dgm:spPr>
        <a:solidFill>
          <a:schemeClr val="accent6">
            <a:lumMod val="75000"/>
          </a:schemeClr>
        </a:solidFill>
      </dgm:spPr>
      <dgm:t>
        <a:bodyPr/>
        <a:lstStyle/>
        <a:p>
          <a:r>
            <a:rPr lang="en-GB" dirty="0"/>
            <a:t>Eliminate</a:t>
          </a:r>
        </a:p>
      </dgm:t>
    </dgm:pt>
    <dgm:pt modelId="{4699A2FA-CAE4-41E7-BDE9-6166682E1C71}" type="parTrans" cxnId="{CA2D110B-1CC3-4157-B8B0-6F3A141B2C93}">
      <dgm:prSet/>
      <dgm:spPr/>
      <dgm:t>
        <a:bodyPr/>
        <a:lstStyle/>
        <a:p>
          <a:endParaRPr lang="en-GB"/>
        </a:p>
      </dgm:t>
    </dgm:pt>
    <dgm:pt modelId="{773A9A54-0CCB-4E27-AC93-F4DBAFAB947F}" type="sibTrans" cxnId="{CA2D110B-1CC3-4157-B8B0-6F3A141B2C93}">
      <dgm:prSet/>
      <dgm:spPr/>
      <dgm:t>
        <a:bodyPr/>
        <a:lstStyle/>
        <a:p>
          <a:endParaRPr lang="en-GB"/>
        </a:p>
      </dgm:t>
    </dgm:pt>
    <dgm:pt modelId="{63DFE927-81C9-41E6-819F-77F70F5F3D9A}">
      <dgm:prSet phldrT="[Text]"/>
      <dgm:spPr>
        <a:solidFill>
          <a:srgbClr val="92D050"/>
        </a:solidFill>
      </dgm:spPr>
      <dgm:t>
        <a:bodyPr/>
        <a:lstStyle/>
        <a:p>
          <a:r>
            <a:rPr lang="en-GB" dirty="0"/>
            <a:t>Reduce</a:t>
          </a:r>
        </a:p>
      </dgm:t>
    </dgm:pt>
    <dgm:pt modelId="{BE0A633F-B43C-442D-BE21-8C67C911C275}" type="parTrans" cxnId="{A8428C7A-A974-4C3B-86CB-5FBF2F488E12}">
      <dgm:prSet/>
      <dgm:spPr/>
      <dgm:t>
        <a:bodyPr/>
        <a:lstStyle/>
        <a:p>
          <a:endParaRPr lang="en-GB"/>
        </a:p>
      </dgm:t>
    </dgm:pt>
    <dgm:pt modelId="{92162E79-7213-4590-B9C4-E20A0BF248F3}" type="sibTrans" cxnId="{A8428C7A-A974-4C3B-86CB-5FBF2F488E12}">
      <dgm:prSet/>
      <dgm:spPr/>
      <dgm:t>
        <a:bodyPr/>
        <a:lstStyle/>
        <a:p>
          <a:endParaRPr lang="en-GB"/>
        </a:p>
      </dgm:t>
    </dgm:pt>
    <dgm:pt modelId="{5971E43A-1598-4A3D-835C-B8347D7E6297}">
      <dgm:prSet phldrT="[Text]"/>
      <dgm:spPr>
        <a:solidFill>
          <a:srgbClr val="FFFF00"/>
        </a:solidFill>
      </dgm:spPr>
      <dgm:t>
        <a:bodyPr/>
        <a:lstStyle/>
        <a:p>
          <a:r>
            <a:rPr lang="en-GB" dirty="0"/>
            <a:t>Isolate</a:t>
          </a:r>
        </a:p>
      </dgm:t>
    </dgm:pt>
    <dgm:pt modelId="{DBAF9C56-B1B3-4ADC-88C3-C2F384AFF013}" type="parTrans" cxnId="{4444185F-7832-445F-AD87-E7EEFC0595F9}">
      <dgm:prSet/>
      <dgm:spPr/>
      <dgm:t>
        <a:bodyPr/>
        <a:lstStyle/>
        <a:p>
          <a:endParaRPr lang="en-GB"/>
        </a:p>
      </dgm:t>
    </dgm:pt>
    <dgm:pt modelId="{DAA33A22-20B8-4177-9713-58E033B69EB1}" type="sibTrans" cxnId="{4444185F-7832-445F-AD87-E7EEFC0595F9}">
      <dgm:prSet/>
      <dgm:spPr/>
      <dgm:t>
        <a:bodyPr/>
        <a:lstStyle/>
        <a:p>
          <a:endParaRPr lang="en-GB"/>
        </a:p>
      </dgm:t>
    </dgm:pt>
    <dgm:pt modelId="{E71C4744-2A87-4AF4-A0FC-F9DD883F783A}">
      <dgm:prSet phldrT="[Text]"/>
      <dgm:spPr>
        <a:solidFill>
          <a:srgbClr val="FFC000"/>
        </a:solidFill>
      </dgm:spPr>
      <dgm:t>
        <a:bodyPr/>
        <a:lstStyle/>
        <a:p>
          <a:r>
            <a:rPr lang="en-GB" dirty="0"/>
            <a:t>Control</a:t>
          </a:r>
        </a:p>
      </dgm:t>
    </dgm:pt>
    <dgm:pt modelId="{726947FD-6C58-49FD-9DBE-A076BBE4D159}" type="parTrans" cxnId="{CC5E3F5D-BB43-4C7D-B2DB-13DE78CBF815}">
      <dgm:prSet/>
      <dgm:spPr/>
      <dgm:t>
        <a:bodyPr/>
        <a:lstStyle/>
        <a:p>
          <a:endParaRPr lang="en-GB"/>
        </a:p>
      </dgm:t>
    </dgm:pt>
    <dgm:pt modelId="{FF82CA96-6268-4CF7-AE88-37F3F3230530}" type="sibTrans" cxnId="{CC5E3F5D-BB43-4C7D-B2DB-13DE78CBF815}">
      <dgm:prSet/>
      <dgm:spPr/>
      <dgm:t>
        <a:bodyPr/>
        <a:lstStyle/>
        <a:p>
          <a:endParaRPr lang="en-GB"/>
        </a:p>
      </dgm:t>
    </dgm:pt>
    <dgm:pt modelId="{BE5EB2A5-35A7-490A-864C-055BB9A920A7}">
      <dgm:prSet phldrT="[Text]"/>
      <dgm:spPr>
        <a:solidFill>
          <a:srgbClr val="FF0000"/>
        </a:solidFill>
      </dgm:spPr>
      <dgm:t>
        <a:bodyPr/>
        <a:lstStyle/>
        <a:p>
          <a:r>
            <a:rPr lang="en-GB" dirty="0"/>
            <a:t>PPE</a:t>
          </a:r>
        </a:p>
      </dgm:t>
    </dgm:pt>
    <dgm:pt modelId="{7AE420E4-0D41-463E-8F90-D5DDAD02A5E1}" type="parTrans" cxnId="{0ECB3B61-99AD-4CFA-8A52-EBE90BFCE06D}">
      <dgm:prSet/>
      <dgm:spPr/>
      <dgm:t>
        <a:bodyPr/>
        <a:lstStyle/>
        <a:p>
          <a:endParaRPr lang="en-GB"/>
        </a:p>
      </dgm:t>
    </dgm:pt>
    <dgm:pt modelId="{D831F765-C957-4D6B-9F11-53F67F42CE6F}" type="sibTrans" cxnId="{0ECB3B61-99AD-4CFA-8A52-EBE90BFCE06D}">
      <dgm:prSet/>
      <dgm:spPr/>
      <dgm:t>
        <a:bodyPr/>
        <a:lstStyle/>
        <a:p>
          <a:endParaRPr lang="en-GB"/>
        </a:p>
      </dgm:t>
    </dgm:pt>
    <dgm:pt modelId="{EA091910-82A7-4EAB-8DBB-7AAAEF418D76}">
      <dgm:prSet phldrT="[Text]"/>
      <dgm:spPr>
        <a:solidFill>
          <a:srgbClr val="C00000"/>
        </a:solidFill>
      </dgm:spPr>
      <dgm:t>
        <a:bodyPr/>
        <a:lstStyle/>
        <a:p>
          <a:r>
            <a:rPr lang="en-GB" dirty="0"/>
            <a:t>D</a:t>
          </a:r>
        </a:p>
      </dgm:t>
    </dgm:pt>
    <dgm:pt modelId="{8D85D82B-D835-442B-9FBA-549E924E5EAC}" type="parTrans" cxnId="{6D35E8CC-9BFD-41A0-A507-A6BA3CE6CD42}">
      <dgm:prSet/>
      <dgm:spPr/>
      <dgm:t>
        <a:bodyPr/>
        <a:lstStyle/>
        <a:p>
          <a:endParaRPr lang="en-GB"/>
        </a:p>
      </dgm:t>
    </dgm:pt>
    <dgm:pt modelId="{853FA894-4F7C-4DCC-81C8-8B099245F01E}" type="sibTrans" cxnId="{6D35E8CC-9BFD-41A0-A507-A6BA3CE6CD42}">
      <dgm:prSet/>
      <dgm:spPr/>
      <dgm:t>
        <a:bodyPr/>
        <a:lstStyle/>
        <a:p>
          <a:endParaRPr lang="en-GB"/>
        </a:p>
      </dgm:t>
    </dgm:pt>
    <dgm:pt modelId="{15E5C9A4-8A92-4796-90BB-CDC57E9C2ACE}" type="pres">
      <dgm:prSet presAssocID="{09CC0D5D-19D7-4328-9E50-2DAEE9A46A95}" presName="Name0" presStyleCnt="0">
        <dgm:presLayoutVars>
          <dgm:dir/>
          <dgm:animLvl val="lvl"/>
          <dgm:resizeHandles val="exact"/>
        </dgm:presLayoutVars>
      </dgm:prSet>
      <dgm:spPr/>
    </dgm:pt>
    <dgm:pt modelId="{800311D4-784E-4166-AB4E-50013ABEE729}" type="pres">
      <dgm:prSet presAssocID="{128D5654-7AD0-4512-9D10-61D8CECA2AE4}" presName="Name8" presStyleCnt="0"/>
      <dgm:spPr/>
    </dgm:pt>
    <dgm:pt modelId="{5ACD2508-DE01-4806-B26E-3A9062F903B8}" type="pres">
      <dgm:prSet presAssocID="{128D5654-7AD0-4512-9D10-61D8CECA2AE4}" presName="level" presStyleLbl="node1" presStyleIdx="0" presStyleCnt="6">
        <dgm:presLayoutVars>
          <dgm:chMax val="1"/>
          <dgm:bulletEnabled val="1"/>
        </dgm:presLayoutVars>
      </dgm:prSet>
      <dgm:spPr/>
    </dgm:pt>
    <dgm:pt modelId="{1B034A17-0134-462E-B4EA-8217597F9B0D}" type="pres">
      <dgm:prSet presAssocID="{128D5654-7AD0-4512-9D10-61D8CECA2AE4}" presName="levelTx" presStyleLbl="revTx" presStyleIdx="0" presStyleCnt="0">
        <dgm:presLayoutVars>
          <dgm:chMax val="1"/>
          <dgm:bulletEnabled val="1"/>
        </dgm:presLayoutVars>
      </dgm:prSet>
      <dgm:spPr/>
    </dgm:pt>
    <dgm:pt modelId="{C87264D6-A3EB-4ECF-920E-3C692FEA25E8}" type="pres">
      <dgm:prSet presAssocID="{63DFE927-81C9-41E6-819F-77F70F5F3D9A}" presName="Name8" presStyleCnt="0"/>
      <dgm:spPr/>
    </dgm:pt>
    <dgm:pt modelId="{F1C2EC7D-5144-4BF1-8247-3F845F7DA60F}" type="pres">
      <dgm:prSet presAssocID="{63DFE927-81C9-41E6-819F-77F70F5F3D9A}" presName="level" presStyleLbl="node1" presStyleIdx="1" presStyleCnt="6">
        <dgm:presLayoutVars>
          <dgm:chMax val="1"/>
          <dgm:bulletEnabled val="1"/>
        </dgm:presLayoutVars>
      </dgm:prSet>
      <dgm:spPr/>
    </dgm:pt>
    <dgm:pt modelId="{4502F40E-FC6B-4B93-987B-ED080646BCB4}" type="pres">
      <dgm:prSet presAssocID="{63DFE927-81C9-41E6-819F-77F70F5F3D9A}" presName="levelTx" presStyleLbl="revTx" presStyleIdx="0" presStyleCnt="0">
        <dgm:presLayoutVars>
          <dgm:chMax val="1"/>
          <dgm:bulletEnabled val="1"/>
        </dgm:presLayoutVars>
      </dgm:prSet>
      <dgm:spPr/>
    </dgm:pt>
    <dgm:pt modelId="{DEBB3111-67EF-4F0A-BB95-4A0C8DA62A96}" type="pres">
      <dgm:prSet presAssocID="{5971E43A-1598-4A3D-835C-B8347D7E6297}" presName="Name8" presStyleCnt="0"/>
      <dgm:spPr/>
    </dgm:pt>
    <dgm:pt modelId="{87A13FDA-390E-4A45-B969-9B8A35CAC6ED}" type="pres">
      <dgm:prSet presAssocID="{5971E43A-1598-4A3D-835C-B8347D7E6297}" presName="level" presStyleLbl="node1" presStyleIdx="2" presStyleCnt="6">
        <dgm:presLayoutVars>
          <dgm:chMax val="1"/>
          <dgm:bulletEnabled val="1"/>
        </dgm:presLayoutVars>
      </dgm:prSet>
      <dgm:spPr/>
    </dgm:pt>
    <dgm:pt modelId="{A63E6A14-9F36-4DF5-8D3D-A0C7EC364F31}" type="pres">
      <dgm:prSet presAssocID="{5971E43A-1598-4A3D-835C-B8347D7E6297}" presName="levelTx" presStyleLbl="revTx" presStyleIdx="0" presStyleCnt="0">
        <dgm:presLayoutVars>
          <dgm:chMax val="1"/>
          <dgm:bulletEnabled val="1"/>
        </dgm:presLayoutVars>
      </dgm:prSet>
      <dgm:spPr/>
    </dgm:pt>
    <dgm:pt modelId="{D4E503C0-377E-448C-A461-79C9165BA2B1}" type="pres">
      <dgm:prSet presAssocID="{E71C4744-2A87-4AF4-A0FC-F9DD883F783A}" presName="Name8" presStyleCnt="0"/>
      <dgm:spPr/>
    </dgm:pt>
    <dgm:pt modelId="{52645865-295B-49AC-8446-0B8C443ABB60}" type="pres">
      <dgm:prSet presAssocID="{E71C4744-2A87-4AF4-A0FC-F9DD883F783A}" presName="level" presStyleLbl="node1" presStyleIdx="3" presStyleCnt="6">
        <dgm:presLayoutVars>
          <dgm:chMax val="1"/>
          <dgm:bulletEnabled val="1"/>
        </dgm:presLayoutVars>
      </dgm:prSet>
      <dgm:spPr/>
    </dgm:pt>
    <dgm:pt modelId="{E4153EC5-279E-4A54-AF09-552CC63D760E}" type="pres">
      <dgm:prSet presAssocID="{E71C4744-2A87-4AF4-A0FC-F9DD883F783A}" presName="levelTx" presStyleLbl="revTx" presStyleIdx="0" presStyleCnt="0">
        <dgm:presLayoutVars>
          <dgm:chMax val="1"/>
          <dgm:bulletEnabled val="1"/>
        </dgm:presLayoutVars>
      </dgm:prSet>
      <dgm:spPr/>
    </dgm:pt>
    <dgm:pt modelId="{26EBAC9E-7156-4F1D-9813-242D5F7DC9FD}" type="pres">
      <dgm:prSet presAssocID="{BE5EB2A5-35A7-490A-864C-055BB9A920A7}" presName="Name8" presStyleCnt="0"/>
      <dgm:spPr/>
    </dgm:pt>
    <dgm:pt modelId="{DB9956C7-369A-4083-8F63-E675F6E660DF}" type="pres">
      <dgm:prSet presAssocID="{BE5EB2A5-35A7-490A-864C-055BB9A920A7}" presName="level" presStyleLbl="node1" presStyleIdx="4" presStyleCnt="6">
        <dgm:presLayoutVars>
          <dgm:chMax val="1"/>
          <dgm:bulletEnabled val="1"/>
        </dgm:presLayoutVars>
      </dgm:prSet>
      <dgm:spPr/>
    </dgm:pt>
    <dgm:pt modelId="{42A3C294-E3D7-48DD-9CEB-555C25C06A9B}" type="pres">
      <dgm:prSet presAssocID="{BE5EB2A5-35A7-490A-864C-055BB9A920A7}" presName="levelTx" presStyleLbl="revTx" presStyleIdx="0" presStyleCnt="0">
        <dgm:presLayoutVars>
          <dgm:chMax val="1"/>
          <dgm:bulletEnabled val="1"/>
        </dgm:presLayoutVars>
      </dgm:prSet>
      <dgm:spPr/>
    </dgm:pt>
    <dgm:pt modelId="{F3757060-E768-4B65-B454-3D377B25A2CC}" type="pres">
      <dgm:prSet presAssocID="{EA091910-82A7-4EAB-8DBB-7AAAEF418D76}" presName="Name8" presStyleCnt="0"/>
      <dgm:spPr/>
    </dgm:pt>
    <dgm:pt modelId="{C0C595D8-C417-40BC-8F59-F0BDBA76918B}" type="pres">
      <dgm:prSet presAssocID="{EA091910-82A7-4EAB-8DBB-7AAAEF418D76}" presName="level" presStyleLbl="node1" presStyleIdx="5" presStyleCnt="6">
        <dgm:presLayoutVars>
          <dgm:chMax val="1"/>
          <dgm:bulletEnabled val="1"/>
        </dgm:presLayoutVars>
      </dgm:prSet>
      <dgm:spPr/>
    </dgm:pt>
    <dgm:pt modelId="{041F82B2-2B5F-49B9-BB6F-EA43DF740142}" type="pres">
      <dgm:prSet presAssocID="{EA091910-82A7-4EAB-8DBB-7AAAEF418D76}" presName="levelTx" presStyleLbl="revTx" presStyleIdx="0" presStyleCnt="0">
        <dgm:presLayoutVars>
          <dgm:chMax val="1"/>
          <dgm:bulletEnabled val="1"/>
        </dgm:presLayoutVars>
      </dgm:prSet>
      <dgm:spPr/>
    </dgm:pt>
  </dgm:ptLst>
  <dgm:cxnLst>
    <dgm:cxn modelId="{CA2D110B-1CC3-4157-B8B0-6F3A141B2C93}" srcId="{09CC0D5D-19D7-4328-9E50-2DAEE9A46A95}" destId="{128D5654-7AD0-4512-9D10-61D8CECA2AE4}" srcOrd="0" destOrd="0" parTransId="{4699A2FA-CAE4-41E7-BDE9-6166682E1C71}" sibTransId="{773A9A54-0CCB-4E27-AC93-F4DBAFAB947F}"/>
    <dgm:cxn modelId="{0FF9C612-C5D2-4A8C-8C37-36C1D7AE4451}" type="presOf" srcId="{EA091910-82A7-4EAB-8DBB-7AAAEF418D76}" destId="{041F82B2-2B5F-49B9-BB6F-EA43DF740142}" srcOrd="1" destOrd="0" presId="urn:microsoft.com/office/officeart/2005/8/layout/pyramid3"/>
    <dgm:cxn modelId="{B765421F-89F6-4E8C-9DBA-C2CA760BAF12}" type="presOf" srcId="{E71C4744-2A87-4AF4-A0FC-F9DD883F783A}" destId="{E4153EC5-279E-4A54-AF09-552CC63D760E}" srcOrd="1" destOrd="0" presId="urn:microsoft.com/office/officeart/2005/8/layout/pyramid3"/>
    <dgm:cxn modelId="{61774A2B-3AC6-41E3-9386-E44416301A5C}" type="presOf" srcId="{09CC0D5D-19D7-4328-9E50-2DAEE9A46A95}" destId="{15E5C9A4-8A92-4796-90BB-CDC57E9C2ACE}" srcOrd="0" destOrd="0" presId="urn:microsoft.com/office/officeart/2005/8/layout/pyramid3"/>
    <dgm:cxn modelId="{60A0053D-5B13-4599-82EF-6D98E1A68BE2}" type="presOf" srcId="{BE5EB2A5-35A7-490A-864C-055BB9A920A7}" destId="{DB9956C7-369A-4083-8F63-E675F6E660DF}" srcOrd="0" destOrd="0" presId="urn:microsoft.com/office/officeart/2005/8/layout/pyramid3"/>
    <dgm:cxn modelId="{CC5E3F5D-BB43-4C7D-B2DB-13DE78CBF815}" srcId="{09CC0D5D-19D7-4328-9E50-2DAEE9A46A95}" destId="{E71C4744-2A87-4AF4-A0FC-F9DD883F783A}" srcOrd="3" destOrd="0" parTransId="{726947FD-6C58-49FD-9DBE-A076BBE4D159}" sibTransId="{FF82CA96-6268-4CF7-AE88-37F3F3230530}"/>
    <dgm:cxn modelId="{4444185F-7832-445F-AD87-E7EEFC0595F9}" srcId="{09CC0D5D-19D7-4328-9E50-2DAEE9A46A95}" destId="{5971E43A-1598-4A3D-835C-B8347D7E6297}" srcOrd="2" destOrd="0" parTransId="{DBAF9C56-B1B3-4ADC-88C3-C2F384AFF013}" sibTransId="{DAA33A22-20B8-4177-9713-58E033B69EB1}"/>
    <dgm:cxn modelId="{0ECB3B61-99AD-4CFA-8A52-EBE90BFCE06D}" srcId="{09CC0D5D-19D7-4328-9E50-2DAEE9A46A95}" destId="{BE5EB2A5-35A7-490A-864C-055BB9A920A7}" srcOrd="4" destOrd="0" parTransId="{7AE420E4-0D41-463E-8F90-D5DDAD02A5E1}" sibTransId="{D831F765-C957-4D6B-9F11-53F67F42CE6F}"/>
    <dgm:cxn modelId="{0A123C5A-BAB6-4B9B-A8ED-324F795344F9}" type="presOf" srcId="{EA091910-82A7-4EAB-8DBB-7AAAEF418D76}" destId="{C0C595D8-C417-40BC-8F59-F0BDBA76918B}" srcOrd="0" destOrd="0" presId="urn:microsoft.com/office/officeart/2005/8/layout/pyramid3"/>
    <dgm:cxn modelId="{A8428C7A-A974-4C3B-86CB-5FBF2F488E12}" srcId="{09CC0D5D-19D7-4328-9E50-2DAEE9A46A95}" destId="{63DFE927-81C9-41E6-819F-77F70F5F3D9A}" srcOrd="1" destOrd="0" parTransId="{BE0A633F-B43C-442D-BE21-8C67C911C275}" sibTransId="{92162E79-7213-4590-B9C4-E20A0BF248F3}"/>
    <dgm:cxn modelId="{FDF6CE80-3D53-4095-A512-26A858B73989}" type="presOf" srcId="{5971E43A-1598-4A3D-835C-B8347D7E6297}" destId="{87A13FDA-390E-4A45-B969-9B8A35CAC6ED}" srcOrd="0" destOrd="0" presId="urn:microsoft.com/office/officeart/2005/8/layout/pyramid3"/>
    <dgm:cxn modelId="{01737E8A-F1EA-407E-B0E9-344217AFE5D4}" type="presOf" srcId="{63DFE927-81C9-41E6-819F-77F70F5F3D9A}" destId="{F1C2EC7D-5144-4BF1-8247-3F845F7DA60F}" srcOrd="0" destOrd="0" presId="urn:microsoft.com/office/officeart/2005/8/layout/pyramid3"/>
    <dgm:cxn modelId="{1A667E8E-18E9-4734-8AE6-B4B557E51F92}" type="presOf" srcId="{5971E43A-1598-4A3D-835C-B8347D7E6297}" destId="{A63E6A14-9F36-4DF5-8D3D-A0C7EC364F31}" srcOrd="1" destOrd="0" presId="urn:microsoft.com/office/officeart/2005/8/layout/pyramid3"/>
    <dgm:cxn modelId="{264C4B93-E630-4733-A9BF-7307B9886EAE}" type="presOf" srcId="{128D5654-7AD0-4512-9D10-61D8CECA2AE4}" destId="{1B034A17-0134-462E-B4EA-8217597F9B0D}" srcOrd="1" destOrd="0" presId="urn:microsoft.com/office/officeart/2005/8/layout/pyramid3"/>
    <dgm:cxn modelId="{934983CA-DFAC-40AF-A84D-F141FEBBB520}" type="presOf" srcId="{63DFE927-81C9-41E6-819F-77F70F5F3D9A}" destId="{4502F40E-FC6B-4B93-987B-ED080646BCB4}" srcOrd="1" destOrd="0" presId="urn:microsoft.com/office/officeart/2005/8/layout/pyramid3"/>
    <dgm:cxn modelId="{6D35E8CC-9BFD-41A0-A507-A6BA3CE6CD42}" srcId="{09CC0D5D-19D7-4328-9E50-2DAEE9A46A95}" destId="{EA091910-82A7-4EAB-8DBB-7AAAEF418D76}" srcOrd="5" destOrd="0" parTransId="{8D85D82B-D835-442B-9FBA-549E924E5EAC}" sibTransId="{853FA894-4F7C-4DCC-81C8-8B099245F01E}"/>
    <dgm:cxn modelId="{88AA81D3-01C4-4103-AB0D-9F29A0BB6073}" type="presOf" srcId="{E71C4744-2A87-4AF4-A0FC-F9DD883F783A}" destId="{52645865-295B-49AC-8446-0B8C443ABB60}" srcOrd="0" destOrd="0" presId="urn:microsoft.com/office/officeart/2005/8/layout/pyramid3"/>
    <dgm:cxn modelId="{43D7ADDC-6D57-41FA-83AC-8403F36CDDAC}" type="presOf" srcId="{BE5EB2A5-35A7-490A-864C-055BB9A920A7}" destId="{42A3C294-E3D7-48DD-9CEB-555C25C06A9B}" srcOrd="1" destOrd="0" presId="urn:microsoft.com/office/officeart/2005/8/layout/pyramid3"/>
    <dgm:cxn modelId="{060499E8-D3BC-492B-A3A8-C317A0B45252}" type="presOf" srcId="{128D5654-7AD0-4512-9D10-61D8CECA2AE4}" destId="{5ACD2508-DE01-4806-B26E-3A9062F903B8}" srcOrd="0" destOrd="0" presId="urn:microsoft.com/office/officeart/2005/8/layout/pyramid3"/>
    <dgm:cxn modelId="{2935C393-8BE5-47B2-8342-1F82646E10FB}" type="presParOf" srcId="{15E5C9A4-8A92-4796-90BB-CDC57E9C2ACE}" destId="{800311D4-784E-4166-AB4E-50013ABEE729}" srcOrd="0" destOrd="0" presId="urn:microsoft.com/office/officeart/2005/8/layout/pyramid3"/>
    <dgm:cxn modelId="{4A753509-3790-4603-8684-D16974BE09A4}" type="presParOf" srcId="{800311D4-784E-4166-AB4E-50013ABEE729}" destId="{5ACD2508-DE01-4806-B26E-3A9062F903B8}" srcOrd="0" destOrd="0" presId="urn:microsoft.com/office/officeart/2005/8/layout/pyramid3"/>
    <dgm:cxn modelId="{A0C40180-5D73-4A41-A98C-928C207E1A5C}" type="presParOf" srcId="{800311D4-784E-4166-AB4E-50013ABEE729}" destId="{1B034A17-0134-462E-B4EA-8217597F9B0D}" srcOrd="1" destOrd="0" presId="urn:microsoft.com/office/officeart/2005/8/layout/pyramid3"/>
    <dgm:cxn modelId="{E87AA049-1384-4A82-ABB0-BAD164A6937D}" type="presParOf" srcId="{15E5C9A4-8A92-4796-90BB-CDC57E9C2ACE}" destId="{C87264D6-A3EB-4ECF-920E-3C692FEA25E8}" srcOrd="1" destOrd="0" presId="urn:microsoft.com/office/officeart/2005/8/layout/pyramid3"/>
    <dgm:cxn modelId="{1289542F-FC3D-4B8A-BBA8-7C58C72E3AD2}" type="presParOf" srcId="{C87264D6-A3EB-4ECF-920E-3C692FEA25E8}" destId="{F1C2EC7D-5144-4BF1-8247-3F845F7DA60F}" srcOrd="0" destOrd="0" presId="urn:microsoft.com/office/officeart/2005/8/layout/pyramid3"/>
    <dgm:cxn modelId="{2FCB8F49-3E4B-4BD4-8217-36F64ACE4454}" type="presParOf" srcId="{C87264D6-A3EB-4ECF-920E-3C692FEA25E8}" destId="{4502F40E-FC6B-4B93-987B-ED080646BCB4}" srcOrd="1" destOrd="0" presId="urn:microsoft.com/office/officeart/2005/8/layout/pyramid3"/>
    <dgm:cxn modelId="{AB44825E-FE9E-4F8C-8EA7-059C51AA01C2}" type="presParOf" srcId="{15E5C9A4-8A92-4796-90BB-CDC57E9C2ACE}" destId="{DEBB3111-67EF-4F0A-BB95-4A0C8DA62A96}" srcOrd="2" destOrd="0" presId="urn:microsoft.com/office/officeart/2005/8/layout/pyramid3"/>
    <dgm:cxn modelId="{39434BD9-09BF-4C1B-8AE4-0ABB36F5DE61}" type="presParOf" srcId="{DEBB3111-67EF-4F0A-BB95-4A0C8DA62A96}" destId="{87A13FDA-390E-4A45-B969-9B8A35CAC6ED}" srcOrd="0" destOrd="0" presId="urn:microsoft.com/office/officeart/2005/8/layout/pyramid3"/>
    <dgm:cxn modelId="{14CB232D-9C7D-4CC6-9CFD-931CDBF6BEB7}" type="presParOf" srcId="{DEBB3111-67EF-4F0A-BB95-4A0C8DA62A96}" destId="{A63E6A14-9F36-4DF5-8D3D-A0C7EC364F31}" srcOrd="1" destOrd="0" presId="urn:microsoft.com/office/officeart/2005/8/layout/pyramid3"/>
    <dgm:cxn modelId="{235960A3-CF6F-400B-95ED-3839D6EE5835}" type="presParOf" srcId="{15E5C9A4-8A92-4796-90BB-CDC57E9C2ACE}" destId="{D4E503C0-377E-448C-A461-79C9165BA2B1}" srcOrd="3" destOrd="0" presId="urn:microsoft.com/office/officeart/2005/8/layout/pyramid3"/>
    <dgm:cxn modelId="{FC0AA7A1-7ABB-4502-9895-1B5F25432A14}" type="presParOf" srcId="{D4E503C0-377E-448C-A461-79C9165BA2B1}" destId="{52645865-295B-49AC-8446-0B8C443ABB60}" srcOrd="0" destOrd="0" presId="urn:microsoft.com/office/officeart/2005/8/layout/pyramid3"/>
    <dgm:cxn modelId="{859DDB92-C04F-4813-A7A3-C5BD2EABEEFD}" type="presParOf" srcId="{D4E503C0-377E-448C-A461-79C9165BA2B1}" destId="{E4153EC5-279E-4A54-AF09-552CC63D760E}" srcOrd="1" destOrd="0" presId="urn:microsoft.com/office/officeart/2005/8/layout/pyramid3"/>
    <dgm:cxn modelId="{533113EB-3A67-4A37-A63C-3EDF9719318B}" type="presParOf" srcId="{15E5C9A4-8A92-4796-90BB-CDC57E9C2ACE}" destId="{26EBAC9E-7156-4F1D-9813-242D5F7DC9FD}" srcOrd="4" destOrd="0" presId="urn:microsoft.com/office/officeart/2005/8/layout/pyramid3"/>
    <dgm:cxn modelId="{0D6D037B-8476-41C0-B0C9-9C2E59A43CD2}" type="presParOf" srcId="{26EBAC9E-7156-4F1D-9813-242D5F7DC9FD}" destId="{DB9956C7-369A-4083-8F63-E675F6E660DF}" srcOrd="0" destOrd="0" presId="urn:microsoft.com/office/officeart/2005/8/layout/pyramid3"/>
    <dgm:cxn modelId="{92396952-1F21-4A59-AEE3-F26174BF2F97}" type="presParOf" srcId="{26EBAC9E-7156-4F1D-9813-242D5F7DC9FD}" destId="{42A3C294-E3D7-48DD-9CEB-555C25C06A9B}" srcOrd="1" destOrd="0" presId="urn:microsoft.com/office/officeart/2005/8/layout/pyramid3"/>
    <dgm:cxn modelId="{77B72477-3D37-44A0-9A0A-0E425C542F3A}" type="presParOf" srcId="{15E5C9A4-8A92-4796-90BB-CDC57E9C2ACE}" destId="{F3757060-E768-4B65-B454-3D377B25A2CC}" srcOrd="5" destOrd="0" presId="urn:microsoft.com/office/officeart/2005/8/layout/pyramid3"/>
    <dgm:cxn modelId="{8135E02A-0A43-444B-A093-DDA41938DF76}" type="presParOf" srcId="{F3757060-E768-4B65-B454-3D377B25A2CC}" destId="{C0C595D8-C417-40BC-8F59-F0BDBA76918B}" srcOrd="0" destOrd="0" presId="urn:microsoft.com/office/officeart/2005/8/layout/pyramid3"/>
    <dgm:cxn modelId="{5B2BD028-0BA3-47E4-BA29-C4160973DF45}" type="presParOf" srcId="{F3757060-E768-4B65-B454-3D377B25A2CC}" destId="{041F82B2-2B5F-49B9-BB6F-EA43DF740142}" srcOrd="1" destOrd="0" presId="urn:microsoft.com/office/officeart/2005/8/layout/pyramid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D2508-DE01-4806-B26E-3A9062F903B8}">
      <dsp:nvSpPr>
        <dsp:cNvPr id="0" name=""/>
        <dsp:cNvSpPr/>
      </dsp:nvSpPr>
      <dsp:spPr>
        <a:xfrm rot="10800000">
          <a:off x="0" y="0"/>
          <a:ext cx="3835918" cy="426213"/>
        </a:xfrm>
        <a:prstGeom prst="trapezoid">
          <a:avLst>
            <a:gd name="adj" fmla="val 75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GB" sz="2500" kern="1200" dirty="0"/>
            <a:t>Eliminate</a:t>
          </a:r>
        </a:p>
      </dsp:txBody>
      <dsp:txXfrm rot="-10800000">
        <a:off x="671285" y="0"/>
        <a:ext cx="2493346" cy="426213"/>
      </dsp:txXfrm>
    </dsp:sp>
    <dsp:sp modelId="{F1C2EC7D-5144-4BF1-8247-3F845F7DA60F}">
      <dsp:nvSpPr>
        <dsp:cNvPr id="0" name=""/>
        <dsp:cNvSpPr/>
      </dsp:nvSpPr>
      <dsp:spPr>
        <a:xfrm rot="10800000">
          <a:off x="319659" y="426213"/>
          <a:ext cx="3196598" cy="426213"/>
        </a:xfrm>
        <a:prstGeom prst="trapezoid">
          <a:avLst>
            <a:gd name="adj" fmla="val 75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GB" sz="2500" kern="1200" dirty="0"/>
            <a:t>Reduce</a:t>
          </a:r>
        </a:p>
      </dsp:txBody>
      <dsp:txXfrm rot="-10800000">
        <a:off x="879064" y="426213"/>
        <a:ext cx="2077788" cy="426213"/>
      </dsp:txXfrm>
    </dsp:sp>
    <dsp:sp modelId="{87A13FDA-390E-4A45-B969-9B8A35CAC6ED}">
      <dsp:nvSpPr>
        <dsp:cNvPr id="0" name=""/>
        <dsp:cNvSpPr/>
      </dsp:nvSpPr>
      <dsp:spPr>
        <a:xfrm rot="10800000">
          <a:off x="639319" y="852426"/>
          <a:ext cx="2557278" cy="426213"/>
        </a:xfrm>
        <a:prstGeom prst="trapezoid">
          <a:avLst>
            <a:gd name="adj" fmla="val 750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GB" sz="2500" kern="1200" dirty="0"/>
            <a:t>Isolate</a:t>
          </a:r>
        </a:p>
      </dsp:txBody>
      <dsp:txXfrm rot="-10800000">
        <a:off x="1086843" y="852426"/>
        <a:ext cx="1662231" cy="426213"/>
      </dsp:txXfrm>
    </dsp:sp>
    <dsp:sp modelId="{52645865-295B-49AC-8446-0B8C443ABB60}">
      <dsp:nvSpPr>
        <dsp:cNvPr id="0" name=""/>
        <dsp:cNvSpPr/>
      </dsp:nvSpPr>
      <dsp:spPr>
        <a:xfrm rot="10800000">
          <a:off x="958979" y="1278639"/>
          <a:ext cx="1917959" cy="426213"/>
        </a:xfrm>
        <a:prstGeom prst="trapezoid">
          <a:avLst>
            <a:gd name="adj" fmla="val 75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GB" sz="2500" kern="1200" dirty="0"/>
            <a:t>Control</a:t>
          </a:r>
        </a:p>
      </dsp:txBody>
      <dsp:txXfrm rot="-10800000">
        <a:off x="1294622" y="1278639"/>
        <a:ext cx="1246673" cy="426213"/>
      </dsp:txXfrm>
    </dsp:sp>
    <dsp:sp modelId="{DB9956C7-369A-4083-8F63-E675F6E660DF}">
      <dsp:nvSpPr>
        <dsp:cNvPr id="0" name=""/>
        <dsp:cNvSpPr/>
      </dsp:nvSpPr>
      <dsp:spPr>
        <a:xfrm rot="10800000">
          <a:off x="1278639" y="1704852"/>
          <a:ext cx="1278639" cy="426213"/>
        </a:xfrm>
        <a:prstGeom prst="trapezoid">
          <a:avLst>
            <a:gd name="adj" fmla="val 75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GB" sz="2500" kern="1200" dirty="0"/>
            <a:t>PPE</a:t>
          </a:r>
        </a:p>
      </dsp:txBody>
      <dsp:txXfrm rot="-10800000">
        <a:off x="1502401" y="1704852"/>
        <a:ext cx="831115" cy="426213"/>
      </dsp:txXfrm>
    </dsp:sp>
    <dsp:sp modelId="{C0C595D8-C417-40BC-8F59-F0BDBA76918B}">
      <dsp:nvSpPr>
        <dsp:cNvPr id="0" name=""/>
        <dsp:cNvSpPr/>
      </dsp:nvSpPr>
      <dsp:spPr>
        <a:xfrm rot="10800000">
          <a:off x="1598299" y="2131065"/>
          <a:ext cx="639319" cy="426213"/>
        </a:xfrm>
        <a:prstGeom prst="trapezoid">
          <a:avLst>
            <a:gd name="adj" fmla="val 75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GB" sz="2500" kern="1200" dirty="0"/>
            <a:t>D</a:t>
          </a:r>
        </a:p>
      </dsp:txBody>
      <dsp:txXfrm rot="-10800000">
        <a:off x="1598299" y="2131065"/>
        <a:ext cx="639319" cy="426213"/>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A2B4D-FB26-4BAA-8A2D-FD4A01B81C58}" type="datetimeFigureOut">
              <a:rPr lang="en-GB" smtClean="0"/>
              <a:t>18/05/2023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05593F-0F85-4819-81C1-7546539ABD22}" type="slidenum">
              <a:rPr lang="en-GB" smtClean="0"/>
              <a:t>‹#›</a:t>
            </a:fld>
            <a:endParaRPr lang="en-GB"/>
          </a:p>
        </p:txBody>
      </p:sp>
    </p:spTree>
    <p:extLst>
      <p:ext uri="{BB962C8B-B14F-4D97-AF65-F5344CB8AC3E}">
        <p14:creationId xmlns:p14="http://schemas.microsoft.com/office/powerpoint/2010/main" val="2093614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05593F-0F85-4819-81C1-7546539ABD22}" type="slidenum">
              <a:rPr lang="en-GB" smtClean="0"/>
              <a:t>3</a:t>
            </a:fld>
            <a:endParaRPr lang="en-GB"/>
          </a:p>
        </p:txBody>
      </p:sp>
    </p:spTree>
    <p:extLst>
      <p:ext uri="{BB962C8B-B14F-4D97-AF65-F5344CB8AC3E}">
        <p14:creationId xmlns:p14="http://schemas.microsoft.com/office/powerpoint/2010/main" val="1018644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Eliminate: Out-source the task, consider alternate ways.</a:t>
            </a:r>
          </a:p>
          <a:p>
            <a:endParaRPr lang="en-GB" dirty="0"/>
          </a:p>
          <a:p>
            <a:r>
              <a:rPr lang="en-GB" dirty="0"/>
              <a:t>Reduce: Put a scaffold around to prevent falling, if space it limited, use fall bag or mats. COLLECTIVE PROTECTION.</a:t>
            </a:r>
          </a:p>
          <a:p>
            <a:endParaRPr lang="en-GB" dirty="0"/>
          </a:p>
          <a:p>
            <a:r>
              <a:rPr lang="en-GB" dirty="0"/>
              <a:t>Isolate: Not usually an option for this type of task (this is usually screens or guards possibly on machinery, viral protection or radiation protection).</a:t>
            </a:r>
          </a:p>
          <a:p>
            <a:endParaRPr lang="en-GB" dirty="0"/>
          </a:p>
          <a:p>
            <a:r>
              <a:rPr lang="en-GB" dirty="0"/>
              <a:t>Control: Ensure only those who are supposed to do the job are on the roof. What about controlling the area below the falling debris?</a:t>
            </a:r>
          </a:p>
          <a:p>
            <a:endParaRPr lang="en-GB" dirty="0"/>
          </a:p>
          <a:p>
            <a:r>
              <a:rPr lang="en-GB" dirty="0"/>
              <a:t>PPE: Harness and lanyards can be used, what will they be connected to?  Is there a man-safe system? Is there a rescue plan (Suspension trauma)? Awareness meeting describing the risk.</a:t>
            </a:r>
          </a:p>
          <a:p>
            <a:endParaRPr lang="en-GB" dirty="0"/>
          </a:p>
          <a:p>
            <a:r>
              <a:rPr lang="en-GB" dirty="0"/>
              <a:t>Discipline: Tell people not to go near the edge, pay attention.</a:t>
            </a:r>
          </a:p>
        </p:txBody>
      </p:sp>
      <p:sp>
        <p:nvSpPr>
          <p:cNvPr id="4" name="Slide Number Placeholder 3"/>
          <p:cNvSpPr>
            <a:spLocks noGrp="1"/>
          </p:cNvSpPr>
          <p:nvPr>
            <p:ph type="sldNum" sz="quarter" idx="5"/>
          </p:nvPr>
        </p:nvSpPr>
        <p:spPr/>
        <p:txBody>
          <a:bodyPr/>
          <a:lstStyle/>
          <a:p>
            <a:fld id="{8905593F-0F85-4819-81C1-7546539ABD22}" type="slidenum">
              <a:rPr lang="en-GB" smtClean="0"/>
              <a:t>12</a:t>
            </a:fld>
            <a:endParaRPr lang="en-GB"/>
          </a:p>
        </p:txBody>
      </p:sp>
    </p:spTree>
    <p:extLst>
      <p:ext uri="{BB962C8B-B14F-4D97-AF65-F5344CB8AC3E}">
        <p14:creationId xmlns:p14="http://schemas.microsoft.com/office/powerpoint/2010/main" val="1495275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05593F-0F85-4819-81C1-7546539ABD22}" type="slidenum">
              <a:rPr lang="en-GB" smtClean="0"/>
              <a:t>13</a:t>
            </a:fld>
            <a:endParaRPr lang="en-GB"/>
          </a:p>
        </p:txBody>
      </p:sp>
    </p:spTree>
    <p:extLst>
      <p:ext uri="{BB962C8B-B14F-4D97-AF65-F5344CB8AC3E}">
        <p14:creationId xmlns:p14="http://schemas.microsoft.com/office/powerpoint/2010/main" val="2202930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05593F-0F85-4819-81C1-7546539ABD22}" type="slidenum">
              <a:rPr lang="en-GB" smtClean="0"/>
              <a:t>14</a:t>
            </a:fld>
            <a:endParaRPr lang="en-GB"/>
          </a:p>
        </p:txBody>
      </p:sp>
    </p:spTree>
    <p:extLst>
      <p:ext uri="{BB962C8B-B14F-4D97-AF65-F5344CB8AC3E}">
        <p14:creationId xmlns:p14="http://schemas.microsoft.com/office/powerpoint/2010/main" val="3931015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05593F-0F85-4819-81C1-7546539ABD22}" type="slidenum">
              <a:rPr lang="en-GB" smtClean="0"/>
              <a:t>15</a:t>
            </a:fld>
            <a:endParaRPr lang="en-GB"/>
          </a:p>
        </p:txBody>
      </p:sp>
    </p:spTree>
    <p:extLst>
      <p:ext uri="{BB962C8B-B14F-4D97-AF65-F5344CB8AC3E}">
        <p14:creationId xmlns:p14="http://schemas.microsoft.com/office/powerpoint/2010/main" val="3188369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05593F-0F85-4819-81C1-7546539ABD22}" type="slidenum">
              <a:rPr lang="en-GB" smtClean="0"/>
              <a:t>16</a:t>
            </a:fld>
            <a:endParaRPr lang="en-GB"/>
          </a:p>
        </p:txBody>
      </p:sp>
    </p:spTree>
    <p:extLst>
      <p:ext uri="{BB962C8B-B14F-4D97-AF65-F5344CB8AC3E}">
        <p14:creationId xmlns:p14="http://schemas.microsoft.com/office/powerpoint/2010/main" val="4034592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05593F-0F85-4819-81C1-7546539ABD22}" type="slidenum">
              <a:rPr lang="en-GB" smtClean="0"/>
              <a:t>4</a:t>
            </a:fld>
            <a:endParaRPr lang="en-GB"/>
          </a:p>
        </p:txBody>
      </p:sp>
    </p:spTree>
    <p:extLst>
      <p:ext uri="{BB962C8B-B14F-4D97-AF65-F5344CB8AC3E}">
        <p14:creationId xmlns:p14="http://schemas.microsoft.com/office/powerpoint/2010/main" val="284907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05593F-0F85-4819-81C1-7546539ABD22}" type="slidenum">
              <a:rPr lang="en-GB" smtClean="0"/>
              <a:t>5</a:t>
            </a:fld>
            <a:endParaRPr lang="en-GB"/>
          </a:p>
        </p:txBody>
      </p:sp>
    </p:spTree>
    <p:extLst>
      <p:ext uri="{BB962C8B-B14F-4D97-AF65-F5344CB8AC3E}">
        <p14:creationId xmlns:p14="http://schemas.microsoft.com/office/powerpoint/2010/main" val="1082071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05593F-0F85-4819-81C1-7546539ABD22}" type="slidenum">
              <a:rPr lang="en-GB" smtClean="0"/>
              <a:t>6</a:t>
            </a:fld>
            <a:endParaRPr lang="en-GB"/>
          </a:p>
        </p:txBody>
      </p:sp>
    </p:spTree>
    <p:extLst>
      <p:ext uri="{BB962C8B-B14F-4D97-AF65-F5344CB8AC3E}">
        <p14:creationId xmlns:p14="http://schemas.microsoft.com/office/powerpoint/2010/main" val="745237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05593F-0F85-4819-81C1-7546539ABD22}" type="slidenum">
              <a:rPr lang="en-GB" smtClean="0"/>
              <a:t>7</a:t>
            </a:fld>
            <a:endParaRPr lang="en-GB"/>
          </a:p>
        </p:txBody>
      </p:sp>
    </p:spTree>
    <p:extLst>
      <p:ext uri="{BB962C8B-B14F-4D97-AF65-F5344CB8AC3E}">
        <p14:creationId xmlns:p14="http://schemas.microsoft.com/office/powerpoint/2010/main" val="2143172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we decide that cleaning windows from a ladder is too dangerous and move to a pole reach system, we will no longer fall but we could get back pains and other issues arise.</a:t>
            </a:r>
          </a:p>
        </p:txBody>
      </p:sp>
      <p:sp>
        <p:nvSpPr>
          <p:cNvPr id="4" name="Slide Number Placeholder 3"/>
          <p:cNvSpPr>
            <a:spLocks noGrp="1"/>
          </p:cNvSpPr>
          <p:nvPr>
            <p:ph type="sldNum" sz="quarter" idx="5"/>
          </p:nvPr>
        </p:nvSpPr>
        <p:spPr/>
        <p:txBody>
          <a:bodyPr/>
          <a:lstStyle/>
          <a:p>
            <a:fld id="{8905593F-0F85-4819-81C1-7546539ABD22}" type="slidenum">
              <a:rPr lang="en-GB" smtClean="0"/>
              <a:t>8</a:t>
            </a:fld>
            <a:endParaRPr lang="en-GB"/>
          </a:p>
        </p:txBody>
      </p:sp>
    </p:spTree>
    <p:extLst>
      <p:ext uri="{BB962C8B-B14F-4D97-AF65-F5344CB8AC3E}">
        <p14:creationId xmlns:p14="http://schemas.microsoft.com/office/powerpoint/2010/main" val="4264654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05593F-0F85-4819-81C1-7546539ABD22}" type="slidenum">
              <a:rPr lang="en-GB" smtClean="0"/>
              <a:t>9</a:t>
            </a:fld>
            <a:endParaRPr lang="en-GB"/>
          </a:p>
        </p:txBody>
      </p:sp>
    </p:spTree>
    <p:extLst>
      <p:ext uri="{BB962C8B-B14F-4D97-AF65-F5344CB8AC3E}">
        <p14:creationId xmlns:p14="http://schemas.microsoft.com/office/powerpoint/2010/main" val="1155312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05593F-0F85-4819-81C1-7546539ABD22}" type="slidenum">
              <a:rPr lang="en-GB" smtClean="0"/>
              <a:t>10</a:t>
            </a:fld>
            <a:endParaRPr lang="en-GB"/>
          </a:p>
        </p:txBody>
      </p:sp>
    </p:spTree>
    <p:extLst>
      <p:ext uri="{BB962C8B-B14F-4D97-AF65-F5344CB8AC3E}">
        <p14:creationId xmlns:p14="http://schemas.microsoft.com/office/powerpoint/2010/main" val="1357548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05593F-0F85-4819-81C1-7546539ABD22}" type="slidenum">
              <a:rPr lang="en-GB" smtClean="0"/>
              <a:t>11</a:t>
            </a:fld>
            <a:endParaRPr lang="en-GB"/>
          </a:p>
        </p:txBody>
      </p:sp>
    </p:spTree>
    <p:extLst>
      <p:ext uri="{BB962C8B-B14F-4D97-AF65-F5344CB8AC3E}">
        <p14:creationId xmlns:p14="http://schemas.microsoft.com/office/powerpoint/2010/main" val="2651245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9EC6-60ED-AE65-0B52-5C3D7A5F6F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0293F72-DCB3-AC49-E260-461C01393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C4F0BEB-FD7F-32E1-C6CD-EAAB93C0B851}"/>
              </a:ext>
            </a:extLst>
          </p:cNvPr>
          <p:cNvSpPr>
            <a:spLocks noGrp="1"/>
          </p:cNvSpPr>
          <p:nvPr>
            <p:ph type="dt" sz="half" idx="10"/>
          </p:nvPr>
        </p:nvSpPr>
        <p:spPr/>
        <p:txBody>
          <a:bodyPr/>
          <a:lstStyle/>
          <a:p>
            <a:fld id="{777AE0D4-1576-49E8-86F0-D56AB4A55442}" type="datetimeFigureOut">
              <a:rPr lang="en-GB" smtClean="0"/>
              <a:t>18/05/2023</a:t>
            </a:fld>
            <a:endParaRPr lang="en-GB"/>
          </a:p>
        </p:txBody>
      </p:sp>
      <p:sp>
        <p:nvSpPr>
          <p:cNvPr id="5" name="Footer Placeholder 4">
            <a:extLst>
              <a:ext uri="{FF2B5EF4-FFF2-40B4-BE49-F238E27FC236}">
                <a16:creationId xmlns:a16="http://schemas.microsoft.com/office/drawing/2014/main" id="{DD1E86E2-674E-514C-1AB4-C126B6DC3B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DA8300-E28E-7C6F-FAC9-CE64C6133780}"/>
              </a:ext>
            </a:extLst>
          </p:cNvPr>
          <p:cNvSpPr>
            <a:spLocks noGrp="1"/>
          </p:cNvSpPr>
          <p:nvPr>
            <p:ph type="sldNum" sz="quarter" idx="12"/>
          </p:nvPr>
        </p:nvSpPr>
        <p:spPr/>
        <p:txBody>
          <a:bodyPr/>
          <a:lstStyle/>
          <a:p>
            <a:fld id="{344C9927-F15F-421A-ADDB-34A2D8039D8E}" type="slidenum">
              <a:rPr lang="en-GB" smtClean="0"/>
              <a:t>‹#›</a:t>
            </a:fld>
            <a:endParaRPr lang="en-GB"/>
          </a:p>
        </p:txBody>
      </p:sp>
    </p:spTree>
    <p:extLst>
      <p:ext uri="{BB962C8B-B14F-4D97-AF65-F5344CB8AC3E}">
        <p14:creationId xmlns:p14="http://schemas.microsoft.com/office/powerpoint/2010/main" val="306640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3D248-9E86-6608-1427-0A802C311D1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E8C930E-0B12-A5B0-20E6-5C5BB89E79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9808EE-1B5E-6DB6-2B37-AA39496C4628}"/>
              </a:ext>
            </a:extLst>
          </p:cNvPr>
          <p:cNvSpPr>
            <a:spLocks noGrp="1"/>
          </p:cNvSpPr>
          <p:nvPr>
            <p:ph type="dt" sz="half" idx="10"/>
          </p:nvPr>
        </p:nvSpPr>
        <p:spPr/>
        <p:txBody>
          <a:bodyPr/>
          <a:lstStyle/>
          <a:p>
            <a:fld id="{777AE0D4-1576-49E8-86F0-D56AB4A55442}" type="datetimeFigureOut">
              <a:rPr lang="en-GB" smtClean="0"/>
              <a:t>18/05/2023</a:t>
            </a:fld>
            <a:endParaRPr lang="en-GB"/>
          </a:p>
        </p:txBody>
      </p:sp>
      <p:sp>
        <p:nvSpPr>
          <p:cNvPr id="5" name="Footer Placeholder 4">
            <a:extLst>
              <a:ext uri="{FF2B5EF4-FFF2-40B4-BE49-F238E27FC236}">
                <a16:creationId xmlns:a16="http://schemas.microsoft.com/office/drawing/2014/main" id="{1EB5C64C-21C8-836E-44B4-98D3E44CCD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823F30-B24D-76EB-63F3-BB8352EFF1E9}"/>
              </a:ext>
            </a:extLst>
          </p:cNvPr>
          <p:cNvSpPr>
            <a:spLocks noGrp="1"/>
          </p:cNvSpPr>
          <p:nvPr>
            <p:ph type="sldNum" sz="quarter" idx="12"/>
          </p:nvPr>
        </p:nvSpPr>
        <p:spPr/>
        <p:txBody>
          <a:bodyPr/>
          <a:lstStyle/>
          <a:p>
            <a:fld id="{344C9927-F15F-421A-ADDB-34A2D8039D8E}" type="slidenum">
              <a:rPr lang="en-GB" smtClean="0"/>
              <a:t>‹#›</a:t>
            </a:fld>
            <a:endParaRPr lang="en-GB"/>
          </a:p>
        </p:txBody>
      </p:sp>
    </p:spTree>
    <p:extLst>
      <p:ext uri="{BB962C8B-B14F-4D97-AF65-F5344CB8AC3E}">
        <p14:creationId xmlns:p14="http://schemas.microsoft.com/office/powerpoint/2010/main" val="2583180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D84BCC-1A19-6E4D-5F73-901EB32DBFE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A90F65-2075-63B6-6FD7-15E06EFADC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FDF1F2-7C6E-B47C-7BEF-32B59068275F}"/>
              </a:ext>
            </a:extLst>
          </p:cNvPr>
          <p:cNvSpPr>
            <a:spLocks noGrp="1"/>
          </p:cNvSpPr>
          <p:nvPr>
            <p:ph type="dt" sz="half" idx="10"/>
          </p:nvPr>
        </p:nvSpPr>
        <p:spPr/>
        <p:txBody>
          <a:bodyPr/>
          <a:lstStyle/>
          <a:p>
            <a:fld id="{777AE0D4-1576-49E8-86F0-D56AB4A55442}" type="datetimeFigureOut">
              <a:rPr lang="en-GB" smtClean="0"/>
              <a:t>18/05/2023</a:t>
            </a:fld>
            <a:endParaRPr lang="en-GB"/>
          </a:p>
        </p:txBody>
      </p:sp>
      <p:sp>
        <p:nvSpPr>
          <p:cNvPr id="5" name="Footer Placeholder 4">
            <a:extLst>
              <a:ext uri="{FF2B5EF4-FFF2-40B4-BE49-F238E27FC236}">
                <a16:creationId xmlns:a16="http://schemas.microsoft.com/office/drawing/2014/main" id="{02D54538-1959-4FD9-D4F5-F341EB8C54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710DC6-84F3-2A5A-5179-5D946329C17C}"/>
              </a:ext>
            </a:extLst>
          </p:cNvPr>
          <p:cNvSpPr>
            <a:spLocks noGrp="1"/>
          </p:cNvSpPr>
          <p:nvPr>
            <p:ph type="sldNum" sz="quarter" idx="12"/>
          </p:nvPr>
        </p:nvSpPr>
        <p:spPr/>
        <p:txBody>
          <a:bodyPr/>
          <a:lstStyle/>
          <a:p>
            <a:fld id="{344C9927-F15F-421A-ADDB-34A2D8039D8E}" type="slidenum">
              <a:rPr lang="en-GB" smtClean="0"/>
              <a:t>‹#›</a:t>
            </a:fld>
            <a:endParaRPr lang="en-GB"/>
          </a:p>
        </p:txBody>
      </p:sp>
    </p:spTree>
    <p:extLst>
      <p:ext uri="{BB962C8B-B14F-4D97-AF65-F5344CB8AC3E}">
        <p14:creationId xmlns:p14="http://schemas.microsoft.com/office/powerpoint/2010/main" val="3212702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75D44-F5E1-3D7B-908C-8CF8904B77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21FEA7-D9AE-6DBF-3D25-09736E90B6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142ABD-DA2E-6DCE-845C-421D4BFF9614}"/>
              </a:ext>
            </a:extLst>
          </p:cNvPr>
          <p:cNvSpPr>
            <a:spLocks noGrp="1"/>
          </p:cNvSpPr>
          <p:nvPr>
            <p:ph type="dt" sz="half" idx="10"/>
          </p:nvPr>
        </p:nvSpPr>
        <p:spPr/>
        <p:txBody>
          <a:bodyPr/>
          <a:lstStyle/>
          <a:p>
            <a:fld id="{777AE0D4-1576-49E8-86F0-D56AB4A55442}" type="datetimeFigureOut">
              <a:rPr lang="en-GB" smtClean="0"/>
              <a:t>18/05/2023</a:t>
            </a:fld>
            <a:endParaRPr lang="en-GB"/>
          </a:p>
        </p:txBody>
      </p:sp>
      <p:sp>
        <p:nvSpPr>
          <p:cNvPr id="5" name="Footer Placeholder 4">
            <a:extLst>
              <a:ext uri="{FF2B5EF4-FFF2-40B4-BE49-F238E27FC236}">
                <a16:creationId xmlns:a16="http://schemas.microsoft.com/office/drawing/2014/main" id="{57802B61-A869-CCFE-864C-5C2A24A6AD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635C4C-67A2-3B92-8BD4-DD2F87D3E51B}"/>
              </a:ext>
            </a:extLst>
          </p:cNvPr>
          <p:cNvSpPr>
            <a:spLocks noGrp="1"/>
          </p:cNvSpPr>
          <p:nvPr>
            <p:ph type="sldNum" sz="quarter" idx="12"/>
          </p:nvPr>
        </p:nvSpPr>
        <p:spPr/>
        <p:txBody>
          <a:bodyPr/>
          <a:lstStyle/>
          <a:p>
            <a:fld id="{344C9927-F15F-421A-ADDB-34A2D8039D8E}" type="slidenum">
              <a:rPr lang="en-GB" smtClean="0"/>
              <a:t>‹#›</a:t>
            </a:fld>
            <a:endParaRPr lang="en-GB"/>
          </a:p>
        </p:txBody>
      </p:sp>
    </p:spTree>
    <p:extLst>
      <p:ext uri="{BB962C8B-B14F-4D97-AF65-F5344CB8AC3E}">
        <p14:creationId xmlns:p14="http://schemas.microsoft.com/office/powerpoint/2010/main" val="650120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685F2-1FDF-0EA2-039D-1DB7BFFCFD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91197-8319-B5DE-09D9-9564CBF62C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16DE11-A040-1521-3660-59D65585A97F}"/>
              </a:ext>
            </a:extLst>
          </p:cNvPr>
          <p:cNvSpPr>
            <a:spLocks noGrp="1"/>
          </p:cNvSpPr>
          <p:nvPr>
            <p:ph type="dt" sz="half" idx="10"/>
          </p:nvPr>
        </p:nvSpPr>
        <p:spPr/>
        <p:txBody>
          <a:bodyPr/>
          <a:lstStyle/>
          <a:p>
            <a:fld id="{777AE0D4-1576-49E8-86F0-D56AB4A55442}" type="datetimeFigureOut">
              <a:rPr lang="en-GB" smtClean="0"/>
              <a:t>18/05/2023</a:t>
            </a:fld>
            <a:endParaRPr lang="en-GB"/>
          </a:p>
        </p:txBody>
      </p:sp>
      <p:sp>
        <p:nvSpPr>
          <p:cNvPr id="5" name="Footer Placeholder 4">
            <a:extLst>
              <a:ext uri="{FF2B5EF4-FFF2-40B4-BE49-F238E27FC236}">
                <a16:creationId xmlns:a16="http://schemas.microsoft.com/office/drawing/2014/main" id="{755530D3-CD7B-D531-3BAC-79F4C3AC6A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9161F7-8A17-19B4-353E-44236103D593}"/>
              </a:ext>
            </a:extLst>
          </p:cNvPr>
          <p:cNvSpPr>
            <a:spLocks noGrp="1"/>
          </p:cNvSpPr>
          <p:nvPr>
            <p:ph type="sldNum" sz="quarter" idx="12"/>
          </p:nvPr>
        </p:nvSpPr>
        <p:spPr/>
        <p:txBody>
          <a:bodyPr/>
          <a:lstStyle/>
          <a:p>
            <a:fld id="{344C9927-F15F-421A-ADDB-34A2D8039D8E}" type="slidenum">
              <a:rPr lang="en-GB" smtClean="0"/>
              <a:t>‹#›</a:t>
            </a:fld>
            <a:endParaRPr lang="en-GB"/>
          </a:p>
        </p:txBody>
      </p:sp>
    </p:spTree>
    <p:extLst>
      <p:ext uri="{BB962C8B-B14F-4D97-AF65-F5344CB8AC3E}">
        <p14:creationId xmlns:p14="http://schemas.microsoft.com/office/powerpoint/2010/main" val="2294189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69191-ECB2-E8A9-DCF0-442F7BE180B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E1B44D-6A08-D89B-4529-E334F30A8A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A4E98BE-D609-4FDA-F75A-9ECDDA420A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BC8E191-0E42-D09E-4544-0E3DEAE895DD}"/>
              </a:ext>
            </a:extLst>
          </p:cNvPr>
          <p:cNvSpPr>
            <a:spLocks noGrp="1"/>
          </p:cNvSpPr>
          <p:nvPr>
            <p:ph type="dt" sz="half" idx="10"/>
          </p:nvPr>
        </p:nvSpPr>
        <p:spPr/>
        <p:txBody>
          <a:bodyPr/>
          <a:lstStyle/>
          <a:p>
            <a:fld id="{777AE0D4-1576-49E8-86F0-D56AB4A55442}" type="datetimeFigureOut">
              <a:rPr lang="en-GB" smtClean="0"/>
              <a:t>18/05/2023</a:t>
            </a:fld>
            <a:endParaRPr lang="en-GB"/>
          </a:p>
        </p:txBody>
      </p:sp>
      <p:sp>
        <p:nvSpPr>
          <p:cNvPr id="6" name="Footer Placeholder 5">
            <a:extLst>
              <a:ext uri="{FF2B5EF4-FFF2-40B4-BE49-F238E27FC236}">
                <a16:creationId xmlns:a16="http://schemas.microsoft.com/office/drawing/2014/main" id="{D28E1A89-A334-DC71-DD11-9884A24911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A86B29-E296-B85B-DB67-B60ECDB53ECC}"/>
              </a:ext>
            </a:extLst>
          </p:cNvPr>
          <p:cNvSpPr>
            <a:spLocks noGrp="1"/>
          </p:cNvSpPr>
          <p:nvPr>
            <p:ph type="sldNum" sz="quarter" idx="12"/>
          </p:nvPr>
        </p:nvSpPr>
        <p:spPr/>
        <p:txBody>
          <a:bodyPr/>
          <a:lstStyle/>
          <a:p>
            <a:fld id="{344C9927-F15F-421A-ADDB-34A2D8039D8E}" type="slidenum">
              <a:rPr lang="en-GB" smtClean="0"/>
              <a:t>‹#›</a:t>
            </a:fld>
            <a:endParaRPr lang="en-GB"/>
          </a:p>
        </p:txBody>
      </p:sp>
    </p:spTree>
    <p:extLst>
      <p:ext uri="{BB962C8B-B14F-4D97-AF65-F5344CB8AC3E}">
        <p14:creationId xmlns:p14="http://schemas.microsoft.com/office/powerpoint/2010/main" val="2455363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D8DF-126A-C19E-2FFE-CC1F74858BE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663CA82-5DA7-99F8-BFAF-6F6EEDBF3C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401F8D-E645-DB79-B31E-AD6F6A61B6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F43571-34D6-4295-3F3B-B7257CB42E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09452F-1355-F9EE-6C70-8379F64DC8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BC499A9-E908-F5F9-27F0-86B6442E31BB}"/>
              </a:ext>
            </a:extLst>
          </p:cNvPr>
          <p:cNvSpPr>
            <a:spLocks noGrp="1"/>
          </p:cNvSpPr>
          <p:nvPr>
            <p:ph type="dt" sz="half" idx="10"/>
          </p:nvPr>
        </p:nvSpPr>
        <p:spPr/>
        <p:txBody>
          <a:bodyPr/>
          <a:lstStyle/>
          <a:p>
            <a:fld id="{777AE0D4-1576-49E8-86F0-D56AB4A55442}" type="datetimeFigureOut">
              <a:rPr lang="en-GB" smtClean="0"/>
              <a:t>18/05/2023</a:t>
            </a:fld>
            <a:endParaRPr lang="en-GB"/>
          </a:p>
        </p:txBody>
      </p:sp>
      <p:sp>
        <p:nvSpPr>
          <p:cNvPr id="8" name="Footer Placeholder 7">
            <a:extLst>
              <a:ext uri="{FF2B5EF4-FFF2-40B4-BE49-F238E27FC236}">
                <a16:creationId xmlns:a16="http://schemas.microsoft.com/office/drawing/2014/main" id="{B8B79D3C-ED48-EB6C-08FC-8AC7A476886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9844EFC-26DD-A2BB-1B51-7220ED369E91}"/>
              </a:ext>
            </a:extLst>
          </p:cNvPr>
          <p:cNvSpPr>
            <a:spLocks noGrp="1"/>
          </p:cNvSpPr>
          <p:nvPr>
            <p:ph type="sldNum" sz="quarter" idx="12"/>
          </p:nvPr>
        </p:nvSpPr>
        <p:spPr/>
        <p:txBody>
          <a:bodyPr/>
          <a:lstStyle/>
          <a:p>
            <a:fld id="{344C9927-F15F-421A-ADDB-34A2D8039D8E}" type="slidenum">
              <a:rPr lang="en-GB" smtClean="0"/>
              <a:t>‹#›</a:t>
            </a:fld>
            <a:endParaRPr lang="en-GB"/>
          </a:p>
        </p:txBody>
      </p:sp>
    </p:spTree>
    <p:extLst>
      <p:ext uri="{BB962C8B-B14F-4D97-AF65-F5344CB8AC3E}">
        <p14:creationId xmlns:p14="http://schemas.microsoft.com/office/powerpoint/2010/main" val="3926512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C71B8-46FC-884D-A0B1-474981B8A80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57D8343-FC3A-0A3A-9032-5BC6C903743F}"/>
              </a:ext>
            </a:extLst>
          </p:cNvPr>
          <p:cNvSpPr>
            <a:spLocks noGrp="1"/>
          </p:cNvSpPr>
          <p:nvPr>
            <p:ph type="dt" sz="half" idx="10"/>
          </p:nvPr>
        </p:nvSpPr>
        <p:spPr/>
        <p:txBody>
          <a:bodyPr/>
          <a:lstStyle/>
          <a:p>
            <a:fld id="{777AE0D4-1576-49E8-86F0-D56AB4A55442}" type="datetimeFigureOut">
              <a:rPr lang="en-GB" smtClean="0"/>
              <a:t>18/05/2023</a:t>
            </a:fld>
            <a:endParaRPr lang="en-GB"/>
          </a:p>
        </p:txBody>
      </p:sp>
      <p:sp>
        <p:nvSpPr>
          <p:cNvPr id="4" name="Footer Placeholder 3">
            <a:extLst>
              <a:ext uri="{FF2B5EF4-FFF2-40B4-BE49-F238E27FC236}">
                <a16:creationId xmlns:a16="http://schemas.microsoft.com/office/drawing/2014/main" id="{197985A8-9A80-C9F6-C3CD-855203E7D32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B902B76-20F6-A7EE-C477-B57B1CD1DA71}"/>
              </a:ext>
            </a:extLst>
          </p:cNvPr>
          <p:cNvSpPr>
            <a:spLocks noGrp="1"/>
          </p:cNvSpPr>
          <p:nvPr>
            <p:ph type="sldNum" sz="quarter" idx="12"/>
          </p:nvPr>
        </p:nvSpPr>
        <p:spPr/>
        <p:txBody>
          <a:bodyPr/>
          <a:lstStyle/>
          <a:p>
            <a:fld id="{344C9927-F15F-421A-ADDB-34A2D8039D8E}" type="slidenum">
              <a:rPr lang="en-GB" smtClean="0"/>
              <a:t>‹#›</a:t>
            </a:fld>
            <a:endParaRPr lang="en-GB"/>
          </a:p>
        </p:txBody>
      </p:sp>
    </p:spTree>
    <p:extLst>
      <p:ext uri="{BB962C8B-B14F-4D97-AF65-F5344CB8AC3E}">
        <p14:creationId xmlns:p14="http://schemas.microsoft.com/office/powerpoint/2010/main" val="666930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6327C4-FAC2-96D8-8C61-43396F022454}"/>
              </a:ext>
            </a:extLst>
          </p:cNvPr>
          <p:cNvSpPr>
            <a:spLocks noGrp="1"/>
          </p:cNvSpPr>
          <p:nvPr>
            <p:ph type="dt" sz="half" idx="10"/>
          </p:nvPr>
        </p:nvSpPr>
        <p:spPr/>
        <p:txBody>
          <a:bodyPr/>
          <a:lstStyle/>
          <a:p>
            <a:fld id="{777AE0D4-1576-49E8-86F0-D56AB4A55442}" type="datetimeFigureOut">
              <a:rPr lang="en-GB" smtClean="0"/>
              <a:t>18/05/2023</a:t>
            </a:fld>
            <a:endParaRPr lang="en-GB"/>
          </a:p>
        </p:txBody>
      </p:sp>
      <p:sp>
        <p:nvSpPr>
          <p:cNvPr id="3" name="Footer Placeholder 2">
            <a:extLst>
              <a:ext uri="{FF2B5EF4-FFF2-40B4-BE49-F238E27FC236}">
                <a16:creationId xmlns:a16="http://schemas.microsoft.com/office/drawing/2014/main" id="{D024B3B1-2445-1B9D-B6CF-DB9019362AB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EDD79DF-425B-10F1-81AD-C2E89F71A96A}"/>
              </a:ext>
            </a:extLst>
          </p:cNvPr>
          <p:cNvSpPr>
            <a:spLocks noGrp="1"/>
          </p:cNvSpPr>
          <p:nvPr>
            <p:ph type="sldNum" sz="quarter" idx="12"/>
          </p:nvPr>
        </p:nvSpPr>
        <p:spPr/>
        <p:txBody>
          <a:bodyPr/>
          <a:lstStyle/>
          <a:p>
            <a:fld id="{344C9927-F15F-421A-ADDB-34A2D8039D8E}" type="slidenum">
              <a:rPr lang="en-GB" smtClean="0"/>
              <a:t>‹#›</a:t>
            </a:fld>
            <a:endParaRPr lang="en-GB"/>
          </a:p>
        </p:txBody>
      </p:sp>
    </p:spTree>
    <p:extLst>
      <p:ext uri="{BB962C8B-B14F-4D97-AF65-F5344CB8AC3E}">
        <p14:creationId xmlns:p14="http://schemas.microsoft.com/office/powerpoint/2010/main" val="2340636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50FED-A105-2C25-EA79-D1EA54B759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460AF9A-C023-234A-929F-C02F685458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F8DBE8E-CB2E-AA22-78BA-D6F04EBD52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C57CE7-8495-6D0F-A334-4227C02E2FD9}"/>
              </a:ext>
            </a:extLst>
          </p:cNvPr>
          <p:cNvSpPr>
            <a:spLocks noGrp="1"/>
          </p:cNvSpPr>
          <p:nvPr>
            <p:ph type="dt" sz="half" idx="10"/>
          </p:nvPr>
        </p:nvSpPr>
        <p:spPr/>
        <p:txBody>
          <a:bodyPr/>
          <a:lstStyle/>
          <a:p>
            <a:fld id="{777AE0D4-1576-49E8-86F0-D56AB4A55442}" type="datetimeFigureOut">
              <a:rPr lang="en-GB" smtClean="0"/>
              <a:t>18/05/2023</a:t>
            </a:fld>
            <a:endParaRPr lang="en-GB"/>
          </a:p>
        </p:txBody>
      </p:sp>
      <p:sp>
        <p:nvSpPr>
          <p:cNvPr id="6" name="Footer Placeholder 5">
            <a:extLst>
              <a:ext uri="{FF2B5EF4-FFF2-40B4-BE49-F238E27FC236}">
                <a16:creationId xmlns:a16="http://schemas.microsoft.com/office/drawing/2014/main" id="{8D3F9560-0C34-ADAA-F0E9-82C80BCF3A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C104F4-DCAC-8E66-F233-187619DCA302}"/>
              </a:ext>
            </a:extLst>
          </p:cNvPr>
          <p:cNvSpPr>
            <a:spLocks noGrp="1"/>
          </p:cNvSpPr>
          <p:nvPr>
            <p:ph type="sldNum" sz="quarter" idx="12"/>
          </p:nvPr>
        </p:nvSpPr>
        <p:spPr/>
        <p:txBody>
          <a:bodyPr/>
          <a:lstStyle/>
          <a:p>
            <a:fld id="{344C9927-F15F-421A-ADDB-34A2D8039D8E}" type="slidenum">
              <a:rPr lang="en-GB" smtClean="0"/>
              <a:t>‹#›</a:t>
            </a:fld>
            <a:endParaRPr lang="en-GB"/>
          </a:p>
        </p:txBody>
      </p:sp>
    </p:spTree>
    <p:extLst>
      <p:ext uri="{BB962C8B-B14F-4D97-AF65-F5344CB8AC3E}">
        <p14:creationId xmlns:p14="http://schemas.microsoft.com/office/powerpoint/2010/main" val="3415163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D6408-9350-79F3-6898-0970688789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3E8DD75-F9DE-BF0E-241C-88F5D33485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49B36D0-97D2-3CE4-3C31-350DAC0DF8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DF6AC5-18AF-E8DA-6512-9A3EA7D3B1EC}"/>
              </a:ext>
            </a:extLst>
          </p:cNvPr>
          <p:cNvSpPr>
            <a:spLocks noGrp="1"/>
          </p:cNvSpPr>
          <p:nvPr>
            <p:ph type="dt" sz="half" idx="10"/>
          </p:nvPr>
        </p:nvSpPr>
        <p:spPr/>
        <p:txBody>
          <a:bodyPr/>
          <a:lstStyle/>
          <a:p>
            <a:fld id="{777AE0D4-1576-49E8-86F0-D56AB4A55442}" type="datetimeFigureOut">
              <a:rPr lang="en-GB" smtClean="0"/>
              <a:t>18/05/2023</a:t>
            </a:fld>
            <a:endParaRPr lang="en-GB"/>
          </a:p>
        </p:txBody>
      </p:sp>
      <p:sp>
        <p:nvSpPr>
          <p:cNvPr id="6" name="Footer Placeholder 5">
            <a:extLst>
              <a:ext uri="{FF2B5EF4-FFF2-40B4-BE49-F238E27FC236}">
                <a16:creationId xmlns:a16="http://schemas.microsoft.com/office/drawing/2014/main" id="{6D1C04D6-3E88-304B-6A6C-7EF645AF87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BA70FD-92A8-48FC-DF47-E8990882CD5D}"/>
              </a:ext>
            </a:extLst>
          </p:cNvPr>
          <p:cNvSpPr>
            <a:spLocks noGrp="1"/>
          </p:cNvSpPr>
          <p:nvPr>
            <p:ph type="sldNum" sz="quarter" idx="12"/>
          </p:nvPr>
        </p:nvSpPr>
        <p:spPr/>
        <p:txBody>
          <a:bodyPr/>
          <a:lstStyle/>
          <a:p>
            <a:fld id="{344C9927-F15F-421A-ADDB-34A2D8039D8E}" type="slidenum">
              <a:rPr lang="en-GB" smtClean="0"/>
              <a:t>‹#›</a:t>
            </a:fld>
            <a:endParaRPr lang="en-GB"/>
          </a:p>
        </p:txBody>
      </p:sp>
    </p:spTree>
    <p:extLst>
      <p:ext uri="{BB962C8B-B14F-4D97-AF65-F5344CB8AC3E}">
        <p14:creationId xmlns:p14="http://schemas.microsoft.com/office/powerpoint/2010/main" val="3785229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F29370-246F-9F8D-8805-B2601C21DC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2DE0F8-5175-1650-EF35-088A2C0938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0704DE-84D6-55BA-49FC-786EA93E65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7AE0D4-1576-49E8-86F0-D56AB4A55442}" type="datetimeFigureOut">
              <a:rPr lang="en-GB" smtClean="0"/>
              <a:t>18/05/2023</a:t>
            </a:fld>
            <a:endParaRPr lang="en-GB"/>
          </a:p>
        </p:txBody>
      </p:sp>
      <p:sp>
        <p:nvSpPr>
          <p:cNvPr id="5" name="Footer Placeholder 4">
            <a:extLst>
              <a:ext uri="{FF2B5EF4-FFF2-40B4-BE49-F238E27FC236}">
                <a16:creationId xmlns:a16="http://schemas.microsoft.com/office/drawing/2014/main" id="{343BA50E-5866-EFCD-6F6E-683F2E5B37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3292B4-4488-BA3A-41BC-067E7B108F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C9927-F15F-421A-ADDB-34A2D8039D8E}" type="slidenum">
              <a:rPr lang="en-GB" smtClean="0"/>
              <a:t>‹#›</a:t>
            </a:fld>
            <a:endParaRPr lang="en-GB"/>
          </a:p>
        </p:txBody>
      </p:sp>
    </p:spTree>
    <p:extLst>
      <p:ext uri="{BB962C8B-B14F-4D97-AF65-F5344CB8AC3E}">
        <p14:creationId xmlns:p14="http://schemas.microsoft.com/office/powerpoint/2010/main" val="3915385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fullstory.com/blog/qualitative-vs-quantitative-data/#:~:text=Quantitative%20data%20is%20numbers%2Dbased,what%20happened%20behind%20certain%20behavior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fullstory.com/blog/qualitative-vs-quantitative-data/#:~:text=Quantitative%20data%20is%20numbers%2Dbased,what%20happened%20behind%20certain%20behavior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AD177-0923-E012-9A66-B7646FD8A4F1}"/>
              </a:ext>
            </a:extLst>
          </p:cNvPr>
          <p:cNvSpPr>
            <a:spLocks noGrp="1"/>
          </p:cNvSpPr>
          <p:nvPr>
            <p:ph type="ctrTitle"/>
          </p:nvPr>
        </p:nvSpPr>
        <p:spPr>
          <a:xfrm>
            <a:off x="841247" y="1655286"/>
            <a:ext cx="4609057" cy="2359030"/>
          </a:xfrm>
        </p:spPr>
        <p:txBody>
          <a:bodyPr>
            <a:normAutofit/>
          </a:bodyPr>
          <a:lstStyle/>
          <a:p>
            <a:pPr algn="l"/>
            <a:br>
              <a:rPr lang="en-GB" sz="4200" b="0" i="0" u="none" strike="noStrike" baseline="0" dirty="0">
                <a:latin typeface="BigNoodleTitling" panose="02000708030402040100" pitchFamily="2" charset="0"/>
              </a:rPr>
            </a:br>
            <a:r>
              <a:rPr lang="en-GB" sz="4200" b="0" i="0" u="none" strike="noStrike" baseline="0" dirty="0">
                <a:latin typeface="BigNoodleTitling" panose="02000708030402040100" pitchFamily="2" charset="0"/>
              </a:rPr>
              <a:t>Risk Assessments</a:t>
            </a:r>
            <a:br>
              <a:rPr lang="en-GB" sz="4200" b="0" i="0" u="none" strike="noStrike" baseline="0" dirty="0">
                <a:latin typeface="BigNoodleTitling" panose="02000708030402040100" pitchFamily="2" charset="0"/>
              </a:rPr>
            </a:br>
            <a:r>
              <a:rPr lang="en-GB" sz="4200" b="0" i="0" u="none" strike="noStrike" baseline="0" dirty="0">
                <a:latin typeface="BigNoodleTitling" panose="02000708030402040100" pitchFamily="2" charset="0"/>
              </a:rPr>
              <a:t>and Risk Assessing</a:t>
            </a:r>
            <a:endParaRPr lang="en-GB" sz="4200" dirty="0"/>
          </a:p>
        </p:txBody>
      </p:sp>
      <p:sp>
        <p:nvSpPr>
          <p:cNvPr id="10" name="Freeform: Shape 9">
            <a:extLst>
              <a:ext uri="{FF2B5EF4-FFF2-40B4-BE49-F238E27FC236}">
                <a16:creationId xmlns:a16="http://schemas.microsoft.com/office/drawing/2014/main" id="{F6EF57EF-D042-41D3-83E8-41A1FE6C11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00A59BB-A268-4F3E-9D41-CA265AF16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63794DCE-9D34-40DF-AB3F-06DA8ACCDA9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rgbClr val="386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5006452-918C-4282-A72C-C9692B669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Logo&#10;&#10;Description automatically generated">
            <a:extLst>
              <a:ext uri="{FF2B5EF4-FFF2-40B4-BE49-F238E27FC236}">
                <a16:creationId xmlns:a16="http://schemas.microsoft.com/office/drawing/2014/main" id="{CB190ACB-D98C-BF42-5B98-CDB0334F5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2818" y="1964058"/>
            <a:ext cx="5324203" cy="2663666"/>
          </a:xfrm>
          <a:prstGeom prst="rect">
            <a:avLst/>
          </a:prstGeom>
        </p:spPr>
      </p:pic>
    </p:spTree>
    <p:extLst>
      <p:ext uri="{BB962C8B-B14F-4D97-AF65-F5344CB8AC3E}">
        <p14:creationId xmlns:p14="http://schemas.microsoft.com/office/powerpoint/2010/main" val="64032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B57311-F27A-E937-EC5F-5A4700D33783}"/>
              </a:ext>
            </a:extLst>
          </p:cNvPr>
          <p:cNvSpPr>
            <a:spLocks noGrp="1"/>
          </p:cNvSpPr>
          <p:nvPr>
            <p:ph type="title"/>
          </p:nvPr>
        </p:nvSpPr>
        <p:spPr>
          <a:xfrm>
            <a:off x="4037826" y="116955"/>
            <a:ext cx="8151126" cy="854595"/>
          </a:xfrm>
        </p:spPr>
        <p:txBody>
          <a:bodyPr anchor="b">
            <a:normAutofit/>
          </a:bodyPr>
          <a:lstStyle/>
          <a:p>
            <a:pPr algn="ctr"/>
            <a:r>
              <a:rPr lang="en-GB" sz="4000" dirty="0"/>
              <a:t>Assess the Risks</a:t>
            </a:r>
          </a:p>
        </p:txBody>
      </p:sp>
      <p:sp>
        <p:nvSpPr>
          <p:cNvPr id="3" name="Content Placeholder 2">
            <a:extLst>
              <a:ext uri="{FF2B5EF4-FFF2-40B4-BE49-F238E27FC236}">
                <a16:creationId xmlns:a16="http://schemas.microsoft.com/office/drawing/2014/main" id="{875D1C5A-2051-EFED-152C-C3A9E082EE48}"/>
              </a:ext>
            </a:extLst>
          </p:cNvPr>
          <p:cNvSpPr>
            <a:spLocks noGrp="1"/>
          </p:cNvSpPr>
          <p:nvPr>
            <p:ph idx="1"/>
          </p:nvPr>
        </p:nvSpPr>
        <p:spPr>
          <a:xfrm>
            <a:off x="4037826" y="756267"/>
            <a:ext cx="8154174" cy="450850"/>
          </a:xfrm>
        </p:spPr>
        <p:txBody>
          <a:bodyPr anchor="t">
            <a:normAutofit/>
          </a:bodyPr>
          <a:lstStyle/>
          <a:p>
            <a:pPr marL="0" indent="0" algn="ctr">
              <a:buNone/>
            </a:pPr>
            <a:r>
              <a:rPr lang="en-GB" sz="2000" dirty="0"/>
              <a:t>Qualitative vs Quantitative</a:t>
            </a:r>
          </a:p>
          <a:p>
            <a:pPr marL="0" indent="0" algn="ctr">
              <a:buNone/>
            </a:pPr>
            <a:endParaRPr lang="en-GB" sz="2000" dirty="0"/>
          </a:p>
        </p:txBody>
      </p:sp>
      <p:sp>
        <p:nvSpPr>
          <p:cNvPr id="4" name="TextBox 3">
            <a:extLst>
              <a:ext uri="{FF2B5EF4-FFF2-40B4-BE49-F238E27FC236}">
                <a16:creationId xmlns:a16="http://schemas.microsoft.com/office/drawing/2014/main" id="{272ABB6B-12DA-801E-33F3-A964EB7959E0}"/>
              </a:ext>
            </a:extLst>
          </p:cNvPr>
          <p:cNvSpPr txBox="1"/>
          <p:nvPr/>
        </p:nvSpPr>
        <p:spPr>
          <a:xfrm>
            <a:off x="415113" y="2035986"/>
            <a:ext cx="2066656" cy="369332"/>
          </a:xfrm>
          <a:prstGeom prst="rect">
            <a:avLst/>
          </a:prstGeom>
          <a:noFill/>
        </p:spPr>
        <p:txBody>
          <a:bodyPr wrap="none" rtlCol="0">
            <a:spAutoFit/>
          </a:bodyPr>
          <a:lstStyle/>
          <a:p>
            <a:r>
              <a:rPr lang="en-GB" dirty="0">
                <a:solidFill>
                  <a:schemeClr val="bg1">
                    <a:lumMod val="50000"/>
                  </a:schemeClr>
                </a:solidFill>
              </a:rPr>
              <a:t>Identify the Hazards</a:t>
            </a:r>
          </a:p>
        </p:txBody>
      </p:sp>
      <p:sp>
        <p:nvSpPr>
          <p:cNvPr id="5" name="TextBox 4">
            <a:extLst>
              <a:ext uri="{FF2B5EF4-FFF2-40B4-BE49-F238E27FC236}">
                <a16:creationId xmlns:a16="http://schemas.microsoft.com/office/drawing/2014/main" id="{28702B3D-5B2B-33BB-6A09-986DE6A98CAF}"/>
              </a:ext>
            </a:extLst>
          </p:cNvPr>
          <p:cNvSpPr txBox="1"/>
          <p:nvPr/>
        </p:nvSpPr>
        <p:spPr>
          <a:xfrm>
            <a:off x="415113" y="2524290"/>
            <a:ext cx="1671740" cy="369332"/>
          </a:xfrm>
          <a:prstGeom prst="rect">
            <a:avLst/>
          </a:prstGeom>
          <a:noFill/>
        </p:spPr>
        <p:txBody>
          <a:bodyPr wrap="none" rtlCol="0">
            <a:spAutoFit/>
          </a:bodyPr>
          <a:lstStyle/>
          <a:p>
            <a:r>
              <a:rPr lang="en-GB" dirty="0">
                <a:solidFill>
                  <a:schemeClr val="bg1"/>
                </a:solidFill>
              </a:rPr>
              <a:t>Assess the Risks</a:t>
            </a:r>
          </a:p>
        </p:txBody>
      </p:sp>
      <p:sp>
        <p:nvSpPr>
          <p:cNvPr id="6" name="TextBox 5">
            <a:extLst>
              <a:ext uri="{FF2B5EF4-FFF2-40B4-BE49-F238E27FC236}">
                <a16:creationId xmlns:a16="http://schemas.microsoft.com/office/drawing/2014/main" id="{F4A97217-958D-738B-2AB0-8B6494D7C17B}"/>
              </a:ext>
            </a:extLst>
          </p:cNvPr>
          <p:cNvSpPr txBox="1"/>
          <p:nvPr/>
        </p:nvSpPr>
        <p:spPr>
          <a:xfrm>
            <a:off x="415113" y="3012594"/>
            <a:ext cx="1757276" cy="369332"/>
          </a:xfrm>
          <a:prstGeom prst="rect">
            <a:avLst/>
          </a:prstGeom>
          <a:noFill/>
        </p:spPr>
        <p:txBody>
          <a:bodyPr wrap="none" rtlCol="0">
            <a:spAutoFit/>
          </a:bodyPr>
          <a:lstStyle/>
          <a:p>
            <a:r>
              <a:rPr lang="en-GB" dirty="0">
                <a:solidFill>
                  <a:schemeClr val="bg1">
                    <a:lumMod val="65000"/>
                  </a:schemeClr>
                </a:solidFill>
              </a:rPr>
              <a:t>Control the Risks</a:t>
            </a:r>
          </a:p>
        </p:txBody>
      </p:sp>
      <p:sp>
        <p:nvSpPr>
          <p:cNvPr id="7" name="TextBox 6">
            <a:extLst>
              <a:ext uri="{FF2B5EF4-FFF2-40B4-BE49-F238E27FC236}">
                <a16:creationId xmlns:a16="http://schemas.microsoft.com/office/drawing/2014/main" id="{E7E7081B-2803-672A-6536-21615F690263}"/>
              </a:ext>
            </a:extLst>
          </p:cNvPr>
          <p:cNvSpPr txBox="1"/>
          <p:nvPr/>
        </p:nvSpPr>
        <p:spPr>
          <a:xfrm>
            <a:off x="415113" y="3500898"/>
            <a:ext cx="2138021" cy="369332"/>
          </a:xfrm>
          <a:prstGeom prst="rect">
            <a:avLst/>
          </a:prstGeom>
          <a:noFill/>
        </p:spPr>
        <p:txBody>
          <a:bodyPr wrap="none" rtlCol="0">
            <a:spAutoFit/>
          </a:bodyPr>
          <a:lstStyle/>
          <a:p>
            <a:r>
              <a:rPr lang="en-GB" dirty="0">
                <a:solidFill>
                  <a:schemeClr val="bg1">
                    <a:lumMod val="65000"/>
                  </a:schemeClr>
                </a:solidFill>
              </a:rPr>
              <a:t>Record Your Findings</a:t>
            </a:r>
          </a:p>
        </p:txBody>
      </p:sp>
      <p:sp>
        <p:nvSpPr>
          <p:cNvPr id="9" name="TextBox 8">
            <a:extLst>
              <a:ext uri="{FF2B5EF4-FFF2-40B4-BE49-F238E27FC236}">
                <a16:creationId xmlns:a16="http://schemas.microsoft.com/office/drawing/2014/main" id="{1998FD71-48EE-6064-093E-4E122170DE4B}"/>
              </a:ext>
            </a:extLst>
          </p:cNvPr>
          <p:cNvSpPr txBox="1"/>
          <p:nvPr/>
        </p:nvSpPr>
        <p:spPr>
          <a:xfrm>
            <a:off x="415113" y="3989202"/>
            <a:ext cx="2059218" cy="369332"/>
          </a:xfrm>
          <a:prstGeom prst="rect">
            <a:avLst/>
          </a:prstGeom>
          <a:noFill/>
        </p:spPr>
        <p:txBody>
          <a:bodyPr wrap="none" rtlCol="0">
            <a:spAutoFit/>
          </a:bodyPr>
          <a:lstStyle/>
          <a:p>
            <a:r>
              <a:rPr lang="en-GB" dirty="0">
                <a:solidFill>
                  <a:schemeClr val="bg1">
                    <a:lumMod val="65000"/>
                  </a:schemeClr>
                </a:solidFill>
              </a:rPr>
              <a:t>Review the Controls</a:t>
            </a:r>
          </a:p>
        </p:txBody>
      </p:sp>
      <p:sp>
        <p:nvSpPr>
          <p:cNvPr id="11" name="TextBox 10">
            <a:extLst>
              <a:ext uri="{FF2B5EF4-FFF2-40B4-BE49-F238E27FC236}">
                <a16:creationId xmlns:a16="http://schemas.microsoft.com/office/drawing/2014/main" id="{3EB89834-20C2-B4AB-D7F3-CDB94DC8C4C9}"/>
              </a:ext>
            </a:extLst>
          </p:cNvPr>
          <p:cNvSpPr txBox="1"/>
          <p:nvPr/>
        </p:nvSpPr>
        <p:spPr>
          <a:xfrm>
            <a:off x="1" y="6294438"/>
            <a:ext cx="4037826" cy="369332"/>
          </a:xfrm>
          <a:prstGeom prst="rect">
            <a:avLst/>
          </a:prstGeom>
          <a:noFill/>
        </p:spPr>
        <p:txBody>
          <a:bodyPr wrap="square" rtlCol="0">
            <a:spAutoFit/>
          </a:bodyPr>
          <a:lstStyle/>
          <a:p>
            <a:pPr algn="ctr"/>
            <a:r>
              <a:rPr lang="en-GB" dirty="0">
                <a:solidFill>
                  <a:schemeClr val="bg1"/>
                </a:solidFill>
              </a:rPr>
              <a:t>www.integralsafetyltd.co.uk</a:t>
            </a:r>
          </a:p>
        </p:txBody>
      </p:sp>
      <p:pic>
        <p:nvPicPr>
          <p:cNvPr id="13" name="Picture 12">
            <a:extLst>
              <a:ext uri="{FF2B5EF4-FFF2-40B4-BE49-F238E27FC236}">
                <a16:creationId xmlns:a16="http://schemas.microsoft.com/office/drawing/2014/main" id="{A53B75B0-E468-47DD-BE29-864536472E2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4740" y="169029"/>
            <a:ext cx="2138022" cy="750445"/>
          </a:xfrm>
          <a:prstGeom prst="rect">
            <a:avLst/>
          </a:prstGeom>
        </p:spPr>
      </p:pic>
      <p:sp>
        <p:nvSpPr>
          <p:cNvPr id="19" name="Content Placeholder 2">
            <a:extLst>
              <a:ext uri="{FF2B5EF4-FFF2-40B4-BE49-F238E27FC236}">
                <a16:creationId xmlns:a16="http://schemas.microsoft.com/office/drawing/2014/main" id="{79B7426A-77F0-755C-C81A-61766451217F}"/>
              </a:ext>
            </a:extLst>
          </p:cNvPr>
          <p:cNvSpPr txBox="1">
            <a:spLocks/>
          </p:cNvSpPr>
          <p:nvPr/>
        </p:nvSpPr>
        <p:spPr>
          <a:xfrm>
            <a:off x="4343400" y="1193800"/>
            <a:ext cx="7715249" cy="14414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t>Qualitative</a:t>
            </a:r>
          </a:p>
          <a:p>
            <a:pPr marL="0" indent="0">
              <a:buFont typeface="Arial" panose="020B0604020202020204" pitchFamily="34" charset="0"/>
              <a:buNone/>
            </a:pPr>
            <a:r>
              <a:rPr lang="en-GB" sz="2000" dirty="0"/>
              <a:t>A personal assessment of the risks usually demonstrated as Low, Medium or High. These offer little guidance and is left to personal opinion.</a:t>
            </a:r>
          </a:p>
        </p:txBody>
      </p:sp>
      <p:pic>
        <p:nvPicPr>
          <p:cNvPr id="2050" name="Picture 2" descr="Qualitative risk analysis vs quantitative risk analysis: What's the  difference? | Nulab">
            <a:extLst>
              <a:ext uri="{FF2B5EF4-FFF2-40B4-BE49-F238E27FC236}">
                <a16:creationId xmlns:a16="http://schemas.microsoft.com/office/drawing/2014/main" id="{860FF72B-C148-9535-309C-724318185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9518" y="2947352"/>
            <a:ext cx="3849132" cy="3561397"/>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2">
            <a:extLst>
              <a:ext uri="{FF2B5EF4-FFF2-40B4-BE49-F238E27FC236}">
                <a16:creationId xmlns:a16="http://schemas.microsoft.com/office/drawing/2014/main" id="{04DBDEBB-A3C4-8804-7EB8-4E703D352568}"/>
              </a:ext>
            </a:extLst>
          </p:cNvPr>
          <p:cNvSpPr txBox="1">
            <a:spLocks/>
          </p:cNvSpPr>
          <p:nvPr/>
        </p:nvSpPr>
        <p:spPr>
          <a:xfrm>
            <a:off x="4343400" y="2708274"/>
            <a:ext cx="4335843" cy="395549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t>Quantitative</a:t>
            </a:r>
          </a:p>
          <a:p>
            <a:pPr marL="0" indent="0">
              <a:buFont typeface="Arial" panose="020B0604020202020204" pitchFamily="34" charset="0"/>
              <a:buNone/>
            </a:pPr>
            <a:r>
              <a:rPr lang="en-GB" sz="2000" dirty="0"/>
              <a:t>A numeric assessment that allows the assessor to select against a scale of likelihood x consequence, this then generates a risk score.</a:t>
            </a:r>
          </a:p>
          <a:p>
            <a:pPr marL="0" indent="0">
              <a:buFont typeface="Arial" panose="020B0604020202020204" pitchFamily="34" charset="0"/>
              <a:buNone/>
            </a:pPr>
            <a:endParaRPr lang="en-GB" sz="2000" dirty="0"/>
          </a:p>
          <a:p>
            <a:pPr marL="0" indent="0">
              <a:buFont typeface="Arial" panose="020B0604020202020204" pitchFamily="34" charset="0"/>
              <a:buNone/>
            </a:pPr>
            <a:r>
              <a:rPr lang="en-GB" sz="2000" dirty="0"/>
              <a:t>This leave a lot less to interpretation</a:t>
            </a:r>
            <a:br>
              <a:rPr lang="en-GB" sz="2000" dirty="0"/>
            </a:br>
            <a:r>
              <a:rPr lang="en-GB" sz="2000" dirty="0"/>
              <a:t>and is the preferred method used by</a:t>
            </a:r>
            <a:br>
              <a:rPr lang="en-GB" sz="2000" dirty="0"/>
            </a:br>
            <a:r>
              <a:rPr lang="en-GB" sz="2000" dirty="0"/>
              <a:t>most safety professionals.</a:t>
            </a:r>
          </a:p>
        </p:txBody>
      </p:sp>
    </p:spTree>
    <p:extLst>
      <p:ext uri="{BB962C8B-B14F-4D97-AF65-F5344CB8AC3E}">
        <p14:creationId xmlns:p14="http://schemas.microsoft.com/office/powerpoint/2010/main" val="3880635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3" presetClass="entr" presetSubtype="32"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plus(out)">
                                      <p:cBhvr>
                                        <p:cTn id="15"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B57311-F27A-E937-EC5F-5A4700D33783}"/>
              </a:ext>
            </a:extLst>
          </p:cNvPr>
          <p:cNvSpPr>
            <a:spLocks noGrp="1"/>
          </p:cNvSpPr>
          <p:nvPr>
            <p:ph type="title"/>
          </p:nvPr>
        </p:nvSpPr>
        <p:spPr>
          <a:xfrm>
            <a:off x="4037826" y="116955"/>
            <a:ext cx="8151126" cy="854595"/>
          </a:xfrm>
        </p:spPr>
        <p:txBody>
          <a:bodyPr anchor="b">
            <a:normAutofit/>
          </a:bodyPr>
          <a:lstStyle/>
          <a:p>
            <a:pPr algn="ctr"/>
            <a:r>
              <a:rPr lang="en-GB" sz="4000" dirty="0"/>
              <a:t>Control the Risks</a:t>
            </a:r>
          </a:p>
        </p:txBody>
      </p:sp>
      <p:sp>
        <p:nvSpPr>
          <p:cNvPr id="3" name="Content Placeholder 2">
            <a:extLst>
              <a:ext uri="{FF2B5EF4-FFF2-40B4-BE49-F238E27FC236}">
                <a16:creationId xmlns:a16="http://schemas.microsoft.com/office/drawing/2014/main" id="{875D1C5A-2051-EFED-152C-C3A9E082EE48}"/>
              </a:ext>
            </a:extLst>
          </p:cNvPr>
          <p:cNvSpPr>
            <a:spLocks noGrp="1"/>
          </p:cNvSpPr>
          <p:nvPr>
            <p:ph idx="1"/>
          </p:nvPr>
        </p:nvSpPr>
        <p:spPr>
          <a:xfrm>
            <a:off x="4343400" y="1193800"/>
            <a:ext cx="7715249" cy="666750"/>
          </a:xfrm>
        </p:spPr>
        <p:txBody>
          <a:bodyPr anchor="t">
            <a:normAutofit/>
          </a:bodyPr>
          <a:lstStyle/>
          <a:p>
            <a:pPr marL="0" indent="0">
              <a:buNone/>
            </a:pPr>
            <a:r>
              <a:rPr lang="en-GB" sz="2000" dirty="0"/>
              <a:t>Now you know the risks, what are you going to do to prevent or control them?</a:t>
            </a:r>
          </a:p>
        </p:txBody>
      </p:sp>
      <p:sp>
        <p:nvSpPr>
          <p:cNvPr id="4" name="TextBox 3">
            <a:extLst>
              <a:ext uri="{FF2B5EF4-FFF2-40B4-BE49-F238E27FC236}">
                <a16:creationId xmlns:a16="http://schemas.microsoft.com/office/drawing/2014/main" id="{272ABB6B-12DA-801E-33F3-A964EB7959E0}"/>
              </a:ext>
            </a:extLst>
          </p:cNvPr>
          <p:cNvSpPr txBox="1"/>
          <p:nvPr/>
        </p:nvSpPr>
        <p:spPr>
          <a:xfrm>
            <a:off x="415113" y="2035986"/>
            <a:ext cx="2066656" cy="369332"/>
          </a:xfrm>
          <a:prstGeom prst="rect">
            <a:avLst/>
          </a:prstGeom>
          <a:noFill/>
        </p:spPr>
        <p:txBody>
          <a:bodyPr wrap="none" rtlCol="0">
            <a:spAutoFit/>
          </a:bodyPr>
          <a:lstStyle/>
          <a:p>
            <a:r>
              <a:rPr lang="en-GB" dirty="0">
                <a:solidFill>
                  <a:schemeClr val="bg1">
                    <a:lumMod val="50000"/>
                  </a:schemeClr>
                </a:solidFill>
              </a:rPr>
              <a:t>Identify the Hazards</a:t>
            </a:r>
          </a:p>
        </p:txBody>
      </p:sp>
      <p:sp>
        <p:nvSpPr>
          <p:cNvPr id="5" name="TextBox 4">
            <a:extLst>
              <a:ext uri="{FF2B5EF4-FFF2-40B4-BE49-F238E27FC236}">
                <a16:creationId xmlns:a16="http://schemas.microsoft.com/office/drawing/2014/main" id="{28702B3D-5B2B-33BB-6A09-986DE6A98CAF}"/>
              </a:ext>
            </a:extLst>
          </p:cNvPr>
          <p:cNvSpPr txBox="1"/>
          <p:nvPr/>
        </p:nvSpPr>
        <p:spPr>
          <a:xfrm>
            <a:off x="415113" y="2524290"/>
            <a:ext cx="1671740" cy="369332"/>
          </a:xfrm>
          <a:prstGeom prst="rect">
            <a:avLst/>
          </a:prstGeom>
          <a:noFill/>
        </p:spPr>
        <p:txBody>
          <a:bodyPr wrap="none" rtlCol="0">
            <a:spAutoFit/>
          </a:bodyPr>
          <a:lstStyle/>
          <a:p>
            <a:r>
              <a:rPr lang="en-GB" dirty="0">
                <a:solidFill>
                  <a:schemeClr val="bg1">
                    <a:lumMod val="50000"/>
                  </a:schemeClr>
                </a:solidFill>
              </a:rPr>
              <a:t>Assess the Risks</a:t>
            </a:r>
          </a:p>
        </p:txBody>
      </p:sp>
      <p:sp>
        <p:nvSpPr>
          <p:cNvPr id="6" name="TextBox 5">
            <a:extLst>
              <a:ext uri="{FF2B5EF4-FFF2-40B4-BE49-F238E27FC236}">
                <a16:creationId xmlns:a16="http://schemas.microsoft.com/office/drawing/2014/main" id="{F4A97217-958D-738B-2AB0-8B6494D7C17B}"/>
              </a:ext>
            </a:extLst>
          </p:cNvPr>
          <p:cNvSpPr txBox="1"/>
          <p:nvPr/>
        </p:nvSpPr>
        <p:spPr>
          <a:xfrm>
            <a:off x="415113" y="3012594"/>
            <a:ext cx="1757276" cy="369332"/>
          </a:xfrm>
          <a:prstGeom prst="rect">
            <a:avLst/>
          </a:prstGeom>
          <a:noFill/>
        </p:spPr>
        <p:txBody>
          <a:bodyPr wrap="none" rtlCol="0">
            <a:spAutoFit/>
          </a:bodyPr>
          <a:lstStyle/>
          <a:p>
            <a:r>
              <a:rPr lang="en-GB" dirty="0">
                <a:solidFill>
                  <a:schemeClr val="bg1"/>
                </a:solidFill>
              </a:rPr>
              <a:t>Control the Risks</a:t>
            </a:r>
          </a:p>
        </p:txBody>
      </p:sp>
      <p:sp>
        <p:nvSpPr>
          <p:cNvPr id="7" name="TextBox 6">
            <a:extLst>
              <a:ext uri="{FF2B5EF4-FFF2-40B4-BE49-F238E27FC236}">
                <a16:creationId xmlns:a16="http://schemas.microsoft.com/office/drawing/2014/main" id="{E7E7081B-2803-672A-6536-21615F690263}"/>
              </a:ext>
            </a:extLst>
          </p:cNvPr>
          <p:cNvSpPr txBox="1"/>
          <p:nvPr/>
        </p:nvSpPr>
        <p:spPr>
          <a:xfrm>
            <a:off x="415113" y="3500898"/>
            <a:ext cx="2138021" cy="369332"/>
          </a:xfrm>
          <a:prstGeom prst="rect">
            <a:avLst/>
          </a:prstGeom>
          <a:noFill/>
        </p:spPr>
        <p:txBody>
          <a:bodyPr wrap="none" rtlCol="0">
            <a:spAutoFit/>
          </a:bodyPr>
          <a:lstStyle/>
          <a:p>
            <a:r>
              <a:rPr lang="en-GB" dirty="0">
                <a:solidFill>
                  <a:schemeClr val="bg1">
                    <a:lumMod val="65000"/>
                  </a:schemeClr>
                </a:solidFill>
              </a:rPr>
              <a:t>Record Your Findings</a:t>
            </a:r>
          </a:p>
        </p:txBody>
      </p:sp>
      <p:sp>
        <p:nvSpPr>
          <p:cNvPr id="9" name="TextBox 8">
            <a:extLst>
              <a:ext uri="{FF2B5EF4-FFF2-40B4-BE49-F238E27FC236}">
                <a16:creationId xmlns:a16="http://schemas.microsoft.com/office/drawing/2014/main" id="{1998FD71-48EE-6064-093E-4E122170DE4B}"/>
              </a:ext>
            </a:extLst>
          </p:cNvPr>
          <p:cNvSpPr txBox="1"/>
          <p:nvPr/>
        </p:nvSpPr>
        <p:spPr>
          <a:xfrm>
            <a:off x="415113" y="3989202"/>
            <a:ext cx="2059218" cy="369332"/>
          </a:xfrm>
          <a:prstGeom prst="rect">
            <a:avLst/>
          </a:prstGeom>
          <a:noFill/>
        </p:spPr>
        <p:txBody>
          <a:bodyPr wrap="none" rtlCol="0">
            <a:spAutoFit/>
          </a:bodyPr>
          <a:lstStyle/>
          <a:p>
            <a:r>
              <a:rPr lang="en-GB" dirty="0">
                <a:solidFill>
                  <a:schemeClr val="bg1">
                    <a:lumMod val="65000"/>
                  </a:schemeClr>
                </a:solidFill>
              </a:rPr>
              <a:t>Review the Controls</a:t>
            </a:r>
          </a:p>
        </p:txBody>
      </p:sp>
      <p:sp>
        <p:nvSpPr>
          <p:cNvPr id="11" name="TextBox 10">
            <a:extLst>
              <a:ext uri="{FF2B5EF4-FFF2-40B4-BE49-F238E27FC236}">
                <a16:creationId xmlns:a16="http://schemas.microsoft.com/office/drawing/2014/main" id="{3EB89834-20C2-B4AB-D7F3-CDB94DC8C4C9}"/>
              </a:ext>
            </a:extLst>
          </p:cNvPr>
          <p:cNvSpPr txBox="1"/>
          <p:nvPr/>
        </p:nvSpPr>
        <p:spPr>
          <a:xfrm>
            <a:off x="1" y="6294438"/>
            <a:ext cx="4037826" cy="369332"/>
          </a:xfrm>
          <a:prstGeom prst="rect">
            <a:avLst/>
          </a:prstGeom>
          <a:noFill/>
        </p:spPr>
        <p:txBody>
          <a:bodyPr wrap="square" rtlCol="0">
            <a:spAutoFit/>
          </a:bodyPr>
          <a:lstStyle/>
          <a:p>
            <a:pPr algn="ctr"/>
            <a:r>
              <a:rPr lang="en-GB" dirty="0">
                <a:solidFill>
                  <a:schemeClr val="bg1"/>
                </a:solidFill>
              </a:rPr>
              <a:t>www.integralsafetyltd.co.uk</a:t>
            </a:r>
          </a:p>
        </p:txBody>
      </p:sp>
      <p:pic>
        <p:nvPicPr>
          <p:cNvPr id="13" name="Picture 12">
            <a:extLst>
              <a:ext uri="{FF2B5EF4-FFF2-40B4-BE49-F238E27FC236}">
                <a16:creationId xmlns:a16="http://schemas.microsoft.com/office/drawing/2014/main" id="{A53B75B0-E468-47DD-BE29-864536472E2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4740" y="169029"/>
            <a:ext cx="2138022" cy="750445"/>
          </a:xfrm>
          <a:prstGeom prst="rect">
            <a:avLst/>
          </a:prstGeom>
        </p:spPr>
      </p:pic>
      <p:sp>
        <p:nvSpPr>
          <p:cNvPr id="15" name="Content Placeholder 2">
            <a:extLst>
              <a:ext uri="{FF2B5EF4-FFF2-40B4-BE49-F238E27FC236}">
                <a16:creationId xmlns:a16="http://schemas.microsoft.com/office/drawing/2014/main" id="{A66AC5F5-B710-B7A9-D9EC-3A32BA823B22}"/>
              </a:ext>
            </a:extLst>
          </p:cNvPr>
          <p:cNvSpPr txBox="1">
            <a:spLocks/>
          </p:cNvSpPr>
          <p:nvPr/>
        </p:nvSpPr>
        <p:spPr>
          <a:xfrm>
            <a:off x="4343400" y="1981200"/>
            <a:ext cx="7715249" cy="188903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t>Example Scenario:</a:t>
            </a:r>
          </a:p>
          <a:p>
            <a:pPr marL="0" indent="0">
              <a:buFont typeface="Arial" panose="020B0604020202020204" pitchFamily="34" charset="0"/>
              <a:buNone/>
            </a:pPr>
            <a:endParaRPr lang="en-GB" sz="100" dirty="0"/>
          </a:p>
          <a:p>
            <a:pPr marL="0" indent="0">
              <a:buFont typeface="Arial" panose="020B0604020202020204" pitchFamily="34" charset="0"/>
              <a:buNone/>
            </a:pPr>
            <a:r>
              <a:rPr lang="en-GB" sz="2000" dirty="0"/>
              <a:t>In your risk assessment there is a high chance that someone will get hurt tripping over the uneven slabs around your scheme, what controls may help to prevent this?</a:t>
            </a:r>
          </a:p>
        </p:txBody>
      </p:sp>
      <p:sp>
        <p:nvSpPr>
          <p:cNvPr id="17" name="Content Placeholder 2">
            <a:extLst>
              <a:ext uri="{FF2B5EF4-FFF2-40B4-BE49-F238E27FC236}">
                <a16:creationId xmlns:a16="http://schemas.microsoft.com/office/drawing/2014/main" id="{6C8A3754-58F9-EAF7-20AC-D48A58F90DD8}"/>
              </a:ext>
            </a:extLst>
          </p:cNvPr>
          <p:cNvSpPr txBox="1">
            <a:spLocks/>
          </p:cNvSpPr>
          <p:nvPr/>
        </p:nvSpPr>
        <p:spPr>
          <a:xfrm>
            <a:off x="4343400" y="3868552"/>
            <a:ext cx="7715249" cy="26745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t>Possible Solutions:</a:t>
            </a:r>
          </a:p>
          <a:p>
            <a:r>
              <a:rPr lang="en-GB" sz="2000" dirty="0"/>
              <a:t>Hire a contractor to come and repair the slabs</a:t>
            </a:r>
          </a:p>
          <a:p>
            <a:pPr lvl="1"/>
            <a:r>
              <a:rPr lang="en-GB" sz="2000" dirty="0"/>
              <a:t>Ensure the contractor is competent</a:t>
            </a:r>
          </a:p>
          <a:p>
            <a:pPr lvl="1"/>
            <a:r>
              <a:rPr lang="en-GB" sz="2000" dirty="0"/>
              <a:t>Check the works when they are completed</a:t>
            </a:r>
          </a:p>
          <a:p>
            <a:r>
              <a:rPr lang="en-GB" sz="2000" dirty="0"/>
              <a:t>Introduce a monthly slab checking programme</a:t>
            </a:r>
          </a:p>
          <a:p>
            <a:pPr lvl="1"/>
            <a:r>
              <a:rPr lang="en-GB" sz="2000" dirty="0"/>
              <a:t>Ensure the checks are recorded, dated and images taken</a:t>
            </a:r>
          </a:p>
          <a:p>
            <a:endParaRPr lang="en-GB" sz="2000" dirty="0"/>
          </a:p>
          <a:p>
            <a:pPr marL="0" indent="0">
              <a:buFont typeface="Arial" panose="020B0604020202020204" pitchFamily="34" charset="0"/>
              <a:buNone/>
            </a:pPr>
            <a:endParaRPr lang="en-GB" sz="2000" dirty="0"/>
          </a:p>
        </p:txBody>
      </p:sp>
    </p:spTree>
    <p:extLst>
      <p:ext uri="{BB962C8B-B14F-4D97-AF65-F5344CB8AC3E}">
        <p14:creationId xmlns:p14="http://schemas.microsoft.com/office/powerpoint/2010/main" val="10486393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wipe(left)">
                                      <p:cBhvr>
                                        <p:cTn id="17" dur="500"/>
                                        <p:tgtEl>
                                          <p:spTgt spid="1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xEl>
                                              <p:pRg st="2" end="2"/>
                                            </p:txEl>
                                          </p:spTgt>
                                        </p:tgtEl>
                                        <p:attrNameLst>
                                          <p:attrName>style.visibility</p:attrName>
                                        </p:attrNameLst>
                                      </p:cBhvr>
                                      <p:to>
                                        <p:strVal val="visible"/>
                                      </p:to>
                                    </p:set>
                                    <p:animEffect transition="in" filter="wipe(left)">
                                      <p:cBhvr>
                                        <p:cTn id="22" dur="500"/>
                                        <p:tgtEl>
                                          <p:spTgt spid="1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xEl>
                                              <p:pRg st="3" end="3"/>
                                            </p:txEl>
                                          </p:spTgt>
                                        </p:tgtEl>
                                        <p:attrNameLst>
                                          <p:attrName>style.visibility</p:attrName>
                                        </p:attrNameLst>
                                      </p:cBhvr>
                                      <p:to>
                                        <p:strVal val="visible"/>
                                      </p:to>
                                    </p:set>
                                    <p:animEffect transition="in" filter="wipe(left)">
                                      <p:cBhvr>
                                        <p:cTn id="27" dur="500"/>
                                        <p:tgtEl>
                                          <p:spTgt spid="1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7">
                                            <p:txEl>
                                              <p:pRg st="4" end="4"/>
                                            </p:txEl>
                                          </p:spTgt>
                                        </p:tgtEl>
                                        <p:attrNameLst>
                                          <p:attrName>style.visibility</p:attrName>
                                        </p:attrNameLst>
                                      </p:cBhvr>
                                      <p:to>
                                        <p:strVal val="visible"/>
                                      </p:to>
                                    </p:set>
                                    <p:animEffect transition="in" filter="wipe(left)">
                                      <p:cBhvr>
                                        <p:cTn id="32" dur="500"/>
                                        <p:tgtEl>
                                          <p:spTgt spid="1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7">
                                            <p:txEl>
                                              <p:pRg st="5" end="5"/>
                                            </p:txEl>
                                          </p:spTgt>
                                        </p:tgtEl>
                                        <p:attrNameLst>
                                          <p:attrName>style.visibility</p:attrName>
                                        </p:attrNameLst>
                                      </p:cBhvr>
                                      <p:to>
                                        <p:strVal val="visible"/>
                                      </p:to>
                                    </p:set>
                                    <p:animEffect transition="in" filter="wipe(left)">
                                      <p:cBhvr>
                                        <p:cTn id="37" dur="500"/>
                                        <p:tgtEl>
                                          <p:spTgt spid="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B57311-F27A-E937-EC5F-5A4700D33783}"/>
              </a:ext>
            </a:extLst>
          </p:cNvPr>
          <p:cNvSpPr>
            <a:spLocks noGrp="1"/>
          </p:cNvSpPr>
          <p:nvPr>
            <p:ph type="title"/>
          </p:nvPr>
        </p:nvSpPr>
        <p:spPr>
          <a:xfrm>
            <a:off x="4037826" y="116955"/>
            <a:ext cx="8151126" cy="854595"/>
          </a:xfrm>
        </p:spPr>
        <p:txBody>
          <a:bodyPr anchor="b">
            <a:normAutofit/>
          </a:bodyPr>
          <a:lstStyle/>
          <a:p>
            <a:pPr algn="ctr"/>
            <a:r>
              <a:rPr lang="en-GB" sz="4000" dirty="0"/>
              <a:t>Control the Risks</a:t>
            </a:r>
          </a:p>
        </p:txBody>
      </p:sp>
      <p:sp>
        <p:nvSpPr>
          <p:cNvPr id="3" name="Content Placeholder 2">
            <a:extLst>
              <a:ext uri="{FF2B5EF4-FFF2-40B4-BE49-F238E27FC236}">
                <a16:creationId xmlns:a16="http://schemas.microsoft.com/office/drawing/2014/main" id="{875D1C5A-2051-EFED-152C-C3A9E082EE48}"/>
              </a:ext>
            </a:extLst>
          </p:cNvPr>
          <p:cNvSpPr>
            <a:spLocks noGrp="1"/>
          </p:cNvSpPr>
          <p:nvPr>
            <p:ph idx="1"/>
          </p:nvPr>
        </p:nvSpPr>
        <p:spPr>
          <a:xfrm>
            <a:off x="4037826" y="768350"/>
            <a:ext cx="8151126" cy="387350"/>
          </a:xfrm>
        </p:spPr>
        <p:txBody>
          <a:bodyPr anchor="t">
            <a:normAutofit/>
          </a:bodyPr>
          <a:lstStyle/>
          <a:p>
            <a:pPr marL="0" indent="0" algn="ctr">
              <a:buNone/>
            </a:pPr>
            <a:r>
              <a:rPr lang="en-GB" sz="2000" dirty="0"/>
              <a:t>Consider the Hierarchy of Control</a:t>
            </a:r>
          </a:p>
        </p:txBody>
      </p:sp>
      <p:sp>
        <p:nvSpPr>
          <p:cNvPr id="4" name="TextBox 3">
            <a:extLst>
              <a:ext uri="{FF2B5EF4-FFF2-40B4-BE49-F238E27FC236}">
                <a16:creationId xmlns:a16="http://schemas.microsoft.com/office/drawing/2014/main" id="{272ABB6B-12DA-801E-33F3-A964EB7959E0}"/>
              </a:ext>
            </a:extLst>
          </p:cNvPr>
          <p:cNvSpPr txBox="1"/>
          <p:nvPr/>
        </p:nvSpPr>
        <p:spPr>
          <a:xfrm>
            <a:off x="415113" y="2035986"/>
            <a:ext cx="2066656" cy="369332"/>
          </a:xfrm>
          <a:prstGeom prst="rect">
            <a:avLst/>
          </a:prstGeom>
          <a:noFill/>
        </p:spPr>
        <p:txBody>
          <a:bodyPr wrap="none" rtlCol="0">
            <a:spAutoFit/>
          </a:bodyPr>
          <a:lstStyle/>
          <a:p>
            <a:r>
              <a:rPr lang="en-GB" dirty="0">
                <a:solidFill>
                  <a:schemeClr val="bg1">
                    <a:lumMod val="50000"/>
                  </a:schemeClr>
                </a:solidFill>
              </a:rPr>
              <a:t>Identify the Hazards</a:t>
            </a:r>
          </a:p>
        </p:txBody>
      </p:sp>
      <p:sp>
        <p:nvSpPr>
          <p:cNvPr id="5" name="TextBox 4">
            <a:extLst>
              <a:ext uri="{FF2B5EF4-FFF2-40B4-BE49-F238E27FC236}">
                <a16:creationId xmlns:a16="http://schemas.microsoft.com/office/drawing/2014/main" id="{28702B3D-5B2B-33BB-6A09-986DE6A98CAF}"/>
              </a:ext>
            </a:extLst>
          </p:cNvPr>
          <p:cNvSpPr txBox="1"/>
          <p:nvPr/>
        </p:nvSpPr>
        <p:spPr>
          <a:xfrm>
            <a:off x="415113" y="2524290"/>
            <a:ext cx="1671740" cy="369332"/>
          </a:xfrm>
          <a:prstGeom prst="rect">
            <a:avLst/>
          </a:prstGeom>
          <a:noFill/>
        </p:spPr>
        <p:txBody>
          <a:bodyPr wrap="none" rtlCol="0">
            <a:spAutoFit/>
          </a:bodyPr>
          <a:lstStyle/>
          <a:p>
            <a:r>
              <a:rPr lang="en-GB" dirty="0">
                <a:solidFill>
                  <a:schemeClr val="bg1">
                    <a:lumMod val="50000"/>
                  </a:schemeClr>
                </a:solidFill>
              </a:rPr>
              <a:t>Assess the Risks</a:t>
            </a:r>
          </a:p>
        </p:txBody>
      </p:sp>
      <p:sp>
        <p:nvSpPr>
          <p:cNvPr id="6" name="TextBox 5">
            <a:extLst>
              <a:ext uri="{FF2B5EF4-FFF2-40B4-BE49-F238E27FC236}">
                <a16:creationId xmlns:a16="http://schemas.microsoft.com/office/drawing/2014/main" id="{F4A97217-958D-738B-2AB0-8B6494D7C17B}"/>
              </a:ext>
            </a:extLst>
          </p:cNvPr>
          <p:cNvSpPr txBox="1"/>
          <p:nvPr/>
        </p:nvSpPr>
        <p:spPr>
          <a:xfrm>
            <a:off x="415113" y="3012594"/>
            <a:ext cx="1757276" cy="369332"/>
          </a:xfrm>
          <a:prstGeom prst="rect">
            <a:avLst/>
          </a:prstGeom>
          <a:noFill/>
        </p:spPr>
        <p:txBody>
          <a:bodyPr wrap="none" rtlCol="0">
            <a:spAutoFit/>
          </a:bodyPr>
          <a:lstStyle/>
          <a:p>
            <a:r>
              <a:rPr lang="en-GB" dirty="0">
                <a:solidFill>
                  <a:schemeClr val="bg1"/>
                </a:solidFill>
              </a:rPr>
              <a:t>Control the Risks</a:t>
            </a:r>
          </a:p>
        </p:txBody>
      </p:sp>
      <p:sp>
        <p:nvSpPr>
          <p:cNvPr id="7" name="TextBox 6">
            <a:extLst>
              <a:ext uri="{FF2B5EF4-FFF2-40B4-BE49-F238E27FC236}">
                <a16:creationId xmlns:a16="http://schemas.microsoft.com/office/drawing/2014/main" id="{E7E7081B-2803-672A-6536-21615F690263}"/>
              </a:ext>
            </a:extLst>
          </p:cNvPr>
          <p:cNvSpPr txBox="1"/>
          <p:nvPr/>
        </p:nvSpPr>
        <p:spPr>
          <a:xfrm>
            <a:off x="415113" y="3500898"/>
            <a:ext cx="2138021" cy="369332"/>
          </a:xfrm>
          <a:prstGeom prst="rect">
            <a:avLst/>
          </a:prstGeom>
          <a:noFill/>
        </p:spPr>
        <p:txBody>
          <a:bodyPr wrap="none" rtlCol="0">
            <a:spAutoFit/>
          </a:bodyPr>
          <a:lstStyle/>
          <a:p>
            <a:r>
              <a:rPr lang="en-GB" dirty="0">
                <a:solidFill>
                  <a:schemeClr val="bg1">
                    <a:lumMod val="65000"/>
                  </a:schemeClr>
                </a:solidFill>
              </a:rPr>
              <a:t>Record Your Findings</a:t>
            </a:r>
          </a:p>
        </p:txBody>
      </p:sp>
      <p:sp>
        <p:nvSpPr>
          <p:cNvPr id="9" name="TextBox 8">
            <a:extLst>
              <a:ext uri="{FF2B5EF4-FFF2-40B4-BE49-F238E27FC236}">
                <a16:creationId xmlns:a16="http://schemas.microsoft.com/office/drawing/2014/main" id="{1998FD71-48EE-6064-093E-4E122170DE4B}"/>
              </a:ext>
            </a:extLst>
          </p:cNvPr>
          <p:cNvSpPr txBox="1"/>
          <p:nvPr/>
        </p:nvSpPr>
        <p:spPr>
          <a:xfrm>
            <a:off x="415113" y="3989202"/>
            <a:ext cx="2059218" cy="369332"/>
          </a:xfrm>
          <a:prstGeom prst="rect">
            <a:avLst/>
          </a:prstGeom>
          <a:noFill/>
        </p:spPr>
        <p:txBody>
          <a:bodyPr wrap="none" rtlCol="0">
            <a:spAutoFit/>
          </a:bodyPr>
          <a:lstStyle/>
          <a:p>
            <a:r>
              <a:rPr lang="en-GB" dirty="0">
                <a:solidFill>
                  <a:schemeClr val="bg1">
                    <a:lumMod val="65000"/>
                  </a:schemeClr>
                </a:solidFill>
              </a:rPr>
              <a:t>Review the Controls</a:t>
            </a:r>
          </a:p>
        </p:txBody>
      </p:sp>
      <p:sp>
        <p:nvSpPr>
          <p:cNvPr id="11" name="TextBox 10">
            <a:extLst>
              <a:ext uri="{FF2B5EF4-FFF2-40B4-BE49-F238E27FC236}">
                <a16:creationId xmlns:a16="http://schemas.microsoft.com/office/drawing/2014/main" id="{3EB89834-20C2-B4AB-D7F3-CDB94DC8C4C9}"/>
              </a:ext>
            </a:extLst>
          </p:cNvPr>
          <p:cNvSpPr txBox="1"/>
          <p:nvPr/>
        </p:nvSpPr>
        <p:spPr>
          <a:xfrm>
            <a:off x="1" y="6294438"/>
            <a:ext cx="4037826" cy="369332"/>
          </a:xfrm>
          <a:prstGeom prst="rect">
            <a:avLst/>
          </a:prstGeom>
          <a:noFill/>
        </p:spPr>
        <p:txBody>
          <a:bodyPr wrap="square" rtlCol="0">
            <a:spAutoFit/>
          </a:bodyPr>
          <a:lstStyle/>
          <a:p>
            <a:pPr algn="ctr"/>
            <a:r>
              <a:rPr lang="en-GB" dirty="0">
                <a:solidFill>
                  <a:schemeClr val="bg1"/>
                </a:solidFill>
              </a:rPr>
              <a:t>www.integralsafetyltd.co.uk</a:t>
            </a:r>
          </a:p>
        </p:txBody>
      </p:sp>
      <p:pic>
        <p:nvPicPr>
          <p:cNvPr id="13" name="Picture 12">
            <a:extLst>
              <a:ext uri="{FF2B5EF4-FFF2-40B4-BE49-F238E27FC236}">
                <a16:creationId xmlns:a16="http://schemas.microsoft.com/office/drawing/2014/main" id="{A53B75B0-E468-47DD-BE29-864536472E2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4740" y="169029"/>
            <a:ext cx="2138022" cy="750445"/>
          </a:xfrm>
          <a:prstGeom prst="rect">
            <a:avLst/>
          </a:prstGeom>
        </p:spPr>
      </p:pic>
      <p:sp>
        <p:nvSpPr>
          <p:cNvPr id="15" name="Content Placeholder 2">
            <a:extLst>
              <a:ext uri="{FF2B5EF4-FFF2-40B4-BE49-F238E27FC236}">
                <a16:creationId xmlns:a16="http://schemas.microsoft.com/office/drawing/2014/main" id="{A66AC5F5-B710-B7A9-D9EC-3A32BA823B22}"/>
              </a:ext>
            </a:extLst>
          </p:cNvPr>
          <p:cNvSpPr txBox="1">
            <a:spLocks/>
          </p:cNvSpPr>
          <p:nvPr/>
        </p:nvSpPr>
        <p:spPr>
          <a:xfrm>
            <a:off x="4184650" y="1460803"/>
            <a:ext cx="7848599" cy="3873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t>When deciding how to control risks, we use a hierarchy of control. </a:t>
            </a:r>
          </a:p>
        </p:txBody>
      </p:sp>
      <p:graphicFrame>
        <p:nvGraphicFramePr>
          <p:cNvPr id="19" name="Diagram 18">
            <a:extLst>
              <a:ext uri="{FF2B5EF4-FFF2-40B4-BE49-F238E27FC236}">
                <a16:creationId xmlns:a16="http://schemas.microsoft.com/office/drawing/2014/main" id="{87FEB8CA-4FDF-9A43-2E46-65CFA4B070B9}"/>
              </a:ext>
            </a:extLst>
          </p:cNvPr>
          <p:cNvGraphicFramePr/>
          <p:nvPr>
            <p:extLst>
              <p:ext uri="{D42A27DB-BD31-4B8C-83A1-F6EECF244321}">
                <p14:modId xmlns:p14="http://schemas.microsoft.com/office/powerpoint/2010/main" val="764495735"/>
              </p:ext>
            </p:extLst>
          </p:nvPr>
        </p:nvGraphicFramePr>
        <p:xfrm>
          <a:off x="8154168" y="3990394"/>
          <a:ext cx="3835918" cy="25572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Content Placeholder 2">
            <a:extLst>
              <a:ext uri="{FF2B5EF4-FFF2-40B4-BE49-F238E27FC236}">
                <a16:creationId xmlns:a16="http://schemas.microsoft.com/office/drawing/2014/main" id="{89D6C91C-47E4-A641-0989-6D07C712FD19}"/>
              </a:ext>
            </a:extLst>
          </p:cNvPr>
          <p:cNvSpPr txBox="1">
            <a:spLocks/>
          </p:cNvSpPr>
          <p:nvPr/>
        </p:nvSpPr>
        <p:spPr>
          <a:xfrm>
            <a:off x="4184649" y="1957199"/>
            <a:ext cx="7848599" cy="176786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t>Another Scenario:</a:t>
            </a:r>
          </a:p>
          <a:p>
            <a:pPr marL="0" indent="0">
              <a:buFont typeface="Arial" panose="020B0604020202020204" pitchFamily="34" charset="0"/>
              <a:buNone/>
            </a:pPr>
            <a:endParaRPr lang="en-GB" sz="100" dirty="0"/>
          </a:p>
          <a:p>
            <a:pPr marL="0" indent="0">
              <a:buFont typeface="Arial" panose="020B0604020202020204" pitchFamily="34" charset="0"/>
              <a:buNone/>
            </a:pPr>
            <a:r>
              <a:rPr lang="en-GB" sz="2000" dirty="0"/>
              <a:t>Your building has a large flat roof and you decide that your team can go and sweep leaves and tree debris off of it. To stop them falling, you decide you will buy harnesses and lanyards for them, is this the best control?</a:t>
            </a:r>
          </a:p>
        </p:txBody>
      </p:sp>
      <p:sp>
        <p:nvSpPr>
          <p:cNvPr id="22" name="Content Placeholder 2">
            <a:extLst>
              <a:ext uri="{FF2B5EF4-FFF2-40B4-BE49-F238E27FC236}">
                <a16:creationId xmlns:a16="http://schemas.microsoft.com/office/drawing/2014/main" id="{C5921C03-799F-3CE5-2D75-5B3A12CB7192}"/>
              </a:ext>
            </a:extLst>
          </p:cNvPr>
          <p:cNvSpPr txBox="1">
            <a:spLocks/>
          </p:cNvSpPr>
          <p:nvPr/>
        </p:nvSpPr>
        <p:spPr>
          <a:xfrm>
            <a:off x="4184649" y="3680067"/>
            <a:ext cx="3813815" cy="30609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t>Collective Protection:</a:t>
            </a:r>
          </a:p>
          <a:p>
            <a:pPr marL="0" indent="0">
              <a:buFont typeface="Arial" panose="020B0604020202020204" pitchFamily="34" charset="0"/>
              <a:buNone/>
            </a:pPr>
            <a:endParaRPr lang="en-GB" sz="100" dirty="0"/>
          </a:p>
          <a:p>
            <a:pPr marL="0" indent="0">
              <a:buFont typeface="Arial" panose="020B0604020202020204" pitchFamily="34" charset="0"/>
              <a:buNone/>
            </a:pPr>
            <a:r>
              <a:rPr lang="en-GB" sz="2000" dirty="0"/>
              <a:t>A piece of PPE will protect the person wearing it. You should always consider the protection of the many over the individual when planning controls.</a:t>
            </a:r>
          </a:p>
        </p:txBody>
      </p:sp>
    </p:spTree>
    <p:extLst>
      <p:ext uri="{BB962C8B-B14F-4D97-AF65-F5344CB8AC3E}">
        <p14:creationId xmlns:p14="http://schemas.microsoft.com/office/powerpoint/2010/main" val="1959088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19">
                                            <p:graphicEl>
                                              <a:dgm id="{5ACD2508-DE01-4806-B26E-3A9062F903B8}"/>
                                            </p:graphicEl>
                                          </p:spTgt>
                                        </p:tgtEl>
                                        <p:attrNameLst>
                                          <p:attrName>style.visibility</p:attrName>
                                        </p:attrNameLst>
                                      </p:cBhvr>
                                      <p:to>
                                        <p:strVal val="visible"/>
                                      </p:to>
                                    </p:set>
                                    <p:animEffect transition="in" filter="barn(outHorizontal)">
                                      <p:cBhvr>
                                        <p:cTn id="17" dur="500"/>
                                        <p:tgtEl>
                                          <p:spTgt spid="19">
                                            <p:graphicEl>
                                              <a:dgm id="{5ACD2508-DE01-4806-B26E-3A9062F903B8}"/>
                                            </p:graphicEl>
                                          </p:spTgt>
                                        </p:tgtEl>
                                      </p:cBhvr>
                                    </p:animEffect>
                                  </p:childTnLst>
                                </p:cTn>
                              </p:par>
                            </p:childTnLst>
                          </p:cTn>
                        </p:par>
                        <p:par>
                          <p:cTn id="18" fill="hold">
                            <p:stCondLst>
                              <p:cond delay="500"/>
                            </p:stCondLst>
                            <p:childTnLst>
                              <p:par>
                                <p:cTn id="19" presetID="16" presetClass="entr" presetSubtype="42" fill="hold" grpId="0" nodeType="afterEffect">
                                  <p:stCondLst>
                                    <p:cond delay="250"/>
                                  </p:stCondLst>
                                  <p:childTnLst>
                                    <p:set>
                                      <p:cBhvr>
                                        <p:cTn id="20" dur="1" fill="hold">
                                          <p:stCondLst>
                                            <p:cond delay="0"/>
                                          </p:stCondLst>
                                        </p:cTn>
                                        <p:tgtEl>
                                          <p:spTgt spid="19">
                                            <p:graphicEl>
                                              <a:dgm id="{F1C2EC7D-5144-4BF1-8247-3F845F7DA60F}"/>
                                            </p:graphicEl>
                                          </p:spTgt>
                                        </p:tgtEl>
                                        <p:attrNameLst>
                                          <p:attrName>style.visibility</p:attrName>
                                        </p:attrNameLst>
                                      </p:cBhvr>
                                      <p:to>
                                        <p:strVal val="visible"/>
                                      </p:to>
                                    </p:set>
                                    <p:animEffect transition="in" filter="barn(outHorizontal)">
                                      <p:cBhvr>
                                        <p:cTn id="21" dur="500"/>
                                        <p:tgtEl>
                                          <p:spTgt spid="19">
                                            <p:graphicEl>
                                              <a:dgm id="{F1C2EC7D-5144-4BF1-8247-3F845F7DA60F}"/>
                                            </p:graphicEl>
                                          </p:spTgt>
                                        </p:tgtEl>
                                      </p:cBhvr>
                                    </p:animEffect>
                                  </p:childTnLst>
                                </p:cTn>
                              </p:par>
                            </p:childTnLst>
                          </p:cTn>
                        </p:par>
                        <p:par>
                          <p:cTn id="22" fill="hold">
                            <p:stCondLst>
                              <p:cond delay="1250"/>
                            </p:stCondLst>
                            <p:childTnLst>
                              <p:par>
                                <p:cTn id="23" presetID="16" presetClass="entr" presetSubtype="42" fill="hold" grpId="0" nodeType="afterEffect">
                                  <p:stCondLst>
                                    <p:cond delay="250"/>
                                  </p:stCondLst>
                                  <p:childTnLst>
                                    <p:set>
                                      <p:cBhvr>
                                        <p:cTn id="24" dur="1" fill="hold">
                                          <p:stCondLst>
                                            <p:cond delay="0"/>
                                          </p:stCondLst>
                                        </p:cTn>
                                        <p:tgtEl>
                                          <p:spTgt spid="19">
                                            <p:graphicEl>
                                              <a:dgm id="{87A13FDA-390E-4A45-B969-9B8A35CAC6ED}"/>
                                            </p:graphicEl>
                                          </p:spTgt>
                                        </p:tgtEl>
                                        <p:attrNameLst>
                                          <p:attrName>style.visibility</p:attrName>
                                        </p:attrNameLst>
                                      </p:cBhvr>
                                      <p:to>
                                        <p:strVal val="visible"/>
                                      </p:to>
                                    </p:set>
                                    <p:animEffect transition="in" filter="barn(outHorizontal)">
                                      <p:cBhvr>
                                        <p:cTn id="25" dur="500"/>
                                        <p:tgtEl>
                                          <p:spTgt spid="19">
                                            <p:graphicEl>
                                              <a:dgm id="{87A13FDA-390E-4A45-B969-9B8A35CAC6ED}"/>
                                            </p:graphicEl>
                                          </p:spTgt>
                                        </p:tgtEl>
                                      </p:cBhvr>
                                    </p:animEffect>
                                  </p:childTnLst>
                                </p:cTn>
                              </p:par>
                            </p:childTnLst>
                          </p:cTn>
                        </p:par>
                        <p:par>
                          <p:cTn id="26" fill="hold">
                            <p:stCondLst>
                              <p:cond delay="2000"/>
                            </p:stCondLst>
                            <p:childTnLst>
                              <p:par>
                                <p:cTn id="27" presetID="16" presetClass="entr" presetSubtype="42" fill="hold" grpId="0" nodeType="afterEffect">
                                  <p:stCondLst>
                                    <p:cond delay="250"/>
                                  </p:stCondLst>
                                  <p:childTnLst>
                                    <p:set>
                                      <p:cBhvr>
                                        <p:cTn id="28" dur="1" fill="hold">
                                          <p:stCondLst>
                                            <p:cond delay="0"/>
                                          </p:stCondLst>
                                        </p:cTn>
                                        <p:tgtEl>
                                          <p:spTgt spid="19">
                                            <p:graphicEl>
                                              <a:dgm id="{52645865-295B-49AC-8446-0B8C443ABB60}"/>
                                            </p:graphicEl>
                                          </p:spTgt>
                                        </p:tgtEl>
                                        <p:attrNameLst>
                                          <p:attrName>style.visibility</p:attrName>
                                        </p:attrNameLst>
                                      </p:cBhvr>
                                      <p:to>
                                        <p:strVal val="visible"/>
                                      </p:to>
                                    </p:set>
                                    <p:animEffect transition="in" filter="barn(outHorizontal)">
                                      <p:cBhvr>
                                        <p:cTn id="29" dur="500"/>
                                        <p:tgtEl>
                                          <p:spTgt spid="19">
                                            <p:graphicEl>
                                              <a:dgm id="{52645865-295B-49AC-8446-0B8C443ABB60}"/>
                                            </p:graphicEl>
                                          </p:spTgt>
                                        </p:tgtEl>
                                      </p:cBhvr>
                                    </p:animEffect>
                                  </p:childTnLst>
                                </p:cTn>
                              </p:par>
                            </p:childTnLst>
                          </p:cTn>
                        </p:par>
                        <p:par>
                          <p:cTn id="30" fill="hold">
                            <p:stCondLst>
                              <p:cond delay="2750"/>
                            </p:stCondLst>
                            <p:childTnLst>
                              <p:par>
                                <p:cTn id="31" presetID="16" presetClass="entr" presetSubtype="42" fill="hold" grpId="0" nodeType="afterEffect">
                                  <p:stCondLst>
                                    <p:cond delay="250"/>
                                  </p:stCondLst>
                                  <p:childTnLst>
                                    <p:set>
                                      <p:cBhvr>
                                        <p:cTn id="32" dur="1" fill="hold">
                                          <p:stCondLst>
                                            <p:cond delay="0"/>
                                          </p:stCondLst>
                                        </p:cTn>
                                        <p:tgtEl>
                                          <p:spTgt spid="19">
                                            <p:graphicEl>
                                              <a:dgm id="{DB9956C7-369A-4083-8F63-E675F6E660DF}"/>
                                            </p:graphicEl>
                                          </p:spTgt>
                                        </p:tgtEl>
                                        <p:attrNameLst>
                                          <p:attrName>style.visibility</p:attrName>
                                        </p:attrNameLst>
                                      </p:cBhvr>
                                      <p:to>
                                        <p:strVal val="visible"/>
                                      </p:to>
                                    </p:set>
                                    <p:animEffect transition="in" filter="barn(outHorizontal)">
                                      <p:cBhvr>
                                        <p:cTn id="33" dur="500"/>
                                        <p:tgtEl>
                                          <p:spTgt spid="19">
                                            <p:graphicEl>
                                              <a:dgm id="{DB9956C7-369A-4083-8F63-E675F6E660DF}"/>
                                            </p:graphicEl>
                                          </p:spTgt>
                                        </p:tgtEl>
                                      </p:cBhvr>
                                    </p:animEffect>
                                  </p:childTnLst>
                                </p:cTn>
                              </p:par>
                            </p:childTnLst>
                          </p:cTn>
                        </p:par>
                        <p:par>
                          <p:cTn id="34" fill="hold">
                            <p:stCondLst>
                              <p:cond delay="3500"/>
                            </p:stCondLst>
                            <p:childTnLst>
                              <p:par>
                                <p:cTn id="35" presetID="16" presetClass="entr" presetSubtype="42" fill="hold" grpId="0" nodeType="afterEffect">
                                  <p:stCondLst>
                                    <p:cond delay="250"/>
                                  </p:stCondLst>
                                  <p:childTnLst>
                                    <p:set>
                                      <p:cBhvr>
                                        <p:cTn id="36" dur="1" fill="hold">
                                          <p:stCondLst>
                                            <p:cond delay="0"/>
                                          </p:stCondLst>
                                        </p:cTn>
                                        <p:tgtEl>
                                          <p:spTgt spid="19">
                                            <p:graphicEl>
                                              <a:dgm id="{C0C595D8-C417-40BC-8F59-F0BDBA76918B}"/>
                                            </p:graphicEl>
                                          </p:spTgt>
                                        </p:tgtEl>
                                        <p:attrNameLst>
                                          <p:attrName>style.visibility</p:attrName>
                                        </p:attrNameLst>
                                      </p:cBhvr>
                                      <p:to>
                                        <p:strVal val="visible"/>
                                      </p:to>
                                    </p:set>
                                    <p:animEffect transition="in" filter="barn(outHorizontal)">
                                      <p:cBhvr>
                                        <p:cTn id="37" dur="500"/>
                                        <p:tgtEl>
                                          <p:spTgt spid="19">
                                            <p:graphicEl>
                                              <a:dgm id="{C0C595D8-C417-40BC-8F59-F0BDBA76918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Graphic spid="19" grpId="0" uiExpand="1">
        <p:bldSub>
          <a:bldDgm bld="one"/>
        </p:bldSub>
      </p:bldGraphic>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B57311-F27A-E937-EC5F-5A4700D33783}"/>
              </a:ext>
            </a:extLst>
          </p:cNvPr>
          <p:cNvSpPr>
            <a:spLocks noGrp="1"/>
          </p:cNvSpPr>
          <p:nvPr>
            <p:ph type="title"/>
          </p:nvPr>
        </p:nvSpPr>
        <p:spPr>
          <a:xfrm>
            <a:off x="4037826" y="116955"/>
            <a:ext cx="8151126" cy="854595"/>
          </a:xfrm>
        </p:spPr>
        <p:txBody>
          <a:bodyPr anchor="b">
            <a:normAutofit/>
          </a:bodyPr>
          <a:lstStyle/>
          <a:p>
            <a:pPr algn="ctr"/>
            <a:r>
              <a:rPr lang="en-GB" sz="4000" dirty="0"/>
              <a:t>Controlling the Risks</a:t>
            </a:r>
          </a:p>
        </p:txBody>
      </p:sp>
      <p:sp>
        <p:nvSpPr>
          <p:cNvPr id="3" name="Content Placeholder 2">
            <a:extLst>
              <a:ext uri="{FF2B5EF4-FFF2-40B4-BE49-F238E27FC236}">
                <a16:creationId xmlns:a16="http://schemas.microsoft.com/office/drawing/2014/main" id="{875D1C5A-2051-EFED-152C-C3A9E082EE48}"/>
              </a:ext>
            </a:extLst>
          </p:cNvPr>
          <p:cNvSpPr>
            <a:spLocks noGrp="1"/>
          </p:cNvSpPr>
          <p:nvPr>
            <p:ph idx="1"/>
          </p:nvPr>
        </p:nvSpPr>
        <p:spPr>
          <a:xfrm>
            <a:off x="4037826" y="756267"/>
            <a:ext cx="8154174" cy="450850"/>
          </a:xfrm>
        </p:spPr>
        <p:txBody>
          <a:bodyPr anchor="t">
            <a:normAutofit/>
          </a:bodyPr>
          <a:lstStyle/>
          <a:p>
            <a:pPr marL="0" indent="0" algn="ctr">
              <a:buNone/>
            </a:pPr>
            <a:r>
              <a:rPr lang="en-GB" sz="2000" dirty="0"/>
              <a:t>Likelihood or Consequence?</a:t>
            </a:r>
          </a:p>
          <a:p>
            <a:pPr marL="0" indent="0" algn="ctr">
              <a:buNone/>
            </a:pPr>
            <a:endParaRPr lang="en-GB" sz="2000" dirty="0"/>
          </a:p>
        </p:txBody>
      </p:sp>
      <p:sp>
        <p:nvSpPr>
          <p:cNvPr id="4" name="TextBox 3">
            <a:extLst>
              <a:ext uri="{FF2B5EF4-FFF2-40B4-BE49-F238E27FC236}">
                <a16:creationId xmlns:a16="http://schemas.microsoft.com/office/drawing/2014/main" id="{272ABB6B-12DA-801E-33F3-A964EB7959E0}"/>
              </a:ext>
            </a:extLst>
          </p:cNvPr>
          <p:cNvSpPr txBox="1"/>
          <p:nvPr/>
        </p:nvSpPr>
        <p:spPr>
          <a:xfrm>
            <a:off x="415113" y="2035986"/>
            <a:ext cx="2066656" cy="369332"/>
          </a:xfrm>
          <a:prstGeom prst="rect">
            <a:avLst/>
          </a:prstGeom>
          <a:noFill/>
        </p:spPr>
        <p:txBody>
          <a:bodyPr wrap="none" rtlCol="0">
            <a:spAutoFit/>
          </a:bodyPr>
          <a:lstStyle/>
          <a:p>
            <a:r>
              <a:rPr lang="en-GB" dirty="0">
                <a:solidFill>
                  <a:schemeClr val="bg1">
                    <a:lumMod val="50000"/>
                  </a:schemeClr>
                </a:solidFill>
              </a:rPr>
              <a:t>Identify the Hazards</a:t>
            </a:r>
          </a:p>
        </p:txBody>
      </p:sp>
      <p:sp>
        <p:nvSpPr>
          <p:cNvPr id="5" name="TextBox 4">
            <a:extLst>
              <a:ext uri="{FF2B5EF4-FFF2-40B4-BE49-F238E27FC236}">
                <a16:creationId xmlns:a16="http://schemas.microsoft.com/office/drawing/2014/main" id="{28702B3D-5B2B-33BB-6A09-986DE6A98CAF}"/>
              </a:ext>
            </a:extLst>
          </p:cNvPr>
          <p:cNvSpPr txBox="1"/>
          <p:nvPr/>
        </p:nvSpPr>
        <p:spPr>
          <a:xfrm>
            <a:off x="415113" y="2524290"/>
            <a:ext cx="1671740" cy="369332"/>
          </a:xfrm>
          <a:prstGeom prst="rect">
            <a:avLst/>
          </a:prstGeom>
          <a:noFill/>
        </p:spPr>
        <p:txBody>
          <a:bodyPr wrap="none" rtlCol="0">
            <a:spAutoFit/>
          </a:bodyPr>
          <a:lstStyle/>
          <a:p>
            <a:r>
              <a:rPr lang="en-GB" dirty="0">
                <a:solidFill>
                  <a:schemeClr val="bg1"/>
                </a:solidFill>
              </a:rPr>
              <a:t>Assess the Risks</a:t>
            </a:r>
          </a:p>
        </p:txBody>
      </p:sp>
      <p:sp>
        <p:nvSpPr>
          <p:cNvPr id="6" name="TextBox 5">
            <a:extLst>
              <a:ext uri="{FF2B5EF4-FFF2-40B4-BE49-F238E27FC236}">
                <a16:creationId xmlns:a16="http://schemas.microsoft.com/office/drawing/2014/main" id="{F4A97217-958D-738B-2AB0-8B6494D7C17B}"/>
              </a:ext>
            </a:extLst>
          </p:cNvPr>
          <p:cNvSpPr txBox="1"/>
          <p:nvPr/>
        </p:nvSpPr>
        <p:spPr>
          <a:xfrm>
            <a:off x="415113" y="3012594"/>
            <a:ext cx="1757276" cy="369332"/>
          </a:xfrm>
          <a:prstGeom prst="rect">
            <a:avLst/>
          </a:prstGeom>
          <a:noFill/>
        </p:spPr>
        <p:txBody>
          <a:bodyPr wrap="none" rtlCol="0">
            <a:spAutoFit/>
          </a:bodyPr>
          <a:lstStyle/>
          <a:p>
            <a:r>
              <a:rPr lang="en-GB" dirty="0">
                <a:solidFill>
                  <a:schemeClr val="bg1">
                    <a:lumMod val="65000"/>
                  </a:schemeClr>
                </a:solidFill>
              </a:rPr>
              <a:t>Control the Risks</a:t>
            </a:r>
          </a:p>
        </p:txBody>
      </p:sp>
      <p:sp>
        <p:nvSpPr>
          <p:cNvPr id="7" name="TextBox 6">
            <a:extLst>
              <a:ext uri="{FF2B5EF4-FFF2-40B4-BE49-F238E27FC236}">
                <a16:creationId xmlns:a16="http://schemas.microsoft.com/office/drawing/2014/main" id="{E7E7081B-2803-672A-6536-21615F690263}"/>
              </a:ext>
            </a:extLst>
          </p:cNvPr>
          <p:cNvSpPr txBox="1"/>
          <p:nvPr/>
        </p:nvSpPr>
        <p:spPr>
          <a:xfrm>
            <a:off x="415113" y="3500898"/>
            <a:ext cx="2138021" cy="369332"/>
          </a:xfrm>
          <a:prstGeom prst="rect">
            <a:avLst/>
          </a:prstGeom>
          <a:noFill/>
        </p:spPr>
        <p:txBody>
          <a:bodyPr wrap="none" rtlCol="0">
            <a:spAutoFit/>
          </a:bodyPr>
          <a:lstStyle/>
          <a:p>
            <a:r>
              <a:rPr lang="en-GB" dirty="0">
                <a:solidFill>
                  <a:schemeClr val="bg1">
                    <a:lumMod val="65000"/>
                  </a:schemeClr>
                </a:solidFill>
              </a:rPr>
              <a:t>Record Your Findings</a:t>
            </a:r>
          </a:p>
        </p:txBody>
      </p:sp>
      <p:sp>
        <p:nvSpPr>
          <p:cNvPr id="9" name="TextBox 8">
            <a:extLst>
              <a:ext uri="{FF2B5EF4-FFF2-40B4-BE49-F238E27FC236}">
                <a16:creationId xmlns:a16="http://schemas.microsoft.com/office/drawing/2014/main" id="{1998FD71-48EE-6064-093E-4E122170DE4B}"/>
              </a:ext>
            </a:extLst>
          </p:cNvPr>
          <p:cNvSpPr txBox="1"/>
          <p:nvPr/>
        </p:nvSpPr>
        <p:spPr>
          <a:xfrm>
            <a:off x="415113" y="3989202"/>
            <a:ext cx="2059218" cy="369332"/>
          </a:xfrm>
          <a:prstGeom prst="rect">
            <a:avLst/>
          </a:prstGeom>
          <a:noFill/>
        </p:spPr>
        <p:txBody>
          <a:bodyPr wrap="none" rtlCol="0">
            <a:spAutoFit/>
          </a:bodyPr>
          <a:lstStyle/>
          <a:p>
            <a:r>
              <a:rPr lang="en-GB" dirty="0">
                <a:solidFill>
                  <a:schemeClr val="bg1">
                    <a:lumMod val="65000"/>
                  </a:schemeClr>
                </a:solidFill>
              </a:rPr>
              <a:t>Review the Controls</a:t>
            </a:r>
          </a:p>
        </p:txBody>
      </p:sp>
      <p:sp>
        <p:nvSpPr>
          <p:cNvPr id="11" name="TextBox 10">
            <a:extLst>
              <a:ext uri="{FF2B5EF4-FFF2-40B4-BE49-F238E27FC236}">
                <a16:creationId xmlns:a16="http://schemas.microsoft.com/office/drawing/2014/main" id="{3EB89834-20C2-B4AB-D7F3-CDB94DC8C4C9}"/>
              </a:ext>
            </a:extLst>
          </p:cNvPr>
          <p:cNvSpPr txBox="1"/>
          <p:nvPr/>
        </p:nvSpPr>
        <p:spPr>
          <a:xfrm>
            <a:off x="1" y="6294438"/>
            <a:ext cx="4037826" cy="369332"/>
          </a:xfrm>
          <a:prstGeom prst="rect">
            <a:avLst/>
          </a:prstGeom>
          <a:noFill/>
        </p:spPr>
        <p:txBody>
          <a:bodyPr wrap="square" rtlCol="0">
            <a:spAutoFit/>
          </a:bodyPr>
          <a:lstStyle/>
          <a:p>
            <a:pPr algn="ctr"/>
            <a:r>
              <a:rPr lang="en-GB" dirty="0">
                <a:solidFill>
                  <a:schemeClr val="bg1"/>
                </a:solidFill>
              </a:rPr>
              <a:t>www.integralsafetyltd.co.uk</a:t>
            </a:r>
          </a:p>
        </p:txBody>
      </p:sp>
      <p:pic>
        <p:nvPicPr>
          <p:cNvPr id="13" name="Picture 12">
            <a:extLst>
              <a:ext uri="{FF2B5EF4-FFF2-40B4-BE49-F238E27FC236}">
                <a16:creationId xmlns:a16="http://schemas.microsoft.com/office/drawing/2014/main" id="{A53B75B0-E468-47DD-BE29-864536472E2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4740" y="169029"/>
            <a:ext cx="2138022" cy="750445"/>
          </a:xfrm>
          <a:prstGeom prst="rect">
            <a:avLst/>
          </a:prstGeom>
        </p:spPr>
      </p:pic>
      <p:sp>
        <p:nvSpPr>
          <p:cNvPr id="19" name="Content Placeholder 2">
            <a:extLst>
              <a:ext uri="{FF2B5EF4-FFF2-40B4-BE49-F238E27FC236}">
                <a16:creationId xmlns:a16="http://schemas.microsoft.com/office/drawing/2014/main" id="{79B7426A-77F0-755C-C81A-61766451217F}"/>
              </a:ext>
            </a:extLst>
          </p:cNvPr>
          <p:cNvSpPr txBox="1">
            <a:spLocks/>
          </p:cNvSpPr>
          <p:nvPr/>
        </p:nvSpPr>
        <p:spPr>
          <a:xfrm>
            <a:off x="4343400" y="1727817"/>
            <a:ext cx="4328327" cy="48739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t>We Normally Change the Likelihood </a:t>
            </a:r>
            <a:r>
              <a:rPr lang="en-GB" sz="2000" b="1" u="sng" dirty="0"/>
              <a:t>NOT</a:t>
            </a:r>
            <a:r>
              <a:rPr lang="en-GB" sz="2000" b="1" dirty="0"/>
              <a:t> the Consequence</a:t>
            </a:r>
          </a:p>
          <a:p>
            <a:pPr marL="0" indent="0">
              <a:buFont typeface="Arial" panose="020B0604020202020204" pitchFamily="34" charset="0"/>
              <a:buNone/>
            </a:pPr>
            <a:r>
              <a:rPr lang="en-GB" sz="2000" dirty="0"/>
              <a:t>Consider almost any task, we look at ways to prevent the hazard from taking place.</a:t>
            </a:r>
          </a:p>
          <a:p>
            <a:pPr marL="0" indent="0">
              <a:buFont typeface="Arial" panose="020B0604020202020204" pitchFamily="34" charset="0"/>
              <a:buNone/>
            </a:pPr>
            <a:r>
              <a:rPr lang="en-GB" sz="2000" dirty="0"/>
              <a:t>IF the hazard were to take place, the consequence of this will usually be the same.</a:t>
            </a:r>
          </a:p>
          <a:p>
            <a:pPr marL="0" indent="0">
              <a:buFont typeface="Arial" panose="020B0604020202020204" pitchFamily="34" charset="0"/>
              <a:buNone/>
            </a:pPr>
            <a:r>
              <a:rPr lang="en-GB" sz="2000" dirty="0"/>
              <a:t>We only change the consequence if we change the way we do the task completely.</a:t>
            </a:r>
          </a:p>
        </p:txBody>
      </p:sp>
      <p:pic>
        <p:nvPicPr>
          <p:cNvPr id="1026" name="Picture 2">
            <a:extLst>
              <a:ext uri="{FF2B5EF4-FFF2-40B4-BE49-F238E27FC236}">
                <a16:creationId xmlns:a16="http://schemas.microsoft.com/office/drawing/2014/main" id="{D79B0231-32CD-34FB-2422-0FD2800A33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0769" y="2405319"/>
            <a:ext cx="4248183" cy="4442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236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fade">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fade">
                                      <p:cBhvr>
                                        <p:cTn id="17" dur="5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3" end="3"/>
                                            </p:txEl>
                                          </p:spTgt>
                                        </p:tgtEl>
                                        <p:attrNameLst>
                                          <p:attrName>style.visibility</p:attrName>
                                        </p:attrNameLst>
                                      </p:cBhvr>
                                      <p:to>
                                        <p:strVal val="visible"/>
                                      </p:to>
                                    </p:set>
                                    <p:animEffect transition="in" filter="fade">
                                      <p:cBhvr>
                                        <p:cTn id="22"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B57311-F27A-E937-EC5F-5A4700D33783}"/>
              </a:ext>
            </a:extLst>
          </p:cNvPr>
          <p:cNvSpPr>
            <a:spLocks noGrp="1"/>
          </p:cNvSpPr>
          <p:nvPr>
            <p:ph type="title"/>
          </p:nvPr>
        </p:nvSpPr>
        <p:spPr>
          <a:xfrm>
            <a:off x="4037826" y="116955"/>
            <a:ext cx="8151126" cy="854595"/>
          </a:xfrm>
        </p:spPr>
        <p:txBody>
          <a:bodyPr anchor="b">
            <a:normAutofit/>
          </a:bodyPr>
          <a:lstStyle/>
          <a:p>
            <a:pPr algn="ctr"/>
            <a:r>
              <a:rPr lang="en-GB" sz="4000" dirty="0"/>
              <a:t>Record Your Findings</a:t>
            </a:r>
          </a:p>
        </p:txBody>
      </p:sp>
      <p:sp>
        <p:nvSpPr>
          <p:cNvPr id="4" name="TextBox 3">
            <a:extLst>
              <a:ext uri="{FF2B5EF4-FFF2-40B4-BE49-F238E27FC236}">
                <a16:creationId xmlns:a16="http://schemas.microsoft.com/office/drawing/2014/main" id="{272ABB6B-12DA-801E-33F3-A964EB7959E0}"/>
              </a:ext>
            </a:extLst>
          </p:cNvPr>
          <p:cNvSpPr txBox="1"/>
          <p:nvPr/>
        </p:nvSpPr>
        <p:spPr>
          <a:xfrm>
            <a:off x="415113" y="2035986"/>
            <a:ext cx="2066656" cy="369332"/>
          </a:xfrm>
          <a:prstGeom prst="rect">
            <a:avLst/>
          </a:prstGeom>
          <a:noFill/>
        </p:spPr>
        <p:txBody>
          <a:bodyPr wrap="none" rtlCol="0">
            <a:spAutoFit/>
          </a:bodyPr>
          <a:lstStyle/>
          <a:p>
            <a:r>
              <a:rPr lang="en-GB" dirty="0">
                <a:solidFill>
                  <a:schemeClr val="bg1">
                    <a:lumMod val="50000"/>
                  </a:schemeClr>
                </a:solidFill>
              </a:rPr>
              <a:t>Identify the Hazards</a:t>
            </a:r>
          </a:p>
        </p:txBody>
      </p:sp>
      <p:sp>
        <p:nvSpPr>
          <p:cNvPr id="5" name="TextBox 4">
            <a:extLst>
              <a:ext uri="{FF2B5EF4-FFF2-40B4-BE49-F238E27FC236}">
                <a16:creationId xmlns:a16="http://schemas.microsoft.com/office/drawing/2014/main" id="{28702B3D-5B2B-33BB-6A09-986DE6A98CAF}"/>
              </a:ext>
            </a:extLst>
          </p:cNvPr>
          <p:cNvSpPr txBox="1"/>
          <p:nvPr/>
        </p:nvSpPr>
        <p:spPr>
          <a:xfrm>
            <a:off x="415113" y="2524290"/>
            <a:ext cx="1671740" cy="369332"/>
          </a:xfrm>
          <a:prstGeom prst="rect">
            <a:avLst/>
          </a:prstGeom>
          <a:noFill/>
        </p:spPr>
        <p:txBody>
          <a:bodyPr wrap="none" rtlCol="0">
            <a:spAutoFit/>
          </a:bodyPr>
          <a:lstStyle/>
          <a:p>
            <a:r>
              <a:rPr lang="en-GB" dirty="0">
                <a:solidFill>
                  <a:schemeClr val="bg1">
                    <a:lumMod val="50000"/>
                  </a:schemeClr>
                </a:solidFill>
              </a:rPr>
              <a:t>Assess the Risks</a:t>
            </a:r>
          </a:p>
        </p:txBody>
      </p:sp>
      <p:sp>
        <p:nvSpPr>
          <p:cNvPr id="6" name="TextBox 5">
            <a:extLst>
              <a:ext uri="{FF2B5EF4-FFF2-40B4-BE49-F238E27FC236}">
                <a16:creationId xmlns:a16="http://schemas.microsoft.com/office/drawing/2014/main" id="{F4A97217-958D-738B-2AB0-8B6494D7C17B}"/>
              </a:ext>
            </a:extLst>
          </p:cNvPr>
          <p:cNvSpPr txBox="1"/>
          <p:nvPr/>
        </p:nvSpPr>
        <p:spPr>
          <a:xfrm>
            <a:off x="415113" y="3012594"/>
            <a:ext cx="1757276" cy="369332"/>
          </a:xfrm>
          <a:prstGeom prst="rect">
            <a:avLst/>
          </a:prstGeom>
          <a:noFill/>
        </p:spPr>
        <p:txBody>
          <a:bodyPr wrap="none" rtlCol="0">
            <a:spAutoFit/>
          </a:bodyPr>
          <a:lstStyle/>
          <a:p>
            <a:r>
              <a:rPr lang="en-GB" dirty="0">
                <a:solidFill>
                  <a:schemeClr val="bg1">
                    <a:lumMod val="50000"/>
                  </a:schemeClr>
                </a:solidFill>
              </a:rPr>
              <a:t>Control the Risks</a:t>
            </a:r>
          </a:p>
        </p:txBody>
      </p:sp>
      <p:sp>
        <p:nvSpPr>
          <p:cNvPr id="7" name="TextBox 6">
            <a:extLst>
              <a:ext uri="{FF2B5EF4-FFF2-40B4-BE49-F238E27FC236}">
                <a16:creationId xmlns:a16="http://schemas.microsoft.com/office/drawing/2014/main" id="{E7E7081B-2803-672A-6536-21615F690263}"/>
              </a:ext>
            </a:extLst>
          </p:cNvPr>
          <p:cNvSpPr txBox="1"/>
          <p:nvPr/>
        </p:nvSpPr>
        <p:spPr>
          <a:xfrm>
            <a:off x="415113" y="3500898"/>
            <a:ext cx="2138021" cy="369332"/>
          </a:xfrm>
          <a:prstGeom prst="rect">
            <a:avLst/>
          </a:prstGeom>
          <a:noFill/>
        </p:spPr>
        <p:txBody>
          <a:bodyPr wrap="none" rtlCol="0">
            <a:spAutoFit/>
          </a:bodyPr>
          <a:lstStyle/>
          <a:p>
            <a:r>
              <a:rPr lang="en-GB" dirty="0">
                <a:solidFill>
                  <a:schemeClr val="bg1"/>
                </a:solidFill>
              </a:rPr>
              <a:t>Record Your Findings</a:t>
            </a:r>
          </a:p>
        </p:txBody>
      </p:sp>
      <p:sp>
        <p:nvSpPr>
          <p:cNvPr id="9" name="TextBox 8">
            <a:extLst>
              <a:ext uri="{FF2B5EF4-FFF2-40B4-BE49-F238E27FC236}">
                <a16:creationId xmlns:a16="http://schemas.microsoft.com/office/drawing/2014/main" id="{1998FD71-48EE-6064-093E-4E122170DE4B}"/>
              </a:ext>
            </a:extLst>
          </p:cNvPr>
          <p:cNvSpPr txBox="1"/>
          <p:nvPr/>
        </p:nvSpPr>
        <p:spPr>
          <a:xfrm>
            <a:off x="415113" y="3989202"/>
            <a:ext cx="2059218" cy="369332"/>
          </a:xfrm>
          <a:prstGeom prst="rect">
            <a:avLst/>
          </a:prstGeom>
          <a:noFill/>
        </p:spPr>
        <p:txBody>
          <a:bodyPr wrap="none" rtlCol="0">
            <a:spAutoFit/>
          </a:bodyPr>
          <a:lstStyle/>
          <a:p>
            <a:r>
              <a:rPr lang="en-GB" dirty="0">
                <a:solidFill>
                  <a:schemeClr val="bg1">
                    <a:lumMod val="65000"/>
                  </a:schemeClr>
                </a:solidFill>
              </a:rPr>
              <a:t>Review the Controls</a:t>
            </a:r>
          </a:p>
        </p:txBody>
      </p:sp>
      <p:sp>
        <p:nvSpPr>
          <p:cNvPr id="11" name="TextBox 10">
            <a:extLst>
              <a:ext uri="{FF2B5EF4-FFF2-40B4-BE49-F238E27FC236}">
                <a16:creationId xmlns:a16="http://schemas.microsoft.com/office/drawing/2014/main" id="{3EB89834-20C2-B4AB-D7F3-CDB94DC8C4C9}"/>
              </a:ext>
            </a:extLst>
          </p:cNvPr>
          <p:cNvSpPr txBox="1"/>
          <p:nvPr/>
        </p:nvSpPr>
        <p:spPr>
          <a:xfrm>
            <a:off x="1" y="6294438"/>
            <a:ext cx="4037826" cy="369332"/>
          </a:xfrm>
          <a:prstGeom prst="rect">
            <a:avLst/>
          </a:prstGeom>
          <a:noFill/>
        </p:spPr>
        <p:txBody>
          <a:bodyPr wrap="square" rtlCol="0">
            <a:spAutoFit/>
          </a:bodyPr>
          <a:lstStyle/>
          <a:p>
            <a:pPr algn="ctr"/>
            <a:r>
              <a:rPr lang="en-GB" dirty="0">
                <a:solidFill>
                  <a:schemeClr val="bg1"/>
                </a:solidFill>
              </a:rPr>
              <a:t>www.integralsafetyltd.co.uk</a:t>
            </a:r>
          </a:p>
        </p:txBody>
      </p:sp>
      <p:pic>
        <p:nvPicPr>
          <p:cNvPr id="13" name="Picture 12">
            <a:extLst>
              <a:ext uri="{FF2B5EF4-FFF2-40B4-BE49-F238E27FC236}">
                <a16:creationId xmlns:a16="http://schemas.microsoft.com/office/drawing/2014/main" id="{A53B75B0-E468-47DD-BE29-864536472E2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4740" y="169029"/>
            <a:ext cx="2138022" cy="750445"/>
          </a:xfrm>
          <a:prstGeom prst="rect">
            <a:avLst/>
          </a:prstGeom>
        </p:spPr>
      </p:pic>
      <p:sp>
        <p:nvSpPr>
          <p:cNvPr id="15" name="Content Placeholder 2">
            <a:extLst>
              <a:ext uri="{FF2B5EF4-FFF2-40B4-BE49-F238E27FC236}">
                <a16:creationId xmlns:a16="http://schemas.microsoft.com/office/drawing/2014/main" id="{A66AC5F5-B710-B7A9-D9EC-3A32BA823B22}"/>
              </a:ext>
            </a:extLst>
          </p:cNvPr>
          <p:cNvSpPr txBox="1">
            <a:spLocks/>
          </p:cNvSpPr>
          <p:nvPr/>
        </p:nvSpPr>
        <p:spPr>
          <a:xfrm>
            <a:off x="4184650" y="1046617"/>
            <a:ext cx="7848599" cy="854595"/>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The findings are recorded on your risk assessment, you can use the HSE – Five Steps. Note, this doesn’t have a place to record the assessment of the risk, either </a:t>
            </a:r>
            <a:r>
              <a:rPr lang="en-GB" sz="1900" dirty="0"/>
              <a:t>Qualitatively or Quantitatively.</a:t>
            </a:r>
            <a:endParaRPr lang="en-GB" dirty="0">
              <a:hlinkClick r:id="rId4"/>
            </a:endParaRPr>
          </a:p>
          <a:p>
            <a:pPr marL="0" indent="0">
              <a:buFont typeface="Arial" panose="020B0604020202020204" pitchFamily="34" charset="0"/>
              <a:buNone/>
            </a:pPr>
            <a:endParaRPr lang="en-GB" sz="2000" dirty="0"/>
          </a:p>
        </p:txBody>
      </p:sp>
      <p:pic>
        <p:nvPicPr>
          <p:cNvPr id="25" name="Picture 24">
            <a:extLst>
              <a:ext uri="{FF2B5EF4-FFF2-40B4-BE49-F238E27FC236}">
                <a16:creationId xmlns:a16="http://schemas.microsoft.com/office/drawing/2014/main" id="{991E3543-4AF3-E6EA-99C1-0B27C31C227E}"/>
              </a:ext>
            </a:extLst>
          </p:cNvPr>
          <p:cNvPicPr>
            <a:picLocks noChangeAspect="1"/>
          </p:cNvPicPr>
          <p:nvPr/>
        </p:nvPicPr>
        <p:blipFill rotWithShape="1">
          <a:blip r:embed="rId5"/>
          <a:srcRect b="12972"/>
          <a:stretch/>
        </p:blipFill>
        <p:spPr>
          <a:xfrm>
            <a:off x="4239885" y="1844117"/>
            <a:ext cx="7793363" cy="4131178"/>
          </a:xfrm>
          <a:prstGeom prst="rect">
            <a:avLst/>
          </a:prstGeom>
        </p:spPr>
      </p:pic>
      <p:sp>
        <p:nvSpPr>
          <p:cNvPr id="26" name="Content Placeholder 2">
            <a:extLst>
              <a:ext uri="{FF2B5EF4-FFF2-40B4-BE49-F238E27FC236}">
                <a16:creationId xmlns:a16="http://schemas.microsoft.com/office/drawing/2014/main" id="{6D481B8B-778A-9D15-06AD-AB30942A0F9F}"/>
              </a:ext>
            </a:extLst>
          </p:cNvPr>
          <p:cNvSpPr txBox="1">
            <a:spLocks/>
          </p:cNvSpPr>
          <p:nvPr/>
        </p:nvSpPr>
        <p:spPr>
          <a:xfrm>
            <a:off x="4239885" y="5896786"/>
            <a:ext cx="7848599" cy="85459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We would recommend using something self created or find a template from other sources.</a:t>
            </a:r>
            <a:endParaRPr lang="en-GB" dirty="0">
              <a:hlinkClick r:id="rId4"/>
            </a:endParaRPr>
          </a:p>
          <a:p>
            <a:pPr marL="0" indent="0">
              <a:buFont typeface="Arial" panose="020B0604020202020204" pitchFamily="34" charset="0"/>
              <a:buNone/>
            </a:pPr>
            <a:endParaRPr lang="en-GB" sz="2000" dirty="0"/>
          </a:p>
        </p:txBody>
      </p:sp>
    </p:spTree>
    <p:extLst>
      <p:ext uri="{BB962C8B-B14F-4D97-AF65-F5344CB8AC3E}">
        <p14:creationId xmlns:p14="http://schemas.microsoft.com/office/powerpoint/2010/main" val="11356054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B57311-F27A-E937-EC5F-5A4700D33783}"/>
              </a:ext>
            </a:extLst>
          </p:cNvPr>
          <p:cNvSpPr>
            <a:spLocks noGrp="1"/>
          </p:cNvSpPr>
          <p:nvPr>
            <p:ph type="title"/>
          </p:nvPr>
        </p:nvSpPr>
        <p:spPr>
          <a:xfrm>
            <a:off x="4037826" y="116955"/>
            <a:ext cx="8151126" cy="854595"/>
          </a:xfrm>
        </p:spPr>
        <p:txBody>
          <a:bodyPr anchor="b">
            <a:normAutofit/>
          </a:bodyPr>
          <a:lstStyle/>
          <a:p>
            <a:pPr algn="ctr"/>
            <a:r>
              <a:rPr lang="en-GB" sz="4000" dirty="0"/>
              <a:t>Review the Controls</a:t>
            </a:r>
          </a:p>
        </p:txBody>
      </p:sp>
      <p:sp>
        <p:nvSpPr>
          <p:cNvPr id="4" name="TextBox 3">
            <a:extLst>
              <a:ext uri="{FF2B5EF4-FFF2-40B4-BE49-F238E27FC236}">
                <a16:creationId xmlns:a16="http://schemas.microsoft.com/office/drawing/2014/main" id="{272ABB6B-12DA-801E-33F3-A964EB7959E0}"/>
              </a:ext>
            </a:extLst>
          </p:cNvPr>
          <p:cNvSpPr txBox="1"/>
          <p:nvPr/>
        </p:nvSpPr>
        <p:spPr>
          <a:xfrm>
            <a:off x="415113" y="2035986"/>
            <a:ext cx="2066656" cy="369332"/>
          </a:xfrm>
          <a:prstGeom prst="rect">
            <a:avLst/>
          </a:prstGeom>
          <a:noFill/>
        </p:spPr>
        <p:txBody>
          <a:bodyPr wrap="none" rtlCol="0">
            <a:spAutoFit/>
          </a:bodyPr>
          <a:lstStyle/>
          <a:p>
            <a:r>
              <a:rPr lang="en-GB" dirty="0">
                <a:solidFill>
                  <a:schemeClr val="bg1">
                    <a:lumMod val="50000"/>
                  </a:schemeClr>
                </a:solidFill>
              </a:rPr>
              <a:t>Identify the Hazards</a:t>
            </a:r>
          </a:p>
        </p:txBody>
      </p:sp>
      <p:sp>
        <p:nvSpPr>
          <p:cNvPr id="5" name="TextBox 4">
            <a:extLst>
              <a:ext uri="{FF2B5EF4-FFF2-40B4-BE49-F238E27FC236}">
                <a16:creationId xmlns:a16="http://schemas.microsoft.com/office/drawing/2014/main" id="{28702B3D-5B2B-33BB-6A09-986DE6A98CAF}"/>
              </a:ext>
            </a:extLst>
          </p:cNvPr>
          <p:cNvSpPr txBox="1"/>
          <p:nvPr/>
        </p:nvSpPr>
        <p:spPr>
          <a:xfrm>
            <a:off x="415113" y="2524290"/>
            <a:ext cx="1671740" cy="369332"/>
          </a:xfrm>
          <a:prstGeom prst="rect">
            <a:avLst/>
          </a:prstGeom>
          <a:noFill/>
        </p:spPr>
        <p:txBody>
          <a:bodyPr wrap="none" rtlCol="0">
            <a:spAutoFit/>
          </a:bodyPr>
          <a:lstStyle/>
          <a:p>
            <a:r>
              <a:rPr lang="en-GB" dirty="0">
                <a:solidFill>
                  <a:schemeClr val="bg1">
                    <a:lumMod val="50000"/>
                  </a:schemeClr>
                </a:solidFill>
              </a:rPr>
              <a:t>Assess the Risks</a:t>
            </a:r>
          </a:p>
        </p:txBody>
      </p:sp>
      <p:sp>
        <p:nvSpPr>
          <p:cNvPr id="6" name="TextBox 5">
            <a:extLst>
              <a:ext uri="{FF2B5EF4-FFF2-40B4-BE49-F238E27FC236}">
                <a16:creationId xmlns:a16="http://schemas.microsoft.com/office/drawing/2014/main" id="{F4A97217-958D-738B-2AB0-8B6494D7C17B}"/>
              </a:ext>
            </a:extLst>
          </p:cNvPr>
          <p:cNvSpPr txBox="1"/>
          <p:nvPr/>
        </p:nvSpPr>
        <p:spPr>
          <a:xfrm>
            <a:off x="415113" y="3012594"/>
            <a:ext cx="1757276" cy="369332"/>
          </a:xfrm>
          <a:prstGeom prst="rect">
            <a:avLst/>
          </a:prstGeom>
          <a:noFill/>
        </p:spPr>
        <p:txBody>
          <a:bodyPr wrap="none" rtlCol="0">
            <a:spAutoFit/>
          </a:bodyPr>
          <a:lstStyle/>
          <a:p>
            <a:r>
              <a:rPr lang="en-GB" dirty="0">
                <a:solidFill>
                  <a:schemeClr val="bg1">
                    <a:lumMod val="50000"/>
                  </a:schemeClr>
                </a:solidFill>
              </a:rPr>
              <a:t>Control the Risks</a:t>
            </a:r>
          </a:p>
        </p:txBody>
      </p:sp>
      <p:sp>
        <p:nvSpPr>
          <p:cNvPr id="7" name="TextBox 6">
            <a:extLst>
              <a:ext uri="{FF2B5EF4-FFF2-40B4-BE49-F238E27FC236}">
                <a16:creationId xmlns:a16="http://schemas.microsoft.com/office/drawing/2014/main" id="{E7E7081B-2803-672A-6536-21615F690263}"/>
              </a:ext>
            </a:extLst>
          </p:cNvPr>
          <p:cNvSpPr txBox="1"/>
          <p:nvPr/>
        </p:nvSpPr>
        <p:spPr>
          <a:xfrm>
            <a:off x="415113" y="3500898"/>
            <a:ext cx="2138021" cy="369332"/>
          </a:xfrm>
          <a:prstGeom prst="rect">
            <a:avLst/>
          </a:prstGeom>
          <a:noFill/>
        </p:spPr>
        <p:txBody>
          <a:bodyPr wrap="none" rtlCol="0">
            <a:spAutoFit/>
          </a:bodyPr>
          <a:lstStyle/>
          <a:p>
            <a:r>
              <a:rPr lang="en-GB" dirty="0">
                <a:solidFill>
                  <a:schemeClr val="bg1">
                    <a:lumMod val="50000"/>
                  </a:schemeClr>
                </a:solidFill>
              </a:rPr>
              <a:t>Record Your Findings</a:t>
            </a:r>
          </a:p>
        </p:txBody>
      </p:sp>
      <p:sp>
        <p:nvSpPr>
          <p:cNvPr id="9" name="TextBox 8">
            <a:extLst>
              <a:ext uri="{FF2B5EF4-FFF2-40B4-BE49-F238E27FC236}">
                <a16:creationId xmlns:a16="http://schemas.microsoft.com/office/drawing/2014/main" id="{1998FD71-48EE-6064-093E-4E122170DE4B}"/>
              </a:ext>
            </a:extLst>
          </p:cNvPr>
          <p:cNvSpPr txBox="1"/>
          <p:nvPr/>
        </p:nvSpPr>
        <p:spPr>
          <a:xfrm>
            <a:off x="415113" y="3989202"/>
            <a:ext cx="2059218" cy="369332"/>
          </a:xfrm>
          <a:prstGeom prst="rect">
            <a:avLst/>
          </a:prstGeom>
          <a:noFill/>
        </p:spPr>
        <p:txBody>
          <a:bodyPr wrap="none" rtlCol="0">
            <a:spAutoFit/>
          </a:bodyPr>
          <a:lstStyle/>
          <a:p>
            <a:r>
              <a:rPr lang="en-GB" dirty="0">
                <a:solidFill>
                  <a:schemeClr val="bg1"/>
                </a:solidFill>
              </a:rPr>
              <a:t>Review the Controls</a:t>
            </a:r>
          </a:p>
        </p:txBody>
      </p:sp>
      <p:sp>
        <p:nvSpPr>
          <p:cNvPr id="11" name="TextBox 10">
            <a:extLst>
              <a:ext uri="{FF2B5EF4-FFF2-40B4-BE49-F238E27FC236}">
                <a16:creationId xmlns:a16="http://schemas.microsoft.com/office/drawing/2014/main" id="{3EB89834-20C2-B4AB-D7F3-CDB94DC8C4C9}"/>
              </a:ext>
            </a:extLst>
          </p:cNvPr>
          <p:cNvSpPr txBox="1"/>
          <p:nvPr/>
        </p:nvSpPr>
        <p:spPr>
          <a:xfrm>
            <a:off x="1" y="6294438"/>
            <a:ext cx="4037826" cy="369332"/>
          </a:xfrm>
          <a:prstGeom prst="rect">
            <a:avLst/>
          </a:prstGeom>
          <a:noFill/>
        </p:spPr>
        <p:txBody>
          <a:bodyPr wrap="square" rtlCol="0">
            <a:spAutoFit/>
          </a:bodyPr>
          <a:lstStyle/>
          <a:p>
            <a:pPr algn="ctr"/>
            <a:r>
              <a:rPr lang="en-GB" dirty="0">
                <a:solidFill>
                  <a:schemeClr val="bg1"/>
                </a:solidFill>
              </a:rPr>
              <a:t>www.integralsafetyltd.co.uk</a:t>
            </a:r>
          </a:p>
        </p:txBody>
      </p:sp>
      <p:pic>
        <p:nvPicPr>
          <p:cNvPr id="13" name="Picture 12">
            <a:extLst>
              <a:ext uri="{FF2B5EF4-FFF2-40B4-BE49-F238E27FC236}">
                <a16:creationId xmlns:a16="http://schemas.microsoft.com/office/drawing/2014/main" id="{A53B75B0-E468-47DD-BE29-864536472E2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4740" y="169029"/>
            <a:ext cx="2138022" cy="750445"/>
          </a:xfrm>
          <a:prstGeom prst="rect">
            <a:avLst/>
          </a:prstGeom>
        </p:spPr>
      </p:pic>
      <p:sp>
        <p:nvSpPr>
          <p:cNvPr id="15" name="Content Placeholder 2">
            <a:extLst>
              <a:ext uri="{FF2B5EF4-FFF2-40B4-BE49-F238E27FC236}">
                <a16:creationId xmlns:a16="http://schemas.microsoft.com/office/drawing/2014/main" id="{A66AC5F5-B710-B7A9-D9EC-3A32BA823B22}"/>
              </a:ext>
            </a:extLst>
          </p:cNvPr>
          <p:cNvSpPr txBox="1">
            <a:spLocks/>
          </p:cNvSpPr>
          <p:nvPr/>
        </p:nvSpPr>
        <p:spPr>
          <a:xfrm>
            <a:off x="4184650" y="1046617"/>
            <a:ext cx="7848599" cy="478903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All risk assessments should be dated with a review date, you need to ensure to review the document within the prescribed date to ensure it still does what it needs to do.</a:t>
            </a:r>
            <a:endParaRPr lang="en-GB" dirty="0">
              <a:hlinkClick r:id="rId4"/>
            </a:endParaRPr>
          </a:p>
          <a:p>
            <a:pPr marL="0" indent="0">
              <a:buFont typeface="Arial" panose="020B0604020202020204" pitchFamily="34" charset="0"/>
              <a:buNone/>
            </a:pPr>
            <a:r>
              <a:rPr lang="en-GB" sz="2000" dirty="0"/>
              <a:t>You should ALWAYS review the document:</a:t>
            </a:r>
          </a:p>
          <a:p>
            <a:r>
              <a:rPr lang="en-GB" sz="2000" dirty="0"/>
              <a:t>At or about the review date</a:t>
            </a:r>
          </a:p>
          <a:p>
            <a:r>
              <a:rPr lang="en-GB" sz="2000" dirty="0"/>
              <a:t>Following an accident or incident</a:t>
            </a:r>
          </a:p>
          <a:p>
            <a:r>
              <a:rPr lang="en-GB" sz="2000" dirty="0"/>
              <a:t>After a change of method or equipment</a:t>
            </a:r>
          </a:p>
          <a:p>
            <a:r>
              <a:rPr lang="en-GB" sz="2000" dirty="0"/>
              <a:t>Following any other changes likely to affect the safety of the activity</a:t>
            </a:r>
          </a:p>
          <a:p>
            <a:endParaRPr lang="en-GB" sz="2000" dirty="0"/>
          </a:p>
        </p:txBody>
      </p:sp>
    </p:spTree>
    <p:extLst>
      <p:ext uri="{BB962C8B-B14F-4D97-AF65-F5344CB8AC3E}">
        <p14:creationId xmlns:p14="http://schemas.microsoft.com/office/powerpoint/2010/main" val="39497462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50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par>
                          <p:cTn id="13" fill="hold">
                            <p:stCondLst>
                              <p:cond delay="1000"/>
                            </p:stCondLst>
                            <p:childTnLst>
                              <p:par>
                                <p:cTn id="14" presetID="22" presetClass="entr" presetSubtype="8" fill="hold" nodeType="afterEffect">
                                  <p:stCondLst>
                                    <p:cond delay="500"/>
                                  </p:stCondLst>
                                  <p:childTnLst>
                                    <p:set>
                                      <p:cBhvr>
                                        <p:cTn id="15" dur="1" fill="hold">
                                          <p:stCondLst>
                                            <p:cond delay="0"/>
                                          </p:stCondLst>
                                        </p:cTn>
                                        <p:tgtEl>
                                          <p:spTgt spid="15">
                                            <p:txEl>
                                              <p:pRg st="2" end="2"/>
                                            </p:txEl>
                                          </p:spTgt>
                                        </p:tgtEl>
                                        <p:attrNameLst>
                                          <p:attrName>style.visibility</p:attrName>
                                        </p:attrNameLst>
                                      </p:cBhvr>
                                      <p:to>
                                        <p:strVal val="visible"/>
                                      </p:to>
                                    </p:set>
                                    <p:animEffect transition="in" filter="wipe(left)">
                                      <p:cBhvr>
                                        <p:cTn id="16" dur="500"/>
                                        <p:tgtEl>
                                          <p:spTgt spid="15">
                                            <p:txEl>
                                              <p:pRg st="2" end="2"/>
                                            </p:txEl>
                                          </p:spTgt>
                                        </p:tgtEl>
                                      </p:cBhvr>
                                    </p:animEffect>
                                  </p:childTnLst>
                                </p:cTn>
                              </p:par>
                            </p:childTnLst>
                          </p:cTn>
                        </p:par>
                        <p:par>
                          <p:cTn id="17" fill="hold">
                            <p:stCondLst>
                              <p:cond delay="2000"/>
                            </p:stCondLst>
                            <p:childTnLst>
                              <p:par>
                                <p:cTn id="18" presetID="22" presetClass="entr" presetSubtype="8" fill="hold" nodeType="afterEffect">
                                  <p:stCondLst>
                                    <p:cond delay="500"/>
                                  </p:stCondLst>
                                  <p:childTnLst>
                                    <p:set>
                                      <p:cBhvr>
                                        <p:cTn id="19" dur="1" fill="hold">
                                          <p:stCondLst>
                                            <p:cond delay="0"/>
                                          </p:stCondLst>
                                        </p:cTn>
                                        <p:tgtEl>
                                          <p:spTgt spid="15">
                                            <p:txEl>
                                              <p:pRg st="3" end="3"/>
                                            </p:txEl>
                                          </p:spTgt>
                                        </p:tgtEl>
                                        <p:attrNameLst>
                                          <p:attrName>style.visibility</p:attrName>
                                        </p:attrNameLst>
                                      </p:cBhvr>
                                      <p:to>
                                        <p:strVal val="visible"/>
                                      </p:to>
                                    </p:set>
                                    <p:animEffect transition="in" filter="wipe(left)">
                                      <p:cBhvr>
                                        <p:cTn id="20" dur="500"/>
                                        <p:tgtEl>
                                          <p:spTgt spid="15">
                                            <p:txEl>
                                              <p:pRg st="3" end="3"/>
                                            </p:txEl>
                                          </p:spTgt>
                                        </p:tgtEl>
                                      </p:cBhvr>
                                    </p:animEffect>
                                  </p:childTnLst>
                                </p:cTn>
                              </p:par>
                            </p:childTnLst>
                          </p:cTn>
                        </p:par>
                        <p:par>
                          <p:cTn id="21" fill="hold">
                            <p:stCondLst>
                              <p:cond delay="3000"/>
                            </p:stCondLst>
                            <p:childTnLst>
                              <p:par>
                                <p:cTn id="22" presetID="22" presetClass="entr" presetSubtype="8" fill="hold" nodeType="afterEffect">
                                  <p:stCondLst>
                                    <p:cond delay="500"/>
                                  </p:stCondLst>
                                  <p:childTnLst>
                                    <p:set>
                                      <p:cBhvr>
                                        <p:cTn id="23" dur="1" fill="hold">
                                          <p:stCondLst>
                                            <p:cond delay="0"/>
                                          </p:stCondLst>
                                        </p:cTn>
                                        <p:tgtEl>
                                          <p:spTgt spid="15">
                                            <p:txEl>
                                              <p:pRg st="4" end="4"/>
                                            </p:txEl>
                                          </p:spTgt>
                                        </p:tgtEl>
                                        <p:attrNameLst>
                                          <p:attrName>style.visibility</p:attrName>
                                        </p:attrNameLst>
                                      </p:cBhvr>
                                      <p:to>
                                        <p:strVal val="visible"/>
                                      </p:to>
                                    </p:set>
                                    <p:animEffect transition="in" filter="wipe(left)">
                                      <p:cBhvr>
                                        <p:cTn id="24" dur="500"/>
                                        <p:tgtEl>
                                          <p:spTgt spid="15">
                                            <p:txEl>
                                              <p:pRg st="4" end="4"/>
                                            </p:txEl>
                                          </p:spTgt>
                                        </p:tgtEl>
                                      </p:cBhvr>
                                    </p:animEffect>
                                  </p:childTnLst>
                                </p:cTn>
                              </p:par>
                            </p:childTnLst>
                          </p:cTn>
                        </p:par>
                        <p:par>
                          <p:cTn id="25" fill="hold">
                            <p:stCondLst>
                              <p:cond delay="4000"/>
                            </p:stCondLst>
                            <p:childTnLst>
                              <p:par>
                                <p:cTn id="26" presetID="22" presetClass="entr" presetSubtype="8" fill="hold" nodeType="afterEffect">
                                  <p:stCondLst>
                                    <p:cond delay="500"/>
                                  </p:stCondLst>
                                  <p:childTnLst>
                                    <p:set>
                                      <p:cBhvr>
                                        <p:cTn id="27" dur="1" fill="hold">
                                          <p:stCondLst>
                                            <p:cond delay="0"/>
                                          </p:stCondLst>
                                        </p:cTn>
                                        <p:tgtEl>
                                          <p:spTgt spid="15">
                                            <p:txEl>
                                              <p:pRg st="5" end="5"/>
                                            </p:txEl>
                                          </p:spTgt>
                                        </p:tgtEl>
                                        <p:attrNameLst>
                                          <p:attrName>style.visibility</p:attrName>
                                        </p:attrNameLst>
                                      </p:cBhvr>
                                      <p:to>
                                        <p:strVal val="visible"/>
                                      </p:to>
                                    </p:set>
                                    <p:animEffect transition="in" filter="wipe(left)">
                                      <p:cBhvr>
                                        <p:cTn id="28"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0D3EF8D-DE94-A53A-C1FC-009BAFE40DE9}"/>
              </a:ext>
            </a:extLst>
          </p:cNvPr>
          <p:cNvSpPr/>
          <p:nvPr/>
        </p:nvSpPr>
        <p:spPr>
          <a:xfrm>
            <a:off x="11088303" y="-1"/>
            <a:ext cx="1103697" cy="68579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Question mark symbol">
            <a:extLst>
              <a:ext uri="{FF2B5EF4-FFF2-40B4-BE49-F238E27FC236}">
                <a16:creationId xmlns:a16="http://schemas.microsoft.com/office/drawing/2014/main" id="{4C061E9C-70D0-18BB-3F22-74BF961DE8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4117" b="24117"/>
          <a:stretch/>
        </p:blipFill>
        <p:spPr bwMode="auto">
          <a:xfrm>
            <a:off x="-1" y="3210520"/>
            <a:ext cx="9979635" cy="29045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310C12A-328E-7C61-9BB4-02D2EF9896E2}"/>
              </a:ext>
            </a:extLst>
          </p:cNvPr>
          <p:cNvSpPr/>
          <p:nvPr/>
        </p:nvSpPr>
        <p:spPr>
          <a:xfrm>
            <a:off x="0" y="-9201"/>
            <a:ext cx="9989574" cy="6121248"/>
          </a:xfrm>
          <a:prstGeom prst="rect">
            <a:avLst/>
          </a:prstGeom>
          <a:solidFill>
            <a:schemeClr val="accent1">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3CC16FA5-EB99-7B25-E1B5-8AA376052459}"/>
              </a:ext>
            </a:extLst>
          </p:cNvPr>
          <p:cNvSpPr/>
          <p:nvPr/>
        </p:nvSpPr>
        <p:spPr>
          <a:xfrm>
            <a:off x="9984605" y="1"/>
            <a:ext cx="1103697" cy="685799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Icon&#10;&#10;Description automatically generated">
            <a:extLst>
              <a:ext uri="{FF2B5EF4-FFF2-40B4-BE49-F238E27FC236}">
                <a16:creationId xmlns:a16="http://schemas.microsoft.com/office/drawing/2014/main" id="{451A5386-1753-9659-1B4E-5151505764E8}"/>
              </a:ext>
            </a:extLst>
          </p:cNvPr>
          <p:cNvPicPr>
            <a:picLocks noChangeAspect="1"/>
          </p:cNvPicPr>
          <p:nvPr/>
        </p:nvPicPr>
        <p:blipFill rotWithShape="1">
          <a:blip r:embed="rId4">
            <a:extLst>
              <a:ext uri="{28A0092B-C50C-407E-A947-70E740481C1C}">
                <a14:useLocalDpi xmlns:a14="http://schemas.microsoft.com/office/drawing/2010/main" val="0"/>
              </a:ext>
            </a:extLst>
          </a:blip>
          <a:srcRect l="10063" t="9427" r="27772" b="7050"/>
          <a:stretch/>
        </p:blipFill>
        <p:spPr>
          <a:xfrm>
            <a:off x="11396478" y="346929"/>
            <a:ext cx="487345" cy="654784"/>
          </a:xfrm>
          <a:prstGeom prst="rect">
            <a:avLst/>
          </a:prstGeom>
        </p:spPr>
      </p:pic>
      <p:sp>
        <p:nvSpPr>
          <p:cNvPr id="10" name="Rectangle 9">
            <a:extLst>
              <a:ext uri="{FF2B5EF4-FFF2-40B4-BE49-F238E27FC236}">
                <a16:creationId xmlns:a16="http://schemas.microsoft.com/office/drawing/2014/main" id="{2365554E-3A75-40DD-8263-444578614E6F}"/>
              </a:ext>
            </a:extLst>
          </p:cNvPr>
          <p:cNvSpPr/>
          <p:nvPr/>
        </p:nvSpPr>
        <p:spPr>
          <a:xfrm rot="16200000">
            <a:off x="4664542" y="1501923"/>
            <a:ext cx="745953" cy="9984604"/>
          </a:xfrm>
          <a:prstGeom prst="rect">
            <a:avLst/>
          </a:prstGeom>
          <a:gradFill>
            <a:gsLst>
              <a:gs pos="44000">
                <a:srgbClr val="93A7CA">
                  <a:alpha val="40000"/>
                </a:srgbClr>
              </a:gs>
              <a:gs pos="0">
                <a:schemeClr val="accent1">
                  <a:lumMod val="5000"/>
                  <a:lumOff val="95000"/>
                  <a:alpha val="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96825B7F-40D9-F112-52EE-2402447AFCB5}"/>
              </a:ext>
            </a:extLst>
          </p:cNvPr>
          <p:cNvSpPr txBox="1"/>
          <p:nvPr/>
        </p:nvSpPr>
        <p:spPr>
          <a:xfrm>
            <a:off x="236707" y="6294438"/>
            <a:ext cx="9793114" cy="369332"/>
          </a:xfrm>
          <a:prstGeom prst="rect">
            <a:avLst/>
          </a:prstGeom>
          <a:noFill/>
        </p:spPr>
        <p:txBody>
          <a:bodyPr wrap="square" rtlCol="0">
            <a:spAutoFit/>
          </a:bodyPr>
          <a:lstStyle/>
          <a:p>
            <a:r>
              <a:rPr lang="en-GB" dirty="0"/>
              <a:t>www.integralsafetyltd.co.uk		info@integralsafetyltd.co.uk		01530 382 150</a:t>
            </a:r>
          </a:p>
        </p:txBody>
      </p:sp>
      <p:sp>
        <p:nvSpPr>
          <p:cNvPr id="4" name="TextBox 3">
            <a:extLst>
              <a:ext uri="{FF2B5EF4-FFF2-40B4-BE49-F238E27FC236}">
                <a16:creationId xmlns:a16="http://schemas.microsoft.com/office/drawing/2014/main" id="{CC224E36-84F9-7A62-D7E5-672671F26497}"/>
              </a:ext>
            </a:extLst>
          </p:cNvPr>
          <p:cNvSpPr txBox="1"/>
          <p:nvPr/>
        </p:nvSpPr>
        <p:spPr>
          <a:xfrm>
            <a:off x="22608" y="76937"/>
            <a:ext cx="9984605" cy="3046988"/>
          </a:xfrm>
          <a:prstGeom prst="rect">
            <a:avLst/>
          </a:prstGeom>
          <a:noFill/>
        </p:spPr>
        <p:txBody>
          <a:bodyPr wrap="square" rtlCol="0">
            <a:spAutoFit/>
          </a:bodyPr>
          <a:lstStyle/>
          <a:p>
            <a:pPr algn="ctr"/>
            <a:r>
              <a:rPr lang="en-GB" sz="9600" b="1" dirty="0"/>
              <a:t>Questions and Discussion</a:t>
            </a:r>
          </a:p>
        </p:txBody>
      </p:sp>
    </p:spTree>
    <p:extLst>
      <p:ext uri="{BB962C8B-B14F-4D97-AF65-F5344CB8AC3E}">
        <p14:creationId xmlns:p14="http://schemas.microsoft.com/office/powerpoint/2010/main" val="3879989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64D464-898B-4908-88FD-33A83D6ED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DEE6AB-1011-18DF-1C32-3E408BC4DCF2}"/>
              </a:ext>
            </a:extLst>
          </p:cNvPr>
          <p:cNvSpPr>
            <a:spLocks noGrp="1"/>
          </p:cNvSpPr>
          <p:nvPr>
            <p:ph type="title"/>
          </p:nvPr>
        </p:nvSpPr>
        <p:spPr>
          <a:xfrm>
            <a:off x="838200" y="365126"/>
            <a:ext cx="9808597" cy="1146176"/>
          </a:xfrm>
        </p:spPr>
        <p:txBody>
          <a:bodyPr>
            <a:normAutofit/>
          </a:bodyPr>
          <a:lstStyle/>
          <a:p>
            <a:r>
              <a:rPr lang="en-GB" dirty="0">
                <a:solidFill>
                  <a:schemeClr val="bg1"/>
                </a:solidFill>
                <a:latin typeface="Raleway" panose="020B0503030101060003" pitchFamily="34" charset="0"/>
              </a:rPr>
              <a:t>Welcome</a:t>
            </a:r>
          </a:p>
        </p:txBody>
      </p:sp>
      <p:sp>
        <p:nvSpPr>
          <p:cNvPr id="10" name="Freeform: Shape 9">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rgbClr val="386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Freeform: Shape 11">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FE239D6-5CD7-BE9C-1B3C-9E71785B4411}"/>
              </a:ext>
            </a:extLst>
          </p:cNvPr>
          <p:cNvSpPr>
            <a:spLocks noGrp="1"/>
          </p:cNvSpPr>
          <p:nvPr>
            <p:ph idx="1"/>
          </p:nvPr>
        </p:nvSpPr>
        <p:spPr>
          <a:xfrm>
            <a:off x="838201" y="2055811"/>
            <a:ext cx="7315200" cy="4121152"/>
          </a:xfrm>
        </p:spPr>
        <p:txBody>
          <a:bodyPr>
            <a:normAutofit/>
          </a:bodyPr>
          <a:lstStyle/>
          <a:p>
            <a:r>
              <a:rPr lang="en-GB" sz="2000" b="0" i="0" u="none" strike="noStrike" baseline="0" dirty="0">
                <a:latin typeface="Source Sans Pro" panose="020B0503030403020204" pitchFamily="34" charset="0"/>
              </a:rPr>
              <a:t>Integral Safety are health and safety professionals operating primarily in the housing and care sectors. We have a wealth of time-served experience in these sectors and are registered as an Almshouse Panel Consultant.</a:t>
            </a:r>
          </a:p>
          <a:p>
            <a:r>
              <a:rPr lang="en-GB" sz="2000" b="0" i="0" u="none" strike="noStrike" baseline="0" dirty="0">
                <a:latin typeface="Source Sans Pro" panose="020B0503030403020204" pitchFamily="34" charset="0"/>
              </a:rPr>
              <a:t>Health and safety doesn’t need to be confusing, difficult or boring. We find that positive engagement with our clients brings out the best in them and their teams. </a:t>
            </a:r>
          </a:p>
          <a:p>
            <a:r>
              <a:rPr lang="en-GB" sz="2000" b="0" i="0" u="none" strike="noStrike" baseline="0" dirty="0">
                <a:latin typeface="Source Sans Pro" panose="020B0503030403020204" pitchFamily="34" charset="0"/>
              </a:rPr>
              <a:t>There are two sides to good management with regards to safety in the housing, we consider the people </a:t>
            </a:r>
            <a:r>
              <a:rPr lang="en-GB" sz="2000" b="1" i="1" u="none" strike="noStrike" baseline="0" dirty="0">
                <a:latin typeface="Source Sans Pro Semibold" panose="020B0603030403020204" pitchFamily="34" charset="0"/>
              </a:rPr>
              <a:t>and </a:t>
            </a:r>
            <a:r>
              <a:rPr lang="en-GB" sz="2000" b="0" i="0" u="none" strike="noStrike" baseline="0" dirty="0">
                <a:latin typeface="Source Sans Pro" panose="020B0503030403020204" pitchFamily="34" charset="0"/>
              </a:rPr>
              <a:t>the properties. It can be too easy to concentrate on one over the other, but the most important thing is the balance between the two. </a:t>
            </a:r>
            <a:endParaRPr lang="en-GB" sz="2000" dirty="0"/>
          </a:p>
        </p:txBody>
      </p:sp>
      <p:sp>
        <p:nvSpPr>
          <p:cNvPr id="14" name="Freeform: Shape 13">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Text, logo&#10;&#10;Description automatically generated">
            <a:extLst>
              <a:ext uri="{FF2B5EF4-FFF2-40B4-BE49-F238E27FC236}">
                <a16:creationId xmlns:a16="http://schemas.microsoft.com/office/drawing/2014/main" id="{3E1DEA71-2171-7CF2-312D-8795739C3C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7372" y="541758"/>
            <a:ext cx="1436361" cy="646363"/>
          </a:xfrm>
          <a:prstGeom prst="rect">
            <a:avLst/>
          </a:prstGeom>
        </p:spPr>
      </p:pic>
    </p:spTree>
    <p:extLst>
      <p:ext uri="{BB962C8B-B14F-4D97-AF65-F5344CB8AC3E}">
        <p14:creationId xmlns:p14="http://schemas.microsoft.com/office/powerpoint/2010/main" val="1029122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DD7288-54EB-942C-2735-44B1291D3561}"/>
              </a:ext>
            </a:extLst>
          </p:cNvPr>
          <p:cNvSpPr>
            <a:spLocks noGrp="1"/>
          </p:cNvSpPr>
          <p:nvPr>
            <p:ph type="title"/>
          </p:nvPr>
        </p:nvSpPr>
        <p:spPr>
          <a:xfrm>
            <a:off x="0" y="366391"/>
            <a:ext cx="12191999" cy="923544"/>
          </a:xfrm>
        </p:spPr>
        <p:txBody>
          <a:bodyPr>
            <a:normAutofit/>
          </a:bodyPr>
          <a:lstStyle/>
          <a:p>
            <a:pPr algn="ctr"/>
            <a:r>
              <a:rPr lang="en-GB" sz="3300" dirty="0">
                <a:solidFill>
                  <a:schemeClr val="tx2"/>
                </a:solidFill>
                <a:latin typeface="Raleway" panose="020B0503030101060003" pitchFamily="34" charset="0"/>
              </a:rPr>
              <a:t>Do We NEED to Complete Risk Assessments?</a:t>
            </a:r>
          </a:p>
        </p:txBody>
      </p:sp>
      <p:sp>
        <p:nvSpPr>
          <p:cNvPr id="9" name="Content Placeholder 2">
            <a:extLst>
              <a:ext uri="{FF2B5EF4-FFF2-40B4-BE49-F238E27FC236}">
                <a16:creationId xmlns:a16="http://schemas.microsoft.com/office/drawing/2014/main" id="{7C491C3E-9FC3-5928-FA1B-E594EC257491}"/>
              </a:ext>
            </a:extLst>
          </p:cNvPr>
          <p:cNvSpPr>
            <a:spLocks noGrp="1"/>
          </p:cNvSpPr>
          <p:nvPr>
            <p:ph idx="1"/>
          </p:nvPr>
        </p:nvSpPr>
        <p:spPr>
          <a:xfrm>
            <a:off x="648923" y="1286949"/>
            <a:ext cx="843257" cy="349677"/>
          </a:xfrm>
        </p:spPr>
        <p:txBody>
          <a:bodyPr anchor="t">
            <a:normAutofit/>
          </a:bodyPr>
          <a:lstStyle/>
          <a:p>
            <a:pPr marL="0" indent="0">
              <a:buNone/>
            </a:pPr>
            <a:r>
              <a:rPr lang="en-GB" sz="1800" b="0" i="0" u="none" strike="noStrike" baseline="0" dirty="0">
                <a:solidFill>
                  <a:schemeClr val="tx2"/>
                </a:solidFill>
                <a:latin typeface="Source Sans Pro" panose="020B0503030403020204" pitchFamily="34" charset="0"/>
              </a:rPr>
              <a:t>YES! </a:t>
            </a:r>
          </a:p>
        </p:txBody>
      </p:sp>
      <p:grpSp>
        <p:nvGrpSpPr>
          <p:cNvPr id="2061" name="Group 2060">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2062" name="Freeform: Shape 2061">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Freeform: Shape 2062">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Freeform: Shape 2063">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Freeform: Shape 2064">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2" name="Picture 4" descr="Question Mark Serious Thinker | 3D Animated Clipart for PowerPoint -  PresenterMedia.com">
            <a:extLst>
              <a:ext uri="{FF2B5EF4-FFF2-40B4-BE49-F238E27FC236}">
                <a16:creationId xmlns:a16="http://schemas.microsoft.com/office/drawing/2014/main" id="{21C6971B-48FF-717E-EAEC-B11089A877B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89809" y="1745258"/>
            <a:ext cx="3436536" cy="34365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Text, logo&#10;&#10;Description automatically generated">
            <a:extLst>
              <a:ext uri="{FF2B5EF4-FFF2-40B4-BE49-F238E27FC236}">
                <a16:creationId xmlns:a16="http://schemas.microsoft.com/office/drawing/2014/main" id="{EEFF9BB3-3986-D261-463A-49FF86824A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1989" y="6071258"/>
            <a:ext cx="1436361" cy="646363"/>
          </a:xfrm>
          <a:prstGeom prst="rect">
            <a:avLst/>
          </a:prstGeom>
        </p:spPr>
      </p:pic>
      <p:sp>
        <p:nvSpPr>
          <p:cNvPr id="11" name="TextBox 10">
            <a:extLst>
              <a:ext uri="{FF2B5EF4-FFF2-40B4-BE49-F238E27FC236}">
                <a16:creationId xmlns:a16="http://schemas.microsoft.com/office/drawing/2014/main" id="{DD32AB85-C3D1-0B12-1A38-6781AB790FE5}"/>
              </a:ext>
            </a:extLst>
          </p:cNvPr>
          <p:cNvSpPr txBox="1"/>
          <p:nvPr/>
        </p:nvSpPr>
        <p:spPr>
          <a:xfrm>
            <a:off x="406957" y="1689524"/>
            <a:ext cx="8013562" cy="1477328"/>
          </a:xfrm>
          <a:prstGeom prst="rect">
            <a:avLst/>
          </a:prstGeom>
          <a:noFill/>
        </p:spPr>
        <p:txBody>
          <a:bodyPr wrap="square" rtlCol="0">
            <a:spAutoFit/>
          </a:bodyPr>
          <a:lstStyle/>
          <a:p>
            <a:r>
              <a:rPr lang="en-GB" b="1" dirty="0"/>
              <a:t>Health and Safety at Work etc. Act 1974</a:t>
            </a:r>
          </a:p>
          <a:p>
            <a:r>
              <a:rPr lang="en-GB" dirty="0"/>
              <a:t>Section 2(1) - It shall be the duty of every employer to ensure, so far as is reasonably practicable, the health, safety and welfare at work of all his employees.</a:t>
            </a:r>
          </a:p>
          <a:p>
            <a:r>
              <a:rPr lang="en-GB" dirty="0"/>
              <a:t>Section 3(1) - …that persons not in his employment who may be affected thereby are not thereby exposed to risks to their health or safety.</a:t>
            </a:r>
          </a:p>
        </p:txBody>
      </p:sp>
      <p:sp>
        <p:nvSpPr>
          <p:cNvPr id="12" name="TextBox 11">
            <a:extLst>
              <a:ext uri="{FF2B5EF4-FFF2-40B4-BE49-F238E27FC236}">
                <a16:creationId xmlns:a16="http://schemas.microsoft.com/office/drawing/2014/main" id="{596616F3-06F0-49D0-1476-69E5A1EA8BFB}"/>
              </a:ext>
            </a:extLst>
          </p:cNvPr>
          <p:cNvSpPr txBox="1"/>
          <p:nvPr/>
        </p:nvSpPr>
        <p:spPr>
          <a:xfrm>
            <a:off x="406957" y="3259796"/>
            <a:ext cx="8596366" cy="2031325"/>
          </a:xfrm>
          <a:prstGeom prst="rect">
            <a:avLst/>
          </a:prstGeom>
          <a:noFill/>
        </p:spPr>
        <p:txBody>
          <a:bodyPr wrap="square" rtlCol="0">
            <a:spAutoFit/>
          </a:bodyPr>
          <a:lstStyle/>
          <a:p>
            <a:r>
              <a:rPr lang="en-GB" b="1" dirty="0"/>
              <a:t>The Management of Health and Safety at Work Regulations 1999</a:t>
            </a:r>
          </a:p>
          <a:p>
            <a:r>
              <a:rPr lang="en-GB" dirty="0"/>
              <a:t>Section 3(1) Every employer </a:t>
            </a:r>
            <a:r>
              <a:rPr lang="en-GB" b="1" u="sng" dirty="0"/>
              <a:t>shall</a:t>
            </a:r>
            <a:r>
              <a:rPr lang="en-GB" dirty="0"/>
              <a:t> make a suitable and sufficient assessment of</a:t>
            </a:r>
          </a:p>
          <a:p>
            <a:r>
              <a:rPr lang="en-GB" dirty="0"/>
              <a:t>	(a) the risks to the health and safety of his employees to which they are exposed 	whilst they are at work; and</a:t>
            </a:r>
          </a:p>
          <a:p>
            <a:r>
              <a:rPr lang="en-GB" dirty="0"/>
              <a:t>	(b) the risks to the health and safety of persons not in his employment arising 	out of or in connection with the conduct by him of his undertaking</a:t>
            </a:r>
          </a:p>
          <a:p>
            <a:r>
              <a:rPr lang="en-GB" b="1" dirty="0"/>
              <a:t>Also the Occupiers Liability Act 1984 Section 3(1)</a:t>
            </a:r>
          </a:p>
        </p:txBody>
      </p:sp>
      <p:sp>
        <p:nvSpPr>
          <p:cNvPr id="13" name="TextBox 12">
            <a:extLst>
              <a:ext uri="{FF2B5EF4-FFF2-40B4-BE49-F238E27FC236}">
                <a16:creationId xmlns:a16="http://schemas.microsoft.com/office/drawing/2014/main" id="{B5926D12-2B6C-6DEF-F163-1C1251992768}"/>
              </a:ext>
            </a:extLst>
          </p:cNvPr>
          <p:cNvSpPr txBox="1"/>
          <p:nvPr/>
        </p:nvSpPr>
        <p:spPr>
          <a:xfrm>
            <a:off x="406957" y="5384065"/>
            <a:ext cx="8013562" cy="923330"/>
          </a:xfrm>
          <a:prstGeom prst="rect">
            <a:avLst/>
          </a:prstGeom>
          <a:noFill/>
        </p:spPr>
        <p:txBody>
          <a:bodyPr wrap="square" rtlCol="0">
            <a:spAutoFit/>
          </a:bodyPr>
          <a:lstStyle/>
          <a:p>
            <a:r>
              <a:rPr lang="en-GB" b="1" dirty="0"/>
              <a:t>The Manual Handling Operations Regulations 1992</a:t>
            </a:r>
          </a:p>
          <a:p>
            <a:r>
              <a:rPr lang="en-GB" dirty="0"/>
              <a:t>Section 4(1)(b)(</a:t>
            </a:r>
            <a:r>
              <a:rPr lang="en-GB" dirty="0" err="1"/>
              <a:t>i</a:t>
            </a:r>
            <a:r>
              <a:rPr lang="en-GB" dirty="0"/>
              <a:t>) -  Each employer shall…. make a suitable and sufficient assessment of all such manual handling operations to be undertaken by them</a:t>
            </a:r>
          </a:p>
        </p:txBody>
      </p:sp>
      <p:sp>
        <p:nvSpPr>
          <p:cNvPr id="15" name="Content Placeholder 2">
            <a:extLst>
              <a:ext uri="{FF2B5EF4-FFF2-40B4-BE49-F238E27FC236}">
                <a16:creationId xmlns:a16="http://schemas.microsoft.com/office/drawing/2014/main" id="{72226527-89D8-7515-B8BA-BBA71E0F4243}"/>
              </a:ext>
            </a:extLst>
          </p:cNvPr>
          <p:cNvSpPr txBox="1">
            <a:spLocks/>
          </p:cNvSpPr>
          <p:nvPr/>
        </p:nvSpPr>
        <p:spPr>
          <a:xfrm>
            <a:off x="1614090" y="1286949"/>
            <a:ext cx="843257" cy="34967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solidFill>
                  <a:schemeClr val="tx2"/>
                </a:solidFill>
                <a:latin typeface="Source Sans Pro" panose="020B0503030403020204" pitchFamily="34" charset="0"/>
              </a:rPr>
              <a:t>Why? </a:t>
            </a:r>
          </a:p>
        </p:txBody>
      </p:sp>
    </p:spTree>
    <p:extLst>
      <p:ext uri="{BB962C8B-B14F-4D97-AF65-F5344CB8AC3E}">
        <p14:creationId xmlns:p14="http://schemas.microsoft.com/office/powerpoint/2010/main" val="6118786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up)">
                                      <p:cBhvr>
                                        <p:cTn id="22" dur="500"/>
                                        <p:tgtEl>
                                          <p:spTgt spid="12">
                                            <p:txEl>
                                              <p:pRg st="0" end="0"/>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Effect transition="in" filter="wipe(up)">
                                      <p:cBhvr>
                                        <p:cTn id="25" dur="500"/>
                                        <p:tgtEl>
                                          <p:spTgt spid="12">
                                            <p:txEl>
                                              <p:pRg st="1" end="1"/>
                                            </p:txEl>
                                          </p:spTgt>
                                        </p:tgtEl>
                                      </p:cBhvr>
                                    </p:animEffect>
                                  </p:childTnLst>
                                </p:cTn>
                              </p:par>
                              <p:par>
                                <p:cTn id="26" presetID="22" presetClass="entr" presetSubtype="1" fill="hold" nodeType="with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wipe(up)">
                                      <p:cBhvr>
                                        <p:cTn id="28" dur="500"/>
                                        <p:tgtEl>
                                          <p:spTgt spid="1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animEffect transition="in" filter="wipe(up)">
                                      <p:cBhvr>
                                        <p:cTn id="33" dur="500"/>
                                        <p:tgtEl>
                                          <p:spTgt spid="12">
                                            <p:txEl>
                                              <p:pRg st="3" end="3"/>
                                            </p:txEl>
                                          </p:spTgt>
                                        </p:tgtEl>
                                      </p:cBhvr>
                                    </p:animEffect>
                                  </p:childTnLst>
                                </p:cTn>
                              </p:par>
                              <p:par>
                                <p:cTn id="34" presetID="22" presetClass="entr" presetSubtype="1" fill="hold" nodeType="withEffect">
                                  <p:stCondLst>
                                    <p:cond delay="0"/>
                                  </p:stCondLst>
                                  <p:childTnLst>
                                    <p:set>
                                      <p:cBhvr>
                                        <p:cTn id="35" dur="1" fill="hold">
                                          <p:stCondLst>
                                            <p:cond delay="0"/>
                                          </p:stCondLst>
                                        </p:cTn>
                                        <p:tgtEl>
                                          <p:spTgt spid="12">
                                            <p:txEl>
                                              <p:pRg st="4" end="4"/>
                                            </p:txEl>
                                          </p:spTgt>
                                        </p:tgtEl>
                                        <p:attrNameLst>
                                          <p:attrName>style.visibility</p:attrName>
                                        </p:attrNameLst>
                                      </p:cBhvr>
                                      <p:to>
                                        <p:strVal val="visible"/>
                                      </p:to>
                                    </p:set>
                                    <p:animEffect transition="in" filter="wipe(up)">
                                      <p:cBhvr>
                                        <p:cTn id="36" dur="500"/>
                                        <p:tgtEl>
                                          <p:spTgt spid="12">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p:bldP spid="13" grpId="0"/>
      <p:bldP spid="1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8ADF6D2-2D93-03FE-FF2C-793D8F3B33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847" b="13006"/>
          <a:stretch/>
        </p:blipFill>
        <p:spPr bwMode="auto">
          <a:xfrm>
            <a:off x="2684403" y="1658370"/>
            <a:ext cx="5169277" cy="31450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310C12A-328E-7C61-9BB4-02D2EF9896E2}"/>
              </a:ext>
            </a:extLst>
          </p:cNvPr>
          <p:cNvSpPr/>
          <p:nvPr/>
        </p:nvSpPr>
        <p:spPr>
          <a:xfrm>
            <a:off x="0" y="-9203"/>
            <a:ext cx="12192001" cy="6858000"/>
          </a:xfrm>
          <a:prstGeom prst="rect">
            <a:avLst/>
          </a:prstGeom>
          <a:solidFill>
            <a:schemeClr val="accent1">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CC224E36-84F9-7A62-D7E5-672671F26497}"/>
              </a:ext>
            </a:extLst>
          </p:cNvPr>
          <p:cNvSpPr txBox="1"/>
          <p:nvPr/>
        </p:nvSpPr>
        <p:spPr>
          <a:xfrm>
            <a:off x="-4970" y="162115"/>
            <a:ext cx="9984605" cy="1569660"/>
          </a:xfrm>
          <a:prstGeom prst="rect">
            <a:avLst/>
          </a:prstGeom>
          <a:noFill/>
        </p:spPr>
        <p:txBody>
          <a:bodyPr wrap="square" rtlCol="0">
            <a:spAutoFit/>
          </a:bodyPr>
          <a:lstStyle/>
          <a:p>
            <a:pPr algn="ctr"/>
            <a:r>
              <a:rPr lang="en-GB" sz="9600" b="1" dirty="0"/>
              <a:t>Hazard or Risk</a:t>
            </a:r>
          </a:p>
        </p:txBody>
      </p:sp>
      <p:sp>
        <p:nvSpPr>
          <p:cNvPr id="6" name="Rectangle 5">
            <a:extLst>
              <a:ext uri="{FF2B5EF4-FFF2-40B4-BE49-F238E27FC236}">
                <a16:creationId xmlns:a16="http://schemas.microsoft.com/office/drawing/2014/main" id="{20D3EF8D-DE94-A53A-C1FC-009BAFE40DE9}"/>
              </a:ext>
            </a:extLst>
          </p:cNvPr>
          <p:cNvSpPr/>
          <p:nvPr/>
        </p:nvSpPr>
        <p:spPr>
          <a:xfrm>
            <a:off x="11088303" y="-1"/>
            <a:ext cx="1103697" cy="68579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CC16FA5-EB99-7B25-E1B5-8AA376052459}"/>
              </a:ext>
            </a:extLst>
          </p:cNvPr>
          <p:cNvSpPr/>
          <p:nvPr/>
        </p:nvSpPr>
        <p:spPr>
          <a:xfrm>
            <a:off x="9984605" y="1"/>
            <a:ext cx="1103697" cy="685799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Icon&#10;&#10;Description automatically generated">
            <a:extLst>
              <a:ext uri="{FF2B5EF4-FFF2-40B4-BE49-F238E27FC236}">
                <a16:creationId xmlns:a16="http://schemas.microsoft.com/office/drawing/2014/main" id="{451A5386-1753-9659-1B4E-5151505764E8}"/>
              </a:ext>
            </a:extLst>
          </p:cNvPr>
          <p:cNvPicPr>
            <a:picLocks noChangeAspect="1"/>
          </p:cNvPicPr>
          <p:nvPr/>
        </p:nvPicPr>
        <p:blipFill rotWithShape="1">
          <a:blip r:embed="rId4">
            <a:extLst>
              <a:ext uri="{28A0092B-C50C-407E-A947-70E740481C1C}">
                <a14:useLocalDpi xmlns:a14="http://schemas.microsoft.com/office/drawing/2010/main" val="0"/>
              </a:ext>
            </a:extLst>
          </a:blip>
          <a:srcRect l="10063" t="9427" r="27772" b="7050"/>
          <a:stretch/>
        </p:blipFill>
        <p:spPr>
          <a:xfrm>
            <a:off x="11396478" y="346929"/>
            <a:ext cx="487345" cy="654784"/>
          </a:xfrm>
          <a:prstGeom prst="rect">
            <a:avLst/>
          </a:prstGeom>
        </p:spPr>
      </p:pic>
      <p:sp>
        <p:nvSpPr>
          <p:cNvPr id="10" name="Rectangle 9">
            <a:extLst>
              <a:ext uri="{FF2B5EF4-FFF2-40B4-BE49-F238E27FC236}">
                <a16:creationId xmlns:a16="http://schemas.microsoft.com/office/drawing/2014/main" id="{2365554E-3A75-40DD-8263-444578614E6F}"/>
              </a:ext>
            </a:extLst>
          </p:cNvPr>
          <p:cNvSpPr/>
          <p:nvPr/>
        </p:nvSpPr>
        <p:spPr>
          <a:xfrm rot="16200000">
            <a:off x="4664542" y="1501923"/>
            <a:ext cx="745953" cy="9984604"/>
          </a:xfrm>
          <a:prstGeom prst="rect">
            <a:avLst/>
          </a:prstGeom>
          <a:gradFill>
            <a:gsLst>
              <a:gs pos="44000">
                <a:srgbClr val="93A7CA">
                  <a:alpha val="40000"/>
                </a:srgbClr>
              </a:gs>
              <a:gs pos="0">
                <a:schemeClr val="accent1">
                  <a:lumMod val="5000"/>
                  <a:lumOff val="95000"/>
                  <a:alpha val="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841B926C-66DD-F333-6A4D-429F3E45867F}"/>
              </a:ext>
            </a:extLst>
          </p:cNvPr>
          <p:cNvSpPr txBox="1"/>
          <p:nvPr/>
        </p:nvSpPr>
        <p:spPr>
          <a:xfrm>
            <a:off x="0" y="5186082"/>
            <a:ext cx="9984605" cy="923330"/>
          </a:xfrm>
          <a:prstGeom prst="rect">
            <a:avLst/>
          </a:prstGeom>
          <a:noFill/>
        </p:spPr>
        <p:txBody>
          <a:bodyPr wrap="square" rtlCol="0">
            <a:spAutoFit/>
          </a:bodyPr>
          <a:lstStyle/>
          <a:p>
            <a:pPr algn="ctr"/>
            <a:r>
              <a:rPr lang="en-GB" sz="5400" b="1" dirty="0"/>
              <a:t>Understanding the Difference</a:t>
            </a:r>
          </a:p>
        </p:txBody>
      </p:sp>
      <p:sp>
        <p:nvSpPr>
          <p:cNvPr id="3" name="TextBox 2">
            <a:extLst>
              <a:ext uri="{FF2B5EF4-FFF2-40B4-BE49-F238E27FC236}">
                <a16:creationId xmlns:a16="http://schemas.microsoft.com/office/drawing/2014/main" id="{96825B7F-40D9-F112-52EE-2402447AFCB5}"/>
              </a:ext>
            </a:extLst>
          </p:cNvPr>
          <p:cNvSpPr txBox="1"/>
          <p:nvPr/>
        </p:nvSpPr>
        <p:spPr>
          <a:xfrm>
            <a:off x="236707" y="6294438"/>
            <a:ext cx="9793114" cy="369332"/>
          </a:xfrm>
          <a:prstGeom prst="rect">
            <a:avLst/>
          </a:prstGeom>
          <a:noFill/>
        </p:spPr>
        <p:txBody>
          <a:bodyPr wrap="square" rtlCol="0">
            <a:spAutoFit/>
          </a:bodyPr>
          <a:lstStyle/>
          <a:p>
            <a:r>
              <a:rPr lang="en-GB" dirty="0"/>
              <a:t>www.integralsafetyltd.co.uk		info@integralsafetyltd.co.uk		01530 382 150</a:t>
            </a:r>
          </a:p>
        </p:txBody>
      </p:sp>
    </p:spTree>
    <p:extLst>
      <p:ext uri="{BB962C8B-B14F-4D97-AF65-F5344CB8AC3E}">
        <p14:creationId xmlns:p14="http://schemas.microsoft.com/office/powerpoint/2010/main" val="6328801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5" name="Rectangle 1044">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DD7288-54EB-942C-2735-44B1291D3561}"/>
              </a:ext>
            </a:extLst>
          </p:cNvPr>
          <p:cNvSpPr>
            <a:spLocks noGrp="1"/>
          </p:cNvSpPr>
          <p:nvPr>
            <p:ph type="title"/>
          </p:nvPr>
        </p:nvSpPr>
        <p:spPr>
          <a:xfrm>
            <a:off x="394362" y="1292148"/>
            <a:ext cx="7728971" cy="852842"/>
          </a:xfrm>
        </p:spPr>
        <p:txBody>
          <a:bodyPr anchor="b">
            <a:normAutofit/>
          </a:bodyPr>
          <a:lstStyle/>
          <a:p>
            <a:r>
              <a:rPr lang="en-GB" sz="4800" dirty="0">
                <a:latin typeface="Raleway" panose="020B0503030101060003" pitchFamily="34" charset="0"/>
              </a:rPr>
              <a:t>What is a Hazard?</a:t>
            </a:r>
          </a:p>
        </p:txBody>
      </p:sp>
      <p:sp>
        <p:nvSpPr>
          <p:cNvPr id="3" name="Content Placeholder 2">
            <a:extLst>
              <a:ext uri="{FF2B5EF4-FFF2-40B4-BE49-F238E27FC236}">
                <a16:creationId xmlns:a16="http://schemas.microsoft.com/office/drawing/2014/main" id="{4F94875C-CB33-01C7-DABE-4925EED8F46B}"/>
              </a:ext>
            </a:extLst>
          </p:cNvPr>
          <p:cNvSpPr>
            <a:spLocks noGrp="1"/>
          </p:cNvSpPr>
          <p:nvPr>
            <p:ph idx="1"/>
          </p:nvPr>
        </p:nvSpPr>
        <p:spPr>
          <a:xfrm>
            <a:off x="394362" y="2144990"/>
            <a:ext cx="6880644" cy="426206"/>
          </a:xfrm>
        </p:spPr>
        <p:txBody>
          <a:bodyPr anchor="t">
            <a:normAutofit/>
          </a:bodyPr>
          <a:lstStyle/>
          <a:p>
            <a:pPr marL="0" indent="0">
              <a:buNone/>
            </a:pPr>
            <a:r>
              <a:rPr lang="en-GB" sz="1800" b="0" i="0" u="none" strike="noStrike" baseline="0" dirty="0">
                <a:latin typeface="Source Sans Pro" panose="020B0503030403020204" pitchFamily="34" charset="0"/>
              </a:rPr>
              <a:t>A hazard is something with the potential to cause harm.</a:t>
            </a:r>
          </a:p>
          <a:p>
            <a:pPr marL="0" indent="0">
              <a:buNone/>
            </a:pPr>
            <a:endParaRPr lang="en-GB" sz="1800" b="0" i="0" u="none" strike="noStrike" baseline="0" dirty="0">
              <a:latin typeface="Source Sans Pro" panose="020B0503030403020204" pitchFamily="34" charset="0"/>
            </a:endParaRPr>
          </a:p>
        </p:txBody>
      </p:sp>
      <p:sp>
        <p:nvSpPr>
          <p:cNvPr id="1047" name="Rectangle 1046">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Rectangle 104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1" name="Rectangle 105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3" name="Rectangle 105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7E072AA8-F07C-7913-2787-D1FCAB9F55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40" r="1940"/>
          <a:stretch/>
        </p:blipFill>
        <p:spPr bwMode="auto">
          <a:xfrm>
            <a:off x="7190700" y="1396690"/>
            <a:ext cx="3941064" cy="40965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Text, logo&#10;&#10;Description automatically generated">
            <a:extLst>
              <a:ext uri="{FF2B5EF4-FFF2-40B4-BE49-F238E27FC236}">
                <a16:creationId xmlns:a16="http://schemas.microsoft.com/office/drawing/2014/main" id="{EEFF9BB3-3986-D261-463A-49FF86824A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362" y="331471"/>
            <a:ext cx="1436361" cy="646363"/>
          </a:xfrm>
          <a:prstGeom prst="rect">
            <a:avLst/>
          </a:prstGeom>
        </p:spPr>
      </p:pic>
      <p:sp>
        <p:nvSpPr>
          <p:cNvPr id="5" name="Title 1">
            <a:extLst>
              <a:ext uri="{FF2B5EF4-FFF2-40B4-BE49-F238E27FC236}">
                <a16:creationId xmlns:a16="http://schemas.microsoft.com/office/drawing/2014/main" id="{FEE4D4A3-29ED-892E-020C-D964B87A63AE}"/>
              </a:ext>
            </a:extLst>
          </p:cNvPr>
          <p:cNvSpPr txBox="1">
            <a:spLocks/>
          </p:cNvSpPr>
          <p:nvPr/>
        </p:nvSpPr>
        <p:spPr>
          <a:xfrm>
            <a:off x="394362" y="3009127"/>
            <a:ext cx="7728971" cy="85284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dirty="0">
                <a:latin typeface="Raleway" panose="020B0503030101060003" pitchFamily="34" charset="0"/>
              </a:rPr>
              <a:t>What is a Risk?</a:t>
            </a:r>
          </a:p>
        </p:txBody>
      </p:sp>
      <p:sp>
        <p:nvSpPr>
          <p:cNvPr id="6" name="Content Placeholder 2">
            <a:extLst>
              <a:ext uri="{FF2B5EF4-FFF2-40B4-BE49-F238E27FC236}">
                <a16:creationId xmlns:a16="http://schemas.microsoft.com/office/drawing/2014/main" id="{BF7BEE92-765A-ADD7-5E33-B3D795E33850}"/>
              </a:ext>
            </a:extLst>
          </p:cNvPr>
          <p:cNvSpPr txBox="1">
            <a:spLocks/>
          </p:cNvSpPr>
          <p:nvPr/>
        </p:nvSpPr>
        <p:spPr>
          <a:xfrm>
            <a:off x="394362" y="3861971"/>
            <a:ext cx="6880644" cy="11320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latin typeface="Source Sans Pro" panose="020B0503030403020204" pitchFamily="34" charset="0"/>
              </a:rPr>
              <a:t>The potential for the hazard to cause harm and how seriously.</a:t>
            </a:r>
          </a:p>
          <a:p>
            <a:pPr marL="0" indent="0">
              <a:buFont typeface="Arial" panose="020B0604020202020204" pitchFamily="34" charset="0"/>
              <a:buNone/>
            </a:pPr>
            <a:r>
              <a:rPr lang="en-GB" sz="1800" dirty="0">
                <a:latin typeface="Source Sans Pro" panose="020B0503030403020204" pitchFamily="34" charset="0"/>
              </a:rPr>
              <a:t>Likelihood and Consequence</a:t>
            </a:r>
          </a:p>
          <a:p>
            <a:pPr marL="0" indent="0">
              <a:buFont typeface="Arial" panose="020B0604020202020204" pitchFamily="34" charset="0"/>
              <a:buNone/>
            </a:pPr>
            <a:endParaRPr lang="en-GB" sz="1800" dirty="0">
              <a:latin typeface="Source Sans Pro" panose="020B0503030403020204" pitchFamily="34" charset="0"/>
            </a:endParaRPr>
          </a:p>
        </p:txBody>
      </p:sp>
    </p:spTree>
    <p:extLst>
      <p:ext uri="{BB962C8B-B14F-4D97-AF65-F5344CB8AC3E}">
        <p14:creationId xmlns:p14="http://schemas.microsoft.com/office/powerpoint/2010/main" val="105036973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5" name="Rectangle 1044">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DD7288-54EB-942C-2735-44B1291D3561}"/>
              </a:ext>
            </a:extLst>
          </p:cNvPr>
          <p:cNvSpPr>
            <a:spLocks noGrp="1"/>
          </p:cNvSpPr>
          <p:nvPr>
            <p:ph type="title"/>
          </p:nvPr>
        </p:nvSpPr>
        <p:spPr>
          <a:xfrm>
            <a:off x="394362" y="1292148"/>
            <a:ext cx="7728971" cy="852842"/>
          </a:xfrm>
        </p:spPr>
        <p:txBody>
          <a:bodyPr anchor="b">
            <a:normAutofit/>
          </a:bodyPr>
          <a:lstStyle/>
          <a:p>
            <a:r>
              <a:rPr lang="en-GB" sz="4800" dirty="0">
                <a:latin typeface="Raleway" panose="020B0503030101060003" pitchFamily="34" charset="0"/>
              </a:rPr>
              <a:t>Discussing Hazards</a:t>
            </a:r>
          </a:p>
        </p:txBody>
      </p:sp>
      <p:sp>
        <p:nvSpPr>
          <p:cNvPr id="3" name="Content Placeholder 2">
            <a:extLst>
              <a:ext uri="{FF2B5EF4-FFF2-40B4-BE49-F238E27FC236}">
                <a16:creationId xmlns:a16="http://schemas.microsoft.com/office/drawing/2014/main" id="{4F94875C-CB33-01C7-DABE-4925EED8F46B}"/>
              </a:ext>
            </a:extLst>
          </p:cNvPr>
          <p:cNvSpPr>
            <a:spLocks noGrp="1"/>
          </p:cNvSpPr>
          <p:nvPr>
            <p:ph idx="1"/>
          </p:nvPr>
        </p:nvSpPr>
        <p:spPr>
          <a:xfrm>
            <a:off x="394362" y="2144989"/>
            <a:ext cx="6880644" cy="4381539"/>
          </a:xfrm>
        </p:spPr>
        <p:txBody>
          <a:bodyPr anchor="t">
            <a:normAutofit/>
          </a:bodyPr>
          <a:lstStyle/>
          <a:p>
            <a:pPr marL="0" indent="0">
              <a:buNone/>
            </a:pPr>
            <a:r>
              <a:rPr lang="en-GB" sz="1800" b="0" i="0" u="none" strike="noStrike" baseline="0" dirty="0">
                <a:latin typeface="Source Sans Pro" panose="020B0503030403020204" pitchFamily="34" charset="0"/>
              </a:rPr>
              <a:t>Some</a:t>
            </a:r>
            <a:r>
              <a:rPr lang="en-GB" sz="1800" b="0" i="0" u="none" strike="noStrike" dirty="0">
                <a:latin typeface="Source Sans Pro" panose="020B0503030403020204" pitchFamily="34" charset="0"/>
              </a:rPr>
              <a:t> hazards are difficult to perceive w</a:t>
            </a:r>
            <a:r>
              <a:rPr lang="en-GB" sz="1800" dirty="0">
                <a:latin typeface="Source Sans Pro" panose="020B0503030403020204" pitchFamily="34" charset="0"/>
              </a:rPr>
              <a:t>ithout context</a:t>
            </a:r>
            <a:r>
              <a:rPr lang="en-GB" sz="1800" b="0" i="0" u="none" strike="noStrike" dirty="0">
                <a:latin typeface="Source Sans Pro" panose="020B0503030403020204" pitchFamily="34" charset="0"/>
              </a:rPr>
              <a:t>, some that we see a lot are:</a:t>
            </a:r>
          </a:p>
          <a:p>
            <a:r>
              <a:rPr lang="en-GB" sz="1800" baseline="0" dirty="0">
                <a:latin typeface="Source Sans Pro" panose="020B0503030403020204" pitchFamily="34" charset="0"/>
              </a:rPr>
              <a:t>Electricity</a:t>
            </a:r>
          </a:p>
          <a:p>
            <a:r>
              <a:rPr lang="en-GB" sz="1800" b="0" i="0" u="none" strike="noStrike" dirty="0">
                <a:latin typeface="Source Sans Pro" panose="020B0503030403020204" pitchFamily="34" charset="0"/>
              </a:rPr>
              <a:t>Asbestos</a:t>
            </a:r>
          </a:p>
          <a:p>
            <a:r>
              <a:rPr lang="en-GB" sz="1800" baseline="0" dirty="0">
                <a:latin typeface="Source Sans Pro" panose="020B0503030403020204" pitchFamily="34" charset="0"/>
              </a:rPr>
              <a:t>Slips,</a:t>
            </a:r>
            <a:r>
              <a:rPr lang="en-GB" sz="1800" dirty="0">
                <a:latin typeface="Source Sans Pro" panose="020B0503030403020204" pitchFamily="34" charset="0"/>
              </a:rPr>
              <a:t> Trips and Falls</a:t>
            </a:r>
          </a:p>
          <a:p>
            <a:endParaRPr lang="en-GB" sz="1800" dirty="0">
              <a:latin typeface="Source Sans Pro" panose="020B0503030403020204" pitchFamily="34" charset="0"/>
            </a:endParaRPr>
          </a:p>
          <a:p>
            <a:pPr marL="0" indent="0">
              <a:buNone/>
            </a:pPr>
            <a:r>
              <a:rPr lang="en-GB" sz="1800" b="0" i="0" u="none" strike="noStrike" baseline="0" dirty="0">
                <a:latin typeface="Source Sans Pro" panose="020B0503030403020204" pitchFamily="34" charset="0"/>
              </a:rPr>
              <a:t>A better</a:t>
            </a:r>
            <a:r>
              <a:rPr lang="en-GB" sz="1800" b="0" i="0" u="none" strike="noStrike" dirty="0">
                <a:latin typeface="Source Sans Pro" panose="020B0503030403020204" pitchFamily="34" charset="0"/>
              </a:rPr>
              <a:t> way to identify them could be:</a:t>
            </a:r>
          </a:p>
          <a:p>
            <a:r>
              <a:rPr lang="en-GB" sz="1800" b="0" i="0" u="none" strike="noStrike" baseline="0" dirty="0">
                <a:latin typeface="Source Sans Pro" panose="020B0503030403020204" pitchFamily="34" charset="0"/>
              </a:rPr>
              <a:t>Fire resulting from faulty electrical equipment</a:t>
            </a:r>
          </a:p>
          <a:p>
            <a:r>
              <a:rPr lang="en-GB" sz="1800" dirty="0">
                <a:latin typeface="Source Sans Pro" panose="020B0503030403020204" pitchFamily="34" charset="0"/>
              </a:rPr>
              <a:t>Shock resulting from contact with live cables when drilling</a:t>
            </a:r>
          </a:p>
          <a:p>
            <a:r>
              <a:rPr lang="en-GB" sz="1800" b="0" i="0" u="none" strike="noStrike" baseline="0" dirty="0">
                <a:latin typeface="Source Sans Pro" panose="020B0503030403020204" pitchFamily="34" charset="0"/>
              </a:rPr>
              <a:t>Health</a:t>
            </a:r>
            <a:r>
              <a:rPr lang="en-GB" sz="1800" b="0" i="0" u="none" strike="noStrike" dirty="0">
                <a:latin typeface="Source Sans Pro" panose="020B0503030403020204" pitchFamily="34" charset="0"/>
              </a:rPr>
              <a:t> conditions arising from release of asbestos</a:t>
            </a:r>
          </a:p>
          <a:p>
            <a:r>
              <a:rPr lang="en-GB" sz="1800" baseline="0" dirty="0">
                <a:latin typeface="Source Sans Pro" panose="020B0503030403020204" pitchFamily="34" charset="0"/>
              </a:rPr>
              <a:t>Injuries</a:t>
            </a:r>
            <a:r>
              <a:rPr lang="en-GB" sz="1800" dirty="0">
                <a:latin typeface="Source Sans Pro" panose="020B0503030403020204" pitchFamily="34" charset="0"/>
              </a:rPr>
              <a:t> resulting from slipping on wet moss on the ground</a:t>
            </a:r>
          </a:p>
          <a:p>
            <a:r>
              <a:rPr lang="en-GB" sz="1800" b="0" i="0" u="none" strike="noStrike" baseline="0" dirty="0">
                <a:latin typeface="Source Sans Pro" panose="020B0503030403020204" pitchFamily="34" charset="0"/>
              </a:rPr>
              <a:t>Injuries</a:t>
            </a:r>
            <a:r>
              <a:rPr lang="en-GB" sz="1800" b="0" i="0" u="none" strike="noStrike" dirty="0">
                <a:latin typeface="Source Sans Pro" panose="020B0503030403020204" pitchFamily="34" charset="0"/>
              </a:rPr>
              <a:t> resulting from tripping on damaged carpets</a:t>
            </a:r>
            <a:endParaRPr lang="en-GB" sz="1800" b="0" i="0" u="none" strike="noStrike" baseline="0" dirty="0">
              <a:latin typeface="Source Sans Pro" panose="020B0503030403020204" pitchFamily="34" charset="0"/>
            </a:endParaRPr>
          </a:p>
          <a:p>
            <a:pPr marL="0" indent="0">
              <a:buNone/>
            </a:pPr>
            <a:endParaRPr lang="en-GB" sz="1800" b="0" i="0" u="none" strike="noStrike" baseline="0" dirty="0">
              <a:latin typeface="Source Sans Pro" panose="020B0503030403020204" pitchFamily="34" charset="0"/>
            </a:endParaRPr>
          </a:p>
        </p:txBody>
      </p:sp>
      <p:sp>
        <p:nvSpPr>
          <p:cNvPr id="1047" name="Rectangle 1046">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Rectangle 104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1" name="Rectangle 105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3" name="Rectangle 105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7E072AA8-F07C-7913-2787-D1FCAB9F55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40" r="1940"/>
          <a:stretch/>
        </p:blipFill>
        <p:spPr bwMode="auto">
          <a:xfrm>
            <a:off x="7190700" y="1396690"/>
            <a:ext cx="3941064" cy="40965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Text, logo&#10;&#10;Description automatically generated">
            <a:extLst>
              <a:ext uri="{FF2B5EF4-FFF2-40B4-BE49-F238E27FC236}">
                <a16:creationId xmlns:a16="http://schemas.microsoft.com/office/drawing/2014/main" id="{EEFF9BB3-3986-D261-463A-49FF86824A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362" y="331471"/>
            <a:ext cx="1436361" cy="646363"/>
          </a:xfrm>
          <a:prstGeom prst="rect">
            <a:avLst/>
          </a:prstGeom>
        </p:spPr>
      </p:pic>
    </p:spTree>
    <p:extLst>
      <p:ext uri="{BB962C8B-B14F-4D97-AF65-F5344CB8AC3E}">
        <p14:creationId xmlns:p14="http://schemas.microsoft.com/office/powerpoint/2010/main" val="37039627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500"/>
                            </p:stCondLst>
                            <p:childTnLst>
                              <p:par>
                                <p:cTn id="13" presetID="22" presetClass="entr" presetSubtype="8" fill="hold" grpId="0" nodeType="afterEffect">
                                  <p:stCondLst>
                                    <p:cond delay="5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par>
                          <p:cTn id="21" fill="hold">
                            <p:stCondLst>
                              <p:cond delay="500"/>
                            </p:stCondLst>
                            <p:childTnLst>
                              <p:par>
                                <p:cTn id="22" presetID="22" presetClass="entr" presetSubtype="8" fill="hold" grpId="0" nodeType="afterEffect">
                                  <p:stCondLst>
                                    <p:cond delay="50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left)">
                                      <p:cBhvr>
                                        <p:cTn id="24" dur="500"/>
                                        <p:tgtEl>
                                          <p:spTgt spid="3">
                                            <p:txEl>
                                              <p:pRg st="6" end="6"/>
                                            </p:txEl>
                                          </p:spTgt>
                                        </p:tgtEl>
                                      </p:cBhvr>
                                    </p:animEffect>
                                  </p:childTnLst>
                                </p:cTn>
                              </p:par>
                            </p:childTnLst>
                          </p:cTn>
                        </p:par>
                        <p:par>
                          <p:cTn id="25" fill="hold">
                            <p:stCondLst>
                              <p:cond delay="1500"/>
                            </p:stCondLst>
                            <p:childTnLst>
                              <p:par>
                                <p:cTn id="26" presetID="22" presetClass="entr" presetSubtype="8" fill="hold" grpId="0" nodeType="afterEffect">
                                  <p:stCondLst>
                                    <p:cond delay="50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left)">
                                      <p:cBhvr>
                                        <p:cTn id="28" dur="500"/>
                                        <p:tgtEl>
                                          <p:spTgt spid="3">
                                            <p:txEl>
                                              <p:pRg st="7" end="7"/>
                                            </p:txEl>
                                          </p:spTgt>
                                        </p:tgtEl>
                                      </p:cBhvr>
                                    </p:animEffect>
                                  </p:childTnLst>
                                </p:cTn>
                              </p:par>
                            </p:childTnLst>
                          </p:cTn>
                        </p:par>
                        <p:par>
                          <p:cTn id="29" fill="hold">
                            <p:stCondLst>
                              <p:cond delay="2500"/>
                            </p:stCondLst>
                            <p:childTnLst>
                              <p:par>
                                <p:cTn id="30" presetID="22" presetClass="entr" presetSubtype="8" fill="hold" grpId="0" nodeType="afterEffect">
                                  <p:stCondLst>
                                    <p:cond delay="50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left)">
                                      <p:cBhvr>
                                        <p:cTn id="32" dur="500"/>
                                        <p:tgtEl>
                                          <p:spTgt spid="3">
                                            <p:txEl>
                                              <p:pRg st="8" end="8"/>
                                            </p:txEl>
                                          </p:spTgt>
                                        </p:tgtEl>
                                      </p:cBhvr>
                                    </p:animEffect>
                                  </p:childTnLst>
                                </p:cTn>
                              </p:par>
                            </p:childTnLst>
                          </p:cTn>
                        </p:par>
                        <p:par>
                          <p:cTn id="33" fill="hold">
                            <p:stCondLst>
                              <p:cond delay="3500"/>
                            </p:stCondLst>
                            <p:childTnLst>
                              <p:par>
                                <p:cTn id="34" presetID="22" presetClass="entr" presetSubtype="8" fill="hold" grpId="0" nodeType="afterEffect">
                                  <p:stCondLst>
                                    <p:cond delay="50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ipe(left)">
                                      <p:cBhvr>
                                        <p:cTn id="36" dur="500"/>
                                        <p:tgtEl>
                                          <p:spTgt spid="3">
                                            <p:txEl>
                                              <p:pRg st="9" end="9"/>
                                            </p:txEl>
                                          </p:spTgt>
                                        </p:tgtEl>
                                      </p:cBhvr>
                                    </p:animEffect>
                                  </p:childTnLst>
                                </p:cTn>
                              </p:par>
                            </p:childTnLst>
                          </p:cTn>
                        </p:par>
                        <p:par>
                          <p:cTn id="37" fill="hold">
                            <p:stCondLst>
                              <p:cond delay="4500"/>
                            </p:stCondLst>
                            <p:childTnLst>
                              <p:par>
                                <p:cTn id="38" presetID="22" presetClass="entr" presetSubtype="8" fill="hold" grpId="0" nodeType="afterEffect">
                                  <p:stCondLst>
                                    <p:cond delay="50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wipe(left)">
                                      <p:cBhvr>
                                        <p:cTn id="4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0D3EF8D-DE94-A53A-C1FC-009BAFE40DE9}"/>
              </a:ext>
            </a:extLst>
          </p:cNvPr>
          <p:cNvSpPr/>
          <p:nvPr/>
        </p:nvSpPr>
        <p:spPr>
          <a:xfrm>
            <a:off x="11088303" y="-1"/>
            <a:ext cx="1103697" cy="68579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Risk Assessment: Definition &amp; 5 Steps To Risk Assessment">
            <a:extLst>
              <a:ext uri="{FF2B5EF4-FFF2-40B4-BE49-F238E27FC236}">
                <a16:creationId xmlns:a16="http://schemas.microsoft.com/office/drawing/2014/main" id="{4C061E9C-70D0-18BB-3F22-74BF961DE8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 t="6555" r="-100" b="25297"/>
          <a:stretch/>
        </p:blipFill>
        <p:spPr bwMode="auto">
          <a:xfrm>
            <a:off x="-1" y="3210520"/>
            <a:ext cx="9979635" cy="29045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310C12A-328E-7C61-9BB4-02D2EF9896E2}"/>
              </a:ext>
            </a:extLst>
          </p:cNvPr>
          <p:cNvSpPr/>
          <p:nvPr/>
        </p:nvSpPr>
        <p:spPr>
          <a:xfrm>
            <a:off x="1" y="-9201"/>
            <a:ext cx="9979634" cy="6124251"/>
          </a:xfrm>
          <a:prstGeom prst="rect">
            <a:avLst/>
          </a:prstGeom>
          <a:solidFill>
            <a:schemeClr val="accent1">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CC16FA5-EB99-7B25-E1B5-8AA376052459}"/>
              </a:ext>
            </a:extLst>
          </p:cNvPr>
          <p:cNvSpPr/>
          <p:nvPr/>
        </p:nvSpPr>
        <p:spPr>
          <a:xfrm>
            <a:off x="9984605" y="1"/>
            <a:ext cx="1103697" cy="685799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Icon&#10;&#10;Description automatically generated">
            <a:extLst>
              <a:ext uri="{FF2B5EF4-FFF2-40B4-BE49-F238E27FC236}">
                <a16:creationId xmlns:a16="http://schemas.microsoft.com/office/drawing/2014/main" id="{451A5386-1753-9659-1B4E-5151505764E8}"/>
              </a:ext>
            </a:extLst>
          </p:cNvPr>
          <p:cNvPicPr>
            <a:picLocks noChangeAspect="1"/>
          </p:cNvPicPr>
          <p:nvPr/>
        </p:nvPicPr>
        <p:blipFill rotWithShape="1">
          <a:blip r:embed="rId4">
            <a:extLst>
              <a:ext uri="{28A0092B-C50C-407E-A947-70E740481C1C}">
                <a14:useLocalDpi xmlns:a14="http://schemas.microsoft.com/office/drawing/2010/main" val="0"/>
              </a:ext>
            </a:extLst>
          </a:blip>
          <a:srcRect l="10063" t="9427" r="27772" b="7050"/>
          <a:stretch/>
        </p:blipFill>
        <p:spPr>
          <a:xfrm>
            <a:off x="11396478" y="346929"/>
            <a:ext cx="487345" cy="654784"/>
          </a:xfrm>
          <a:prstGeom prst="rect">
            <a:avLst/>
          </a:prstGeom>
        </p:spPr>
      </p:pic>
      <p:sp>
        <p:nvSpPr>
          <p:cNvPr id="10" name="Rectangle 9">
            <a:extLst>
              <a:ext uri="{FF2B5EF4-FFF2-40B4-BE49-F238E27FC236}">
                <a16:creationId xmlns:a16="http://schemas.microsoft.com/office/drawing/2014/main" id="{2365554E-3A75-40DD-8263-444578614E6F}"/>
              </a:ext>
            </a:extLst>
          </p:cNvPr>
          <p:cNvSpPr/>
          <p:nvPr/>
        </p:nvSpPr>
        <p:spPr>
          <a:xfrm rot="16200000">
            <a:off x="4664542" y="1501923"/>
            <a:ext cx="745953" cy="9984604"/>
          </a:xfrm>
          <a:prstGeom prst="rect">
            <a:avLst/>
          </a:prstGeom>
          <a:gradFill>
            <a:gsLst>
              <a:gs pos="44000">
                <a:srgbClr val="93A7CA">
                  <a:alpha val="40000"/>
                </a:srgbClr>
              </a:gs>
              <a:gs pos="0">
                <a:schemeClr val="accent1">
                  <a:lumMod val="5000"/>
                  <a:lumOff val="95000"/>
                  <a:alpha val="0"/>
                </a:schemeClr>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96825B7F-40D9-F112-52EE-2402447AFCB5}"/>
              </a:ext>
            </a:extLst>
          </p:cNvPr>
          <p:cNvSpPr txBox="1"/>
          <p:nvPr/>
        </p:nvSpPr>
        <p:spPr>
          <a:xfrm>
            <a:off x="236707" y="6294438"/>
            <a:ext cx="9793114" cy="369332"/>
          </a:xfrm>
          <a:prstGeom prst="rect">
            <a:avLst/>
          </a:prstGeom>
          <a:noFill/>
        </p:spPr>
        <p:txBody>
          <a:bodyPr wrap="square" rtlCol="0">
            <a:spAutoFit/>
          </a:bodyPr>
          <a:lstStyle/>
          <a:p>
            <a:r>
              <a:rPr lang="en-GB" dirty="0"/>
              <a:t>www.integralsafetyltd.co.uk		info@integralsafetyltd.co.uk		01530 382 150</a:t>
            </a:r>
          </a:p>
        </p:txBody>
      </p:sp>
      <p:sp>
        <p:nvSpPr>
          <p:cNvPr id="4" name="TextBox 3">
            <a:extLst>
              <a:ext uri="{FF2B5EF4-FFF2-40B4-BE49-F238E27FC236}">
                <a16:creationId xmlns:a16="http://schemas.microsoft.com/office/drawing/2014/main" id="{CC224E36-84F9-7A62-D7E5-672671F26497}"/>
              </a:ext>
            </a:extLst>
          </p:cNvPr>
          <p:cNvSpPr txBox="1"/>
          <p:nvPr/>
        </p:nvSpPr>
        <p:spPr>
          <a:xfrm>
            <a:off x="-4971" y="103756"/>
            <a:ext cx="9984605" cy="3046988"/>
          </a:xfrm>
          <a:prstGeom prst="rect">
            <a:avLst/>
          </a:prstGeom>
          <a:noFill/>
        </p:spPr>
        <p:txBody>
          <a:bodyPr wrap="square" rtlCol="0">
            <a:spAutoFit/>
          </a:bodyPr>
          <a:lstStyle/>
          <a:p>
            <a:pPr algn="ctr"/>
            <a:r>
              <a:rPr lang="en-GB" sz="9600" b="1" dirty="0"/>
              <a:t>5 Steps to Risk Assessment</a:t>
            </a:r>
          </a:p>
        </p:txBody>
      </p:sp>
    </p:spTree>
    <p:extLst>
      <p:ext uri="{BB962C8B-B14F-4D97-AF65-F5344CB8AC3E}">
        <p14:creationId xmlns:p14="http://schemas.microsoft.com/office/powerpoint/2010/main" val="3071449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B57311-F27A-E937-EC5F-5A4700D33783}"/>
              </a:ext>
            </a:extLst>
          </p:cNvPr>
          <p:cNvSpPr>
            <a:spLocks noGrp="1"/>
          </p:cNvSpPr>
          <p:nvPr>
            <p:ph type="title"/>
          </p:nvPr>
        </p:nvSpPr>
        <p:spPr>
          <a:xfrm>
            <a:off x="4037826" y="116955"/>
            <a:ext cx="8154174" cy="854595"/>
          </a:xfrm>
        </p:spPr>
        <p:txBody>
          <a:bodyPr anchor="b">
            <a:normAutofit/>
          </a:bodyPr>
          <a:lstStyle/>
          <a:p>
            <a:pPr algn="ctr"/>
            <a:r>
              <a:rPr lang="en-GB" sz="4000" dirty="0"/>
              <a:t>Identify the Hazards</a:t>
            </a:r>
          </a:p>
        </p:txBody>
      </p:sp>
      <p:sp>
        <p:nvSpPr>
          <p:cNvPr id="3" name="Content Placeholder 2">
            <a:extLst>
              <a:ext uri="{FF2B5EF4-FFF2-40B4-BE49-F238E27FC236}">
                <a16:creationId xmlns:a16="http://schemas.microsoft.com/office/drawing/2014/main" id="{875D1C5A-2051-EFED-152C-C3A9E082EE48}"/>
              </a:ext>
            </a:extLst>
          </p:cNvPr>
          <p:cNvSpPr>
            <a:spLocks noGrp="1"/>
          </p:cNvSpPr>
          <p:nvPr>
            <p:ph idx="1"/>
          </p:nvPr>
        </p:nvSpPr>
        <p:spPr>
          <a:xfrm>
            <a:off x="4343400" y="1193800"/>
            <a:ext cx="7715249" cy="5365750"/>
          </a:xfrm>
        </p:spPr>
        <p:txBody>
          <a:bodyPr anchor="t">
            <a:normAutofit/>
          </a:bodyPr>
          <a:lstStyle/>
          <a:p>
            <a:pPr marL="0" indent="0">
              <a:buNone/>
            </a:pPr>
            <a:r>
              <a:rPr lang="en-GB" sz="2000" dirty="0"/>
              <a:t>Look around the place, the activity and think about what has the potential to cause harm and how will it happen, consider:</a:t>
            </a:r>
          </a:p>
          <a:p>
            <a:pPr marL="0" indent="0">
              <a:buNone/>
            </a:pPr>
            <a:endParaRPr lang="en-GB" sz="2000" dirty="0"/>
          </a:p>
          <a:p>
            <a:r>
              <a:rPr lang="en-GB" sz="2000" dirty="0"/>
              <a:t>What tasks are being performed?</a:t>
            </a:r>
          </a:p>
          <a:p>
            <a:r>
              <a:rPr lang="en-GB" sz="2000" dirty="0"/>
              <a:t>Does the weather or other factors affect things differently?</a:t>
            </a:r>
          </a:p>
          <a:p>
            <a:r>
              <a:rPr lang="en-GB" sz="2000" dirty="0"/>
              <a:t>What equipment is being used?</a:t>
            </a:r>
          </a:p>
          <a:p>
            <a:r>
              <a:rPr lang="en-GB" sz="2000" dirty="0"/>
              <a:t>Who is performing the task?</a:t>
            </a:r>
          </a:p>
          <a:p>
            <a:pPr lvl="1"/>
            <a:r>
              <a:rPr lang="en-GB" sz="2000" dirty="0"/>
              <a:t>Do they have health issues?</a:t>
            </a:r>
          </a:p>
          <a:p>
            <a:pPr lvl="1"/>
            <a:r>
              <a:rPr lang="en-GB" sz="2000" dirty="0"/>
              <a:t>Do they need training for the task?</a:t>
            </a:r>
          </a:p>
          <a:p>
            <a:r>
              <a:rPr lang="en-GB" sz="2000" dirty="0"/>
              <a:t>Could this harm anyone else not doing the task?</a:t>
            </a:r>
          </a:p>
          <a:p>
            <a:r>
              <a:rPr lang="en-GB" sz="2000" dirty="0"/>
              <a:t>Does this task need doing regularly?</a:t>
            </a:r>
          </a:p>
          <a:p>
            <a:r>
              <a:rPr lang="en-GB" sz="2000" dirty="0"/>
              <a:t>If property, what is the condition of the building?</a:t>
            </a:r>
          </a:p>
          <a:p>
            <a:r>
              <a:rPr lang="en-GB" sz="2000" dirty="0"/>
              <a:t>If we control this hazard, might we create another?</a:t>
            </a:r>
          </a:p>
        </p:txBody>
      </p:sp>
      <p:sp>
        <p:nvSpPr>
          <p:cNvPr id="4" name="TextBox 3">
            <a:extLst>
              <a:ext uri="{FF2B5EF4-FFF2-40B4-BE49-F238E27FC236}">
                <a16:creationId xmlns:a16="http://schemas.microsoft.com/office/drawing/2014/main" id="{272ABB6B-12DA-801E-33F3-A964EB7959E0}"/>
              </a:ext>
            </a:extLst>
          </p:cNvPr>
          <p:cNvSpPr txBox="1"/>
          <p:nvPr/>
        </p:nvSpPr>
        <p:spPr>
          <a:xfrm>
            <a:off x="415113" y="2035986"/>
            <a:ext cx="2066656" cy="369332"/>
          </a:xfrm>
          <a:prstGeom prst="rect">
            <a:avLst/>
          </a:prstGeom>
          <a:noFill/>
        </p:spPr>
        <p:txBody>
          <a:bodyPr wrap="none" rtlCol="0">
            <a:spAutoFit/>
          </a:bodyPr>
          <a:lstStyle/>
          <a:p>
            <a:r>
              <a:rPr lang="en-GB" dirty="0">
                <a:solidFill>
                  <a:schemeClr val="bg1"/>
                </a:solidFill>
              </a:rPr>
              <a:t>Identify the Hazards</a:t>
            </a:r>
          </a:p>
        </p:txBody>
      </p:sp>
      <p:sp>
        <p:nvSpPr>
          <p:cNvPr id="5" name="TextBox 4">
            <a:extLst>
              <a:ext uri="{FF2B5EF4-FFF2-40B4-BE49-F238E27FC236}">
                <a16:creationId xmlns:a16="http://schemas.microsoft.com/office/drawing/2014/main" id="{28702B3D-5B2B-33BB-6A09-986DE6A98CAF}"/>
              </a:ext>
            </a:extLst>
          </p:cNvPr>
          <p:cNvSpPr txBox="1"/>
          <p:nvPr/>
        </p:nvSpPr>
        <p:spPr>
          <a:xfrm>
            <a:off x="415113" y="2524290"/>
            <a:ext cx="1671740" cy="369332"/>
          </a:xfrm>
          <a:prstGeom prst="rect">
            <a:avLst/>
          </a:prstGeom>
          <a:noFill/>
        </p:spPr>
        <p:txBody>
          <a:bodyPr wrap="none" rtlCol="0">
            <a:spAutoFit/>
          </a:bodyPr>
          <a:lstStyle/>
          <a:p>
            <a:r>
              <a:rPr lang="en-GB" dirty="0">
                <a:solidFill>
                  <a:schemeClr val="bg1">
                    <a:lumMod val="65000"/>
                  </a:schemeClr>
                </a:solidFill>
              </a:rPr>
              <a:t>Assess the Risks</a:t>
            </a:r>
          </a:p>
        </p:txBody>
      </p:sp>
      <p:sp>
        <p:nvSpPr>
          <p:cNvPr id="6" name="TextBox 5">
            <a:extLst>
              <a:ext uri="{FF2B5EF4-FFF2-40B4-BE49-F238E27FC236}">
                <a16:creationId xmlns:a16="http://schemas.microsoft.com/office/drawing/2014/main" id="{F4A97217-958D-738B-2AB0-8B6494D7C17B}"/>
              </a:ext>
            </a:extLst>
          </p:cNvPr>
          <p:cNvSpPr txBox="1"/>
          <p:nvPr/>
        </p:nvSpPr>
        <p:spPr>
          <a:xfrm>
            <a:off x="415113" y="3012594"/>
            <a:ext cx="1757276" cy="369332"/>
          </a:xfrm>
          <a:prstGeom prst="rect">
            <a:avLst/>
          </a:prstGeom>
          <a:noFill/>
        </p:spPr>
        <p:txBody>
          <a:bodyPr wrap="none" rtlCol="0">
            <a:spAutoFit/>
          </a:bodyPr>
          <a:lstStyle/>
          <a:p>
            <a:r>
              <a:rPr lang="en-GB" dirty="0">
                <a:solidFill>
                  <a:schemeClr val="bg1">
                    <a:lumMod val="65000"/>
                  </a:schemeClr>
                </a:solidFill>
              </a:rPr>
              <a:t>Control the Risks</a:t>
            </a:r>
          </a:p>
        </p:txBody>
      </p:sp>
      <p:sp>
        <p:nvSpPr>
          <p:cNvPr id="7" name="TextBox 6">
            <a:extLst>
              <a:ext uri="{FF2B5EF4-FFF2-40B4-BE49-F238E27FC236}">
                <a16:creationId xmlns:a16="http://schemas.microsoft.com/office/drawing/2014/main" id="{E7E7081B-2803-672A-6536-21615F690263}"/>
              </a:ext>
            </a:extLst>
          </p:cNvPr>
          <p:cNvSpPr txBox="1"/>
          <p:nvPr/>
        </p:nvSpPr>
        <p:spPr>
          <a:xfrm>
            <a:off x="415113" y="3500898"/>
            <a:ext cx="2138021" cy="369332"/>
          </a:xfrm>
          <a:prstGeom prst="rect">
            <a:avLst/>
          </a:prstGeom>
          <a:noFill/>
        </p:spPr>
        <p:txBody>
          <a:bodyPr wrap="none" rtlCol="0">
            <a:spAutoFit/>
          </a:bodyPr>
          <a:lstStyle/>
          <a:p>
            <a:r>
              <a:rPr lang="en-GB" dirty="0">
                <a:solidFill>
                  <a:schemeClr val="bg1">
                    <a:lumMod val="65000"/>
                  </a:schemeClr>
                </a:solidFill>
              </a:rPr>
              <a:t>Record Your Findings</a:t>
            </a:r>
          </a:p>
        </p:txBody>
      </p:sp>
      <p:sp>
        <p:nvSpPr>
          <p:cNvPr id="9" name="TextBox 8">
            <a:extLst>
              <a:ext uri="{FF2B5EF4-FFF2-40B4-BE49-F238E27FC236}">
                <a16:creationId xmlns:a16="http://schemas.microsoft.com/office/drawing/2014/main" id="{1998FD71-48EE-6064-093E-4E122170DE4B}"/>
              </a:ext>
            </a:extLst>
          </p:cNvPr>
          <p:cNvSpPr txBox="1"/>
          <p:nvPr/>
        </p:nvSpPr>
        <p:spPr>
          <a:xfrm>
            <a:off x="415113" y="3989202"/>
            <a:ext cx="2059218" cy="369332"/>
          </a:xfrm>
          <a:prstGeom prst="rect">
            <a:avLst/>
          </a:prstGeom>
          <a:noFill/>
        </p:spPr>
        <p:txBody>
          <a:bodyPr wrap="none" rtlCol="0">
            <a:spAutoFit/>
          </a:bodyPr>
          <a:lstStyle/>
          <a:p>
            <a:r>
              <a:rPr lang="en-GB" dirty="0">
                <a:solidFill>
                  <a:schemeClr val="bg1">
                    <a:lumMod val="65000"/>
                  </a:schemeClr>
                </a:solidFill>
              </a:rPr>
              <a:t>Review the Controls</a:t>
            </a:r>
          </a:p>
        </p:txBody>
      </p:sp>
      <p:sp>
        <p:nvSpPr>
          <p:cNvPr id="11" name="TextBox 10">
            <a:extLst>
              <a:ext uri="{FF2B5EF4-FFF2-40B4-BE49-F238E27FC236}">
                <a16:creationId xmlns:a16="http://schemas.microsoft.com/office/drawing/2014/main" id="{3EB89834-20C2-B4AB-D7F3-CDB94DC8C4C9}"/>
              </a:ext>
            </a:extLst>
          </p:cNvPr>
          <p:cNvSpPr txBox="1"/>
          <p:nvPr/>
        </p:nvSpPr>
        <p:spPr>
          <a:xfrm>
            <a:off x="1" y="6294438"/>
            <a:ext cx="4037826" cy="369332"/>
          </a:xfrm>
          <a:prstGeom prst="rect">
            <a:avLst/>
          </a:prstGeom>
          <a:noFill/>
        </p:spPr>
        <p:txBody>
          <a:bodyPr wrap="square" rtlCol="0">
            <a:spAutoFit/>
          </a:bodyPr>
          <a:lstStyle/>
          <a:p>
            <a:pPr algn="ctr"/>
            <a:r>
              <a:rPr lang="en-GB" dirty="0">
                <a:solidFill>
                  <a:schemeClr val="bg1"/>
                </a:solidFill>
              </a:rPr>
              <a:t>www.integralsafetyltd.co.uk</a:t>
            </a:r>
          </a:p>
        </p:txBody>
      </p:sp>
      <p:pic>
        <p:nvPicPr>
          <p:cNvPr id="13" name="Picture 12">
            <a:extLst>
              <a:ext uri="{FF2B5EF4-FFF2-40B4-BE49-F238E27FC236}">
                <a16:creationId xmlns:a16="http://schemas.microsoft.com/office/drawing/2014/main" id="{A53B75B0-E468-47DD-BE29-864536472E2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4740" y="169029"/>
            <a:ext cx="2138022" cy="750445"/>
          </a:xfrm>
          <a:prstGeom prst="rect">
            <a:avLst/>
          </a:prstGeom>
        </p:spPr>
      </p:pic>
    </p:spTree>
    <p:extLst>
      <p:ext uri="{BB962C8B-B14F-4D97-AF65-F5344CB8AC3E}">
        <p14:creationId xmlns:p14="http://schemas.microsoft.com/office/powerpoint/2010/main" val="301627549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fade">
                                      <p:cBhvr>
                                        <p:cTn id="4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B57311-F27A-E937-EC5F-5A4700D33783}"/>
              </a:ext>
            </a:extLst>
          </p:cNvPr>
          <p:cNvSpPr>
            <a:spLocks noGrp="1"/>
          </p:cNvSpPr>
          <p:nvPr>
            <p:ph type="title"/>
          </p:nvPr>
        </p:nvSpPr>
        <p:spPr>
          <a:xfrm>
            <a:off x="4037826" y="116955"/>
            <a:ext cx="8154174" cy="854595"/>
          </a:xfrm>
        </p:spPr>
        <p:txBody>
          <a:bodyPr anchor="b">
            <a:normAutofit/>
          </a:bodyPr>
          <a:lstStyle/>
          <a:p>
            <a:pPr algn="ctr"/>
            <a:r>
              <a:rPr lang="en-GB" sz="4000" dirty="0"/>
              <a:t>Identify the Hazards</a:t>
            </a:r>
          </a:p>
        </p:txBody>
      </p:sp>
      <p:sp>
        <p:nvSpPr>
          <p:cNvPr id="4" name="TextBox 3">
            <a:extLst>
              <a:ext uri="{FF2B5EF4-FFF2-40B4-BE49-F238E27FC236}">
                <a16:creationId xmlns:a16="http://schemas.microsoft.com/office/drawing/2014/main" id="{272ABB6B-12DA-801E-33F3-A964EB7959E0}"/>
              </a:ext>
            </a:extLst>
          </p:cNvPr>
          <p:cNvSpPr txBox="1"/>
          <p:nvPr/>
        </p:nvSpPr>
        <p:spPr>
          <a:xfrm>
            <a:off x="415113" y="2035986"/>
            <a:ext cx="2066656" cy="369332"/>
          </a:xfrm>
          <a:prstGeom prst="rect">
            <a:avLst/>
          </a:prstGeom>
          <a:noFill/>
        </p:spPr>
        <p:txBody>
          <a:bodyPr wrap="none" rtlCol="0">
            <a:spAutoFit/>
          </a:bodyPr>
          <a:lstStyle/>
          <a:p>
            <a:r>
              <a:rPr lang="en-GB" dirty="0">
                <a:solidFill>
                  <a:schemeClr val="bg1"/>
                </a:solidFill>
              </a:rPr>
              <a:t>Identify the Hazards</a:t>
            </a:r>
          </a:p>
        </p:txBody>
      </p:sp>
      <p:pic>
        <p:nvPicPr>
          <p:cNvPr id="3076" name="Picture 4" descr="Instructions Images - Free Download on Freepik">
            <a:extLst>
              <a:ext uri="{FF2B5EF4-FFF2-40B4-BE49-F238E27FC236}">
                <a16:creationId xmlns:a16="http://schemas.microsoft.com/office/drawing/2014/main" id="{CF591F9E-BFD7-EB3E-C244-55D819A58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1804" y="1873250"/>
            <a:ext cx="3877724" cy="38777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8702B3D-5B2B-33BB-6A09-986DE6A98CAF}"/>
              </a:ext>
            </a:extLst>
          </p:cNvPr>
          <p:cNvSpPr txBox="1"/>
          <p:nvPr/>
        </p:nvSpPr>
        <p:spPr>
          <a:xfrm>
            <a:off x="415113" y="2524290"/>
            <a:ext cx="1671740" cy="369332"/>
          </a:xfrm>
          <a:prstGeom prst="rect">
            <a:avLst/>
          </a:prstGeom>
          <a:noFill/>
        </p:spPr>
        <p:txBody>
          <a:bodyPr wrap="none" rtlCol="0">
            <a:spAutoFit/>
          </a:bodyPr>
          <a:lstStyle/>
          <a:p>
            <a:r>
              <a:rPr lang="en-GB" dirty="0">
                <a:solidFill>
                  <a:schemeClr val="bg1">
                    <a:lumMod val="65000"/>
                  </a:schemeClr>
                </a:solidFill>
              </a:rPr>
              <a:t>Assess the Risks</a:t>
            </a:r>
          </a:p>
        </p:txBody>
      </p:sp>
      <p:sp>
        <p:nvSpPr>
          <p:cNvPr id="6" name="TextBox 5">
            <a:extLst>
              <a:ext uri="{FF2B5EF4-FFF2-40B4-BE49-F238E27FC236}">
                <a16:creationId xmlns:a16="http://schemas.microsoft.com/office/drawing/2014/main" id="{F4A97217-958D-738B-2AB0-8B6494D7C17B}"/>
              </a:ext>
            </a:extLst>
          </p:cNvPr>
          <p:cNvSpPr txBox="1"/>
          <p:nvPr/>
        </p:nvSpPr>
        <p:spPr>
          <a:xfrm>
            <a:off x="415113" y="3012594"/>
            <a:ext cx="1757276" cy="369332"/>
          </a:xfrm>
          <a:prstGeom prst="rect">
            <a:avLst/>
          </a:prstGeom>
          <a:noFill/>
        </p:spPr>
        <p:txBody>
          <a:bodyPr wrap="none" rtlCol="0">
            <a:spAutoFit/>
          </a:bodyPr>
          <a:lstStyle/>
          <a:p>
            <a:r>
              <a:rPr lang="en-GB" dirty="0">
                <a:solidFill>
                  <a:schemeClr val="bg1">
                    <a:lumMod val="65000"/>
                  </a:schemeClr>
                </a:solidFill>
              </a:rPr>
              <a:t>Control the Risks</a:t>
            </a:r>
          </a:p>
        </p:txBody>
      </p:sp>
      <p:sp>
        <p:nvSpPr>
          <p:cNvPr id="7" name="TextBox 6">
            <a:extLst>
              <a:ext uri="{FF2B5EF4-FFF2-40B4-BE49-F238E27FC236}">
                <a16:creationId xmlns:a16="http://schemas.microsoft.com/office/drawing/2014/main" id="{E7E7081B-2803-672A-6536-21615F690263}"/>
              </a:ext>
            </a:extLst>
          </p:cNvPr>
          <p:cNvSpPr txBox="1"/>
          <p:nvPr/>
        </p:nvSpPr>
        <p:spPr>
          <a:xfrm>
            <a:off x="415113" y="3500898"/>
            <a:ext cx="2138021" cy="369332"/>
          </a:xfrm>
          <a:prstGeom prst="rect">
            <a:avLst/>
          </a:prstGeom>
          <a:noFill/>
        </p:spPr>
        <p:txBody>
          <a:bodyPr wrap="none" rtlCol="0">
            <a:spAutoFit/>
          </a:bodyPr>
          <a:lstStyle/>
          <a:p>
            <a:r>
              <a:rPr lang="en-GB" dirty="0">
                <a:solidFill>
                  <a:schemeClr val="bg1">
                    <a:lumMod val="65000"/>
                  </a:schemeClr>
                </a:solidFill>
              </a:rPr>
              <a:t>Record Your Findings</a:t>
            </a:r>
          </a:p>
        </p:txBody>
      </p:sp>
      <p:sp>
        <p:nvSpPr>
          <p:cNvPr id="9" name="TextBox 8">
            <a:extLst>
              <a:ext uri="{FF2B5EF4-FFF2-40B4-BE49-F238E27FC236}">
                <a16:creationId xmlns:a16="http://schemas.microsoft.com/office/drawing/2014/main" id="{1998FD71-48EE-6064-093E-4E122170DE4B}"/>
              </a:ext>
            </a:extLst>
          </p:cNvPr>
          <p:cNvSpPr txBox="1"/>
          <p:nvPr/>
        </p:nvSpPr>
        <p:spPr>
          <a:xfrm>
            <a:off x="415113" y="3989202"/>
            <a:ext cx="2059218" cy="369332"/>
          </a:xfrm>
          <a:prstGeom prst="rect">
            <a:avLst/>
          </a:prstGeom>
          <a:noFill/>
        </p:spPr>
        <p:txBody>
          <a:bodyPr wrap="none" rtlCol="0">
            <a:spAutoFit/>
          </a:bodyPr>
          <a:lstStyle/>
          <a:p>
            <a:r>
              <a:rPr lang="en-GB" dirty="0">
                <a:solidFill>
                  <a:schemeClr val="bg1">
                    <a:lumMod val="65000"/>
                  </a:schemeClr>
                </a:solidFill>
              </a:rPr>
              <a:t>Review the Controls</a:t>
            </a:r>
          </a:p>
        </p:txBody>
      </p:sp>
      <p:sp>
        <p:nvSpPr>
          <p:cNvPr id="11" name="TextBox 10">
            <a:extLst>
              <a:ext uri="{FF2B5EF4-FFF2-40B4-BE49-F238E27FC236}">
                <a16:creationId xmlns:a16="http://schemas.microsoft.com/office/drawing/2014/main" id="{3EB89834-20C2-B4AB-D7F3-CDB94DC8C4C9}"/>
              </a:ext>
            </a:extLst>
          </p:cNvPr>
          <p:cNvSpPr txBox="1"/>
          <p:nvPr/>
        </p:nvSpPr>
        <p:spPr>
          <a:xfrm>
            <a:off x="1" y="6294438"/>
            <a:ext cx="4037826" cy="369332"/>
          </a:xfrm>
          <a:prstGeom prst="rect">
            <a:avLst/>
          </a:prstGeom>
          <a:noFill/>
        </p:spPr>
        <p:txBody>
          <a:bodyPr wrap="square" rtlCol="0">
            <a:spAutoFit/>
          </a:bodyPr>
          <a:lstStyle/>
          <a:p>
            <a:pPr algn="ctr"/>
            <a:r>
              <a:rPr lang="en-GB" dirty="0">
                <a:solidFill>
                  <a:schemeClr val="bg1"/>
                </a:solidFill>
              </a:rPr>
              <a:t>www.integralsafetyltd.co.uk</a:t>
            </a:r>
          </a:p>
        </p:txBody>
      </p:sp>
      <p:pic>
        <p:nvPicPr>
          <p:cNvPr id="13" name="Picture 12">
            <a:extLst>
              <a:ext uri="{FF2B5EF4-FFF2-40B4-BE49-F238E27FC236}">
                <a16:creationId xmlns:a16="http://schemas.microsoft.com/office/drawing/2014/main" id="{A53B75B0-E468-47DD-BE29-864536472E2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4740" y="169029"/>
            <a:ext cx="2138022" cy="750445"/>
          </a:xfrm>
          <a:prstGeom prst="rect">
            <a:avLst/>
          </a:prstGeom>
        </p:spPr>
      </p:pic>
      <p:pic>
        <p:nvPicPr>
          <p:cNvPr id="3074" name="Picture 2" descr="Employee Salary Sacrifice Schemes - Enjoy Benefits">
            <a:extLst>
              <a:ext uri="{FF2B5EF4-FFF2-40B4-BE49-F238E27FC236}">
                <a16:creationId xmlns:a16="http://schemas.microsoft.com/office/drawing/2014/main" id="{3C0B9E8B-843C-4F67-1DBA-E960F363EB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1804" y="3053069"/>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75D1C5A-2051-EFED-152C-C3A9E082EE48}"/>
              </a:ext>
            </a:extLst>
          </p:cNvPr>
          <p:cNvSpPr>
            <a:spLocks noGrp="1"/>
          </p:cNvSpPr>
          <p:nvPr>
            <p:ph idx="1"/>
          </p:nvPr>
        </p:nvSpPr>
        <p:spPr>
          <a:xfrm>
            <a:off x="4343400" y="1193800"/>
            <a:ext cx="7715249" cy="1167859"/>
          </a:xfrm>
        </p:spPr>
        <p:txBody>
          <a:bodyPr anchor="t">
            <a:normAutofit/>
          </a:bodyPr>
          <a:lstStyle/>
          <a:p>
            <a:pPr marL="0" indent="0">
              <a:buNone/>
            </a:pPr>
            <a:r>
              <a:rPr lang="en-GB" sz="2000" dirty="0"/>
              <a:t>Consult with others. </a:t>
            </a:r>
          </a:p>
          <a:p>
            <a:pPr marL="0" indent="0">
              <a:buNone/>
            </a:pPr>
            <a:r>
              <a:rPr lang="en-GB" sz="2000" dirty="0"/>
              <a:t>A lot of the time the risk assessor doesn’t do the task or activity, they rely on others to tell them information to guide the assessment.</a:t>
            </a:r>
          </a:p>
        </p:txBody>
      </p:sp>
      <p:sp>
        <p:nvSpPr>
          <p:cNvPr id="15" name="Content Placeholder 2">
            <a:extLst>
              <a:ext uri="{FF2B5EF4-FFF2-40B4-BE49-F238E27FC236}">
                <a16:creationId xmlns:a16="http://schemas.microsoft.com/office/drawing/2014/main" id="{90A3C19D-C9B7-F682-67E9-FFED944FE428}"/>
              </a:ext>
            </a:extLst>
          </p:cNvPr>
          <p:cNvSpPr txBox="1">
            <a:spLocks/>
          </p:cNvSpPr>
          <p:nvPr/>
        </p:nvSpPr>
        <p:spPr>
          <a:xfrm>
            <a:off x="4343400" y="2583909"/>
            <a:ext cx="7715249" cy="252149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t>Consider other sources too:</a:t>
            </a:r>
          </a:p>
          <a:p>
            <a:r>
              <a:rPr lang="en-GB" sz="2000" dirty="0"/>
              <a:t>Instruction Manuals</a:t>
            </a:r>
          </a:p>
          <a:p>
            <a:r>
              <a:rPr lang="en-GB" sz="2000" dirty="0"/>
              <a:t>Care Labels / Safety Data Sheets</a:t>
            </a:r>
          </a:p>
          <a:p>
            <a:r>
              <a:rPr lang="en-GB" sz="2000" dirty="0"/>
              <a:t>Codes of Practice</a:t>
            </a:r>
          </a:p>
          <a:p>
            <a:r>
              <a:rPr lang="en-GB" sz="2000" dirty="0"/>
              <a:t>Guidance Documents</a:t>
            </a:r>
          </a:p>
          <a:p>
            <a:r>
              <a:rPr lang="en-GB" sz="2000" dirty="0"/>
              <a:t>Legislation</a:t>
            </a:r>
          </a:p>
          <a:p>
            <a:endParaRPr lang="en-GB" sz="2000" dirty="0"/>
          </a:p>
        </p:txBody>
      </p:sp>
    </p:spTree>
    <p:extLst>
      <p:ext uri="{BB962C8B-B14F-4D97-AF65-F5344CB8AC3E}">
        <p14:creationId xmlns:p14="http://schemas.microsoft.com/office/powerpoint/2010/main" val="1736770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076"/>
                                        </p:tgtEl>
                                        <p:attrNameLst>
                                          <p:attrName>style.visibility</p:attrName>
                                        </p:attrNameLst>
                                      </p:cBhvr>
                                      <p:to>
                                        <p:strVal val="visible"/>
                                      </p:to>
                                    </p:set>
                                    <p:animEffect transition="in" filter="fade">
                                      <p:cBhvr>
                                        <p:cTn id="20" dur="1000"/>
                                        <p:tgtEl>
                                          <p:spTgt spid="3076"/>
                                        </p:tgtEl>
                                      </p:cBhvr>
                                    </p:animEffect>
                                  </p:childTnLst>
                                </p:cTn>
                              </p:par>
                              <p:par>
                                <p:cTn id="21" presetID="10" presetClass="entr" presetSubtype="0"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fade">
                                      <p:cBhvr>
                                        <p:cTn id="23"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E309542B26504FB653779D33C8C3E3" ma:contentTypeVersion="17" ma:contentTypeDescription="Create a new document." ma:contentTypeScope="" ma:versionID="0d849c75cc7829f24301b60ec5ae3d9d">
  <xsd:schema xmlns:xsd="http://www.w3.org/2001/XMLSchema" xmlns:xs="http://www.w3.org/2001/XMLSchema" xmlns:p="http://schemas.microsoft.com/office/2006/metadata/properties" xmlns:ns2="5d174391-8c6d-4144-a5eb-17d62e3ad863" xmlns:ns3="c28f8d68-3d2f-436c-972c-db53eb1b5bec" targetNamespace="http://schemas.microsoft.com/office/2006/metadata/properties" ma:root="true" ma:fieldsID="4239bed51d2a42c6d27d3851bbe3994c" ns2:_="" ns3:_="">
    <xsd:import namespace="5d174391-8c6d-4144-a5eb-17d62e3ad863"/>
    <xsd:import namespace="c28f8d68-3d2f-436c-972c-db53eb1b5be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174391-8c6d-4144-a5eb-17d62e3ad8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7aa122e-1014-4725-9df3-68a38e5e9f3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8f8d68-3d2f-436c-972c-db53eb1b5be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ad956d3-4dc0-422b-80ae-1aab8c316226}" ma:internalName="TaxCatchAll" ma:showField="CatchAllData" ma:web="c28f8d68-3d2f-436c-972c-db53eb1b5be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7EA6D5-11E4-4EB7-902A-440F21AB3641}"/>
</file>

<file path=customXml/itemProps2.xml><?xml version="1.0" encoding="utf-8"?>
<ds:datastoreItem xmlns:ds="http://schemas.openxmlformats.org/officeDocument/2006/customXml" ds:itemID="{B1DE1FDB-F8E6-4D4E-83F3-764D148EC156}"/>
</file>

<file path=docProps/app.xml><?xml version="1.0" encoding="utf-8"?>
<Properties xmlns="http://schemas.openxmlformats.org/officeDocument/2006/extended-properties" xmlns:vt="http://schemas.openxmlformats.org/officeDocument/2006/docPropsVTypes">
  <TotalTime>7358</TotalTime>
  <Words>1526</Words>
  <Application>Microsoft Office PowerPoint</Application>
  <PresentationFormat>Widescreen</PresentationFormat>
  <Paragraphs>188</Paragraphs>
  <Slides>16</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BigNoodleTitling</vt:lpstr>
      <vt:lpstr>Calibri</vt:lpstr>
      <vt:lpstr>Calibri Light</vt:lpstr>
      <vt:lpstr>Raleway</vt:lpstr>
      <vt:lpstr>Source Sans Pro</vt:lpstr>
      <vt:lpstr>Source Sans Pro Semibold</vt:lpstr>
      <vt:lpstr>Office Theme</vt:lpstr>
      <vt:lpstr> Risk Assessments and Risk Assessing</vt:lpstr>
      <vt:lpstr>Welcome</vt:lpstr>
      <vt:lpstr>Do We NEED to Complete Risk Assessments?</vt:lpstr>
      <vt:lpstr>PowerPoint Presentation</vt:lpstr>
      <vt:lpstr>What is a Hazard?</vt:lpstr>
      <vt:lpstr>Discussing Hazards</vt:lpstr>
      <vt:lpstr>PowerPoint Presentation</vt:lpstr>
      <vt:lpstr>Identify the Hazards</vt:lpstr>
      <vt:lpstr>Identify the Hazards</vt:lpstr>
      <vt:lpstr>Assess the Risks</vt:lpstr>
      <vt:lpstr>Control the Risks</vt:lpstr>
      <vt:lpstr>Control the Risks</vt:lpstr>
      <vt:lpstr>Controlling the Risks</vt:lpstr>
      <vt:lpstr>Record Your Findings</vt:lpstr>
      <vt:lpstr>Review the Controls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assessments and regulatory compliance</dc:title>
  <dc:creator>9</dc:creator>
  <cp:lastModifiedBy>Danielle Hughes</cp:lastModifiedBy>
  <cp:revision>25</cp:revision>
  <dcterms:created xsi:type="dcterms:W3CDTF">2022-06-24T09:01:58Z</dcterms:created>
  <dcterms:modified xsi:type="dcterms:W3CDTF">2023-05-18T10:23:06Z</dcterms:modified>
</cp:coreProperties>
</file>