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8" r:id="rId5"/>
    <p:sldId id="289" r:id="rId6"/>
    <p:sldId id="311" r:id="rId7"/>
    <p:sldId id="310" r:id="rId8"/>
    <p:sldId id="306" r:id="rId9"/>
    <p:sldId id="309" r:id="rId10"/>
    <p:sldId id="312" r:id="rId11"/>
    <p:sldId id="313" r:id="rId12"/>
    <p:sldId id="314" r:id="rId13"/>
    <p:sldId id="315" r:id="rId14"/>
    <p:sldId id="316" r:id="rId15"/>
    <p:sldId id="317" r:id="rId16"/>
    <p:sldId id="291" r:id="rId17"/>
    <p:sldId id="308" r:id="rId18"/>
    <p:sldId id="318" r:id="rId19"/>
    <p:sldId id="301" r:id="rId20"/>
    <p:sldId id="319" r:id="rId21"/>
    <p:sldId id="3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9006F"/>
    <a:srgbClr val="DA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3023" autoAdjust="0"/>
  </p:normalViewPr>
  <p:slideViewPr>
    <p:cSldViewPr snapToGrid="0" showGuides="1">
      <p:cViewPr varScale="1">
        <p:scale>
          <a:sx n="77" d="100"/>
          <a:sy n="77" d="100"/>
        </p:scale>
        <p:origin x="682" y="53"/>
      </p:cViewPr>
      <p:guideLst>
        <p:guide orient="horz" pos="777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E319-AE92-42F3-8A56-F183C54DA815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139CE-E20E-4EE4-9936-86A951351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2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97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Defence to possession proceedings or argument from family/LA. Beginning middle and end of residency.  Charity exemption very narrow.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Nature of adjustments – relative to context.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Trustees manage precious charitable resources; if a resident needs increased care, his/her needs may not be sufficiently met at the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Almshouse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3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JAPAN</a:t>
            </a:r>
          </a:p>
          <a:p>
            <a:r>
              <a:rPr lang="en-GB" dirty="0"/>
              <a:t>Ensure that only certain staff /trustees have access to health data and share it only if appropriate and necessary.  Sharing with LA if concerned about safeguarding.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18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Individual is at heart of decision-making. Escalate concerns about capacity to safeguarding lead. Need policy about what to do next e.g. next of kin/ASS.</a:t>
            </a:r>
          </a:p>
          <a:p>
            <a:r>
              <a:rPr lang="en-GB" dirty="0"/>
              <a:t>LPA – need to see.  Lack of capacity does not automatically mean lack of independent living.  Fluctuates/depends on complexity.  </a:t>
            </a:r>
          </a:p>
          <a:p>
            <a:r>
              <a:rPr lang="en-GB" dirty="0"/>
              <a:t>Point of knowledge, need to 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234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Choose an objective rather than one that is subjective or need value judgment. Technically don’t need grounds – licence.</a:t>
            </a:r>
          </a:p>
          <a:p>
            <a:r>
              <a:rPr lang="en-GB" dirty="0"/>
              <a:t>Special meeting.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48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1977 Act notice professionally drafted.  Investment of time and money. Be careful using templates.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2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Monitoring issue of keys.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106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6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14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2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4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4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4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statutory definition...</a:t>
            </a:r>
          </a:p>
          <a:p>
            <a:r>
              <a:rPr lang="en-GB" dirty="0"/>
              <a:t>Provision of extra housing facilities and services</a:t>
            </a:r>
          </a:p>
          <a:p>
            <a:r>
              <a:rPr lang="en-GB" dirty="0"/>
              <a:t>Support can be physical and/or emotional/ mental. Often includes:</a:t>
            </a:r>
          </a:p>
          <a:p>
            <a:r>
              <a:rPr lang="en-GB" dirty="0"/>
              <a:t>24-hour emergency help (alarm system)</a:t>
            </a:r>
          </a:p>
          <a:p>
            <a:r>
              <a:rPr lang="en-GB" dirty="0"/>
              <a:t>warden</a:t>
            </a:r>
          </a:p>
          <a:p>
            <a:r>
              <a:rPr lang="en-GB" dirty="0"/>
              <a:t>communal facilities, e.g. lounge, laundry, garden</a:t>
            </a:r>
          </a:p>
          <a:p>
            <a:r>
              <a:rPr lang="en-GB" dirty="0"/>
              <a:t>social activities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583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902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e.g. people not acting in their own best interests, not taking medication. Waiting outside the bathroom. Set of principles. Sometimes an act of goodwill can cross the line.</a:t>
            </a:r>
          </a:p>
          <a:p>
            <a:r>
              <a:rPr lang="en-GB" dirty="0"/>
              <a:t>Nb wardens, neighbours. Exemption for friends etc informal/infrequent....avoid. Different in a private home. Assumed responsibility/liability.  Nb insurance.</a:t>
            </a:r>
          </a:p>
          <a:p>
            <a:r>
              <a:rPr lang="en-GB" dirty="0"/>
              <a:t>Need to be confident that staff know.  Cross over with safeguarding.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39CE-E20E-4EE4-9936-86A9513519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4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5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7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1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71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69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1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5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6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709D-B8A5-40C7-8547-0C93D3795B96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1382-A478-418A-B81A-7B68711BB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8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ico.org.uk/for-organisations/uk-gdpr-guidance-and-resources/data-shar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nhs.uk/social-care-and-support/help-from-social-services-and-charities/someone-to-speak-up-for-you-advocat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gov.uk/government/publications/its-your-decision-charity-trustees-and-decision-mak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nhs.uk/social-care-and-support/help-from-social-services-and-charities/getting-a-needs-assessmen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teraldridge.com/our-people/rachel-gimson-partner/" TargetMode="External"/><Relationship Id="rId2" Type="http://schemas.openxmlformats.org/officeDocument/2006/relationships/hyperlink" Target="https://www.lesteraldridge.com/our-people/lisa-watson-cook-partn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hyperlink" Target="https://www.lesteraldridge.com/our-people/nicole-ridgwell-partne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co.org.uk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equalityhumanright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se.gov.uk/?v=prodp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gov.uk/guidance/safeguarding-for-charities-and-trustees" TargetMode="External"/><Relationship Id="rId10" Type="http://schemas.openxmlformats.org/officeDocument/2006/relationships/hyperlink" Target="https://www.almshouses.org/" TargetMode="External"/><Relationship Id="rId4" Type="http://schemas.openxmlformats.org/officeDocument/2006/relationships/hyperlink" Target="https://www.gov.uk/guidance/charity-commission-guidance" TargetMode="External"/><Relationship Id="rId9" Type="http://schemas.openxmlformats.org/officeDocument/2006/relationships/hyperlink" Target="https://www.gov.uk/government/collections/mental-capacity-act-making-decisi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gov.uk/government/collections/how-we-regula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legislation.gov.uk/uksi/2014/2936/cont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536" y="3909808"/>
            <a:ext cx="8530428" cy="1036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+mj-ea"/>
                <a:cs typeface="Lato Black"/>
              </a:rPr>
              <a:t>Independent living</a:t>
            </a:r>
          </a:p>
          <a:p>
            <a:pPr>
              <a:spcBef>
                <a:spcPct val="0"/>
              </a:spcBef>
              <a:defRPr/>
            </a:pPr>
            <a:r>
              <a:rPr lang="en-GB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+mj-ea"/>
                <a:cs typeface="Lato Black"/>
              </a:rPr>
              <a:t>Almshouse</a:t>
            </a: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+mj-ea"/>
                <a:cs typeface="Lato Black"/>
              </a:rPr>
              <a:t> Association webinar</a:t>
            </a:r>
          </a:p>
          <a:p>
            <a:pPr>
              <a:spcBef>
                <a:spcPct val="0"/>
              </a:spcBef>
              <a:defRPr/>
            </a:pPr>
            <a:endParaRPr lang="en-GB" sz="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ea typeface="+mj-ea"/>
              <a:cs typeface="Lato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Black" panose="020B0A03030604040103" pitchFamily="34" charset="0"/>
              <a:cs typeface="Lato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16994"/>
            <a:ext cx="12266498" cy="141006"/>
          </a:xfrm>
          <a:prstGeom prst="rect">
            <a:avLst/>
          </a:prstGeom>
          <a:solidFill>
            <a:srgbClr val="6900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30786" y="5573838"/>
            <a:ext cx="426521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6407550-9555-9F8F-2260-C7398AFFDA3C}"/>
              </a:ext>
            </a:extLst>
          </p:cNvPr>
          <p:cNvSpPr txBox="1"/>
          <p:nvPr/>
        </p:nvSpPr>
        <p:spPr>
          <a:xfrm>
            <a:off x="2669891" y="6392415"/>
            <a:ext cx="66178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50"/>
              </a:spcBef>
              <a:buClr>
                <a:srgbClr val="69006F"/>
              </a:buClr>
              <a:buSzPct val="120000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 Light" panose="020B0303030604040103" pitchFamily="34" charset="0"/>
                <a:ea typeface="Cambria"/>
                <a:cs typeface="Times New Roman"/>
              </a:rPr>
              <a:t>Lisa Watson-Cook, Rachel Gimson and Nicole Ridgwell, Partners  | 14 May 2025</a:t>
            </a:r>
          </a:p>
          <a:p>
            <a:pPr>
              <a:spcBef>
                <a:spcPts val="550"/>
              </a:spcBef>
              <a:buClr>
                <a:srgbClr val="69006F"/>
              </a:buClr>
              <a:buSzPct val="120000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Cambria"/>
                <a:cs typeface="Times New Roman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B7AB77-2428-01F9-51AB-550545774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  <p:sp>
        <p:nvSpPr>
          <p:cNvPr id="13" name="Round Single Corner Rectangle 14">
            <a:extLst>
              <a:ext uri="{FF2B5EF4-FFF2-40B4-BE49-F238E27FC236}">
                <a16:creationId xmlns:a16="http://schemas.microsoft.com/office/drawing/2014/main" id="{F5FB9FAE-1102-9EEC-9366-F3D050B5196F}"/>
              </a:ext>
            </a:extLst>
          </p:cNvPr>
          <p:cNvSpPr>
            <a:spLocks/>
          </p:cNvSpPr>
          <p:nvPr/>
        </p:nvSpPr>
        <p:spPr>
          <a:xfrm rot="10800000">
            <a:off x="3693042" y="-27387"/>
            <a:ext cx="8595644" cy="3634332"/>
          </a:xfrm>
          <a:custGeom>
            <a:avLst/>
            <a:gdLst>
              <a:gd name="connsiteX0" fmla="*/ 0 w 10361214"/>
              <a:gd name="connsiteY0" fmla="*/ 0 h 4153256"/>
              <a:gd name="connsiteX1" fmla="*/ 9668991 w 10361214"/>
              <a:gd name="connsiteY1" fmla="*/ 0 h 4153256"/>
              <a:gd name="connsiteX2" fmla="*/ 10361214 w 10361214"/>
              <a:gd name="connsiteY2" fmla="*/ 692223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61214"/>
              <a:gd name="connsiteY0" fmla="*/ 0 h 4153256"/>
              <a:gd name="connsiteX1" fmla="*/ 9668991 w 10361214"/>
              <a:gd name="connsiteY1" fmla="*/ 0 h 4153256"/>
              <a:gd name="connsiteX2" fmla="*/ 10361214 w 10361214"/>
              <a:gd name="connsiteY2" fmla="*/ 2170646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61214"/>
              <a:gd name="connsiteY0" fmla="*/ 0 h 4153256"/>
              <a:gd name="connsiteX1" fmla="*/ 7737641 w 10361214"/>
              <a:gd name="connsiteY1" fmla="*/ 8546 h 4153256"/>
              <a:gd name="connsiteX2" fmla="*/ 10361214 w 10361214"/>
              <a:gd name="connsiteY2" fmla="*/ 2170646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61214"/>
              <a:gd name="connsiteY0" fmla="*/ 0 h 4153256"/>
              <a:gd name="connsiteX1" fmla="*/ 7737641 w 10361214"/>
              <a:gd name="connsiteY1" fmla="*/ 8546 h 4153256"/>
              <a:gd name="connsiteX2" fmla="*/ 10361214 w 10361214"/>
              <a:gd name="connsiteY2" fmla="*/ 2170646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61214"/>
              <a:gd name="connsiteY0" fmla="*/ 0 h 4153256"/>
              <a:gd name="connsiteX1" fmla="*/ 7737641 w 10361214"/>
              <a:gd name="connsiteY1" fmla="*/ 8546 h 4153256"/>
              <a:gd name="connsiteX2" fmla="*/ 10344122 w 10361214"/>
              <a:gd name="connsiteY2" fmla="*/ 2495387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61214"/>
              <a:gd name="connsiteY0" fmla="*/ 0 h 4153256"/>
              <a:gd name="connsiteX1" fmla="*/ 7737641 w 10361214"/>
              <a:gd name="connsiteY1" fmla="*/ 8546 h 4153256"/>
              <a:gd name="connsiteX2" fmla="*/ 10344122 w 10361214"/>
              <a:gd name="connsiteY2" fmla="*/ 2495387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78305"/>
              <a:gd name="connsiteY0" fmla="*/ 0 h 4153256"/>
              <a:gd name="connsiteX1" fmla="*/ 7737641 w 10378305"/>
              <a:gd name="connsiteY1" fmla="*/ 8546 h 4153256"/>
              <a:gd name="connsiteX2" fmla="*/ 10378305 w 10378305"/>
              <a:gd name="connsiteY2" fmla="*/ 2495387 h 4153256"/>
              <a:gd name="connsiteX3" fmla="*/ 10361214 w 10378305"/>
              <a:gd name="connsiteY3" fmla="*/ 4153256 h 4153256"/>
              <a:gd name="connsiteX4" fmla="*/ 0 w 10378305"/>
              <a:gd name="connsiteY4" fmla="*/ 4153256 h 4153256"/>
              <a:gd name="connsiteX5" fmla="*/ 0 w 10378305"/>
              <a:gd name="connsiteY5" fmla="*/ 0 h 4153256"/>
              <a:gd name="connsiteX0" fmla="*/ 0 w 10361214"/>
              <a:gd name="connsiteY0" fmla="*/ 0 h 4153256"/>
              <a:gd name="connsiteX1" fmla="*/ 7737641 w 10361214"/>
              <a:gd name="connsiteY1" fmla="*/ 8546 h 4153256"/>
              <a:gd name="connsiteX2" fmla="*/ 10361213 w 10361214"/>
              <a:gd name="connsiteY2" fmla="*/ 2495387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1214" h="4153256">
                <a:moveTo>
                  <a:pt x="0" y="0"/>
                </a:moveTo>
                <a:lnTo>
                  <a:pt x="7737641" y="8546"/>
                </a:lnTo>
                <a:cubicBezTo>
                  <a:pt x="10196573" y="170916"/>
                  <a:pt x="10327030" y="1865255"/>
                  <a:pt x="10361213" y="2495387"/>
                </a:cubicBezTo>
                <a:cubicBezTo>
                  <a:pt x="10361213" y="3048010"/>
                  <a:pt x="10361214" y="3600633"/>
                  <a:pt x="10361214" y="4153256"/>
                </a:cubicBezTo>
                <a:lnTo>
                  <a:pt x="0" y="415325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B0127-A7C3-04F4-C7E1-B2EA072A2F1F}"/>
              </a:ext>
            </a:extLst>
          </p:cNvPr>
          <p:cNvCxnSpPr>
            <a:cxnSpLocks/>
          </p:cNvCxnSpPr>
          <p:nvPr/>
        </p:nvCxnSpPr>
        <p:spPr>
          <a:xfrm>
            <a:off x="-176647" y="4999680"/>
            <a:ext cx="6814270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5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4308" y="780780"/>
            <a:ext cx="8530428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+mj-ea"/>
                <a:cs typeface="+mj-cs"/>
              </a:rPr>
              <a:t>Equality Act 2010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Basis Grotesque Pro" panose="020B0503030604040103" pitchFamily="34" charset="0"/>
              <a:ea typeface="+mj-ea"/>
              <a:cs typeface="Lato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622" y="1590321"/>
            <a:ext cx="8435799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EA2010 prohibits discrimination - direct/indirect- against people with protected characteristics like age or disability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Failure to appoint/evicting a resident because of or as a consequence of a disability would amount to direct/indirect discrimination 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Avoid breach if you can show the treatment is a </a:t>
            </a:r>
            <a:r>
              <a:rPr lang="en-GB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proportionate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 means of achieving a </a:t>
            </a:r>
            <a:r>
              <a:rPr lang="en-GB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legitimate aim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Obligation to make reasonable adjustments e.g. install grab rails etc.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E4D4E5-B04F-838B-9142-210A792D94AC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5386753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7C4706-19E9-6DC7-8494-EBEA97A98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7465" y="780780"/>
            <a:ext cx="8530428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+mj-ea"/>
                <a:cs typeface="+mj-cs"/>
              </a:rPr>
              <a:t>Privacy and data protection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Basis Grotesque Pro" panose="020B0503030604040103" pitchFamily="34" charset="0"/>
              <a:ea typeface="+mj-ea"/>
              <a:cs typeface="Lato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779" y="1689073"/>
            <a:ext cx="8435799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UK GDPR provides a framework for making decisions about sharing personal data</a:t>
            </a:r>
          </a:p>
          <a:p>
            <a:pPr marL="457200" indent="-457200"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Personal data must only be disclosed when it is necessary and appropriate </a:t>
            </a:r>
          </a:p>
          <a:p>
            <a:pPr marL="457200" indent="-457200"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Be particularly careful with special category data including health; processing must have a lawful basis (Art 6) + an additional condition (Art 9)</a:t>
            </a:r>
          </a:p>
          <a:p>
            <a:pPr marL="457200" indent="-457200"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Keep good records and be open about what you do with residents’ data</a:t>
            </a:r>
          </a:p>
          <a:p>
            <a:pPr marL="457200" indent="-457200"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Consider restricted access and follow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hlinkClick r:id="rId4"/>
              </a:rPr>
              <a:t>ICO guidance on data sharing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CD5332-2C4D-26D1-0032-5B11146174B4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5386753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18B8A9F-F4CE-6F81-C8F9-84A2DA789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7465" y="780780"/>
            <a:ext cx="8530428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+mj-ea"/>
                <a:cs typeface="+mj-cs"/>
              </a:rPr>
              <a:t>Mental capacity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Basis Grotesque Pro" panose="020B0503030604040103" pitchFamily="34" charset="0"/>
              <a:ea typeface="+mj-ea"/>
              <a:cs typeface="Lato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779" y="1662642"/>
            <a:ext cx="8435799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is Grotesque Pro Light" panose="020B0303030604040103" pitchFamily="34" charset="0"/>
              </a:rPr>
              <a:t>Assume a person has capacity to make decisions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 (including unwise ones) </a:t>
            </a:r>
            <a:r>
              <a:rPr lang="en-GB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is Grotesque Pro Light" panose="020B0303030604040103" pitchFamily="34" charset="0"/>
              </a:rPr>
              <a:t>and help them make their own decisions</a:t>
            </a:r>
          </a:p>
          <a:p>
            <a:pPr marL="457200" indent="-457200" algn="l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Decisions taken under an LPA (finance/health &amp; welfare) </a:t>
            </a:r>
            <a:r>
              <a:rPr lang="en-GB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is Grotesque Pro Light" panose="020B0303030604040103" pitchFamily="34" charset="0"/>
              </a:rPr>
              <a:t>must be in person’s best interests</a:t>
            </a:r>
          </a:p>
          <a:p>
            <a:pPr marL="457200" indent="-457200" algn="l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is Grotesque Pro Light" panose="020B0303030604040103" pitchFamily="34" charset="0"/>
              </a:rPr>
              <a:t>Care provided to someone who lacks capacity should be the least restrictive of their basic rights and freedoms</a:t>
            </a:r>
          </a:p>
          <a:p>
            <a:pPr marL="457200" indent="-457200" algn="l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is Grotesque Pro Light" panose="020B0303030604040103" pitchFamily="34" charset="0"/>
              </a:rPr>
              <a:t>If no trusted person, seek an </a:t>
            </a:r>
            <a:r>
              <a:rPr lang="en-GB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is Grotesque Pro Light" panose="020B03030306040401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independent advocate</a:t>
            </a:r>
            <a:endParaRPr lang="en-GB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sis Grotesque Pro Light" panose="020B0303030604040103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503CB6-A8AC-5C3B-D801-D82D925723B7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5386753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DBBE1DE-E434-6E83-B7DC-47686F177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4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7465" y="780780"/>
            <a:ext cx="8530428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+mj-ea"/>
                <a:cs typeface="Lato Black"/>
              </a:rPr>
              <a:t>Setting aside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466" y="1562560"/>
            <a:ext cx="601726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Grounds for terminating?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Follow governing and appointment docs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Welfare/safeguarding is priority - allocate lead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AA guidance - series of clear warnings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Involve family, social services, appropriate adult as necessary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Fully reasoned ‘best interests’ decision (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hlinkClick r:id="rId4"/>
              </a:rPr>
              <a:t>CC27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) </a:t>
            </a:r>
          </a:p>
          <a:p>
            <a:pPr marL="457200" indent="-4572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	NB conflicts of interest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Consider: GDPR, MCA, EA2010</a:t>
            </a:r>
            <a:endParaRPr lang="en-GB" sz="2000" dirty="0">
              <a:latin typeface="Basis Grotesque Pro Light" panose="020B03030306040401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390029D-C275-EE13-8BEA-5B2A346330A7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5386753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E9B3DD1-D927-3B1F-E4D8-F711F1CE25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6145" y="780780"/>
            <a:ext cx="8530428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+mj-ea"/>
                <a:cs typeface="Lato Black"/>
              </a:rPr>
              <a:t>Setting aside (2)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325" y="1614093"/>
            <a:ext cx="9096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5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ea typeface="Cambria"/>
                <a:cs typeface="Times New Roman"/>
              </a:rPr>
              <a:t>Requirement of reasonableness &amp; proportionality – consistency often raised</a:t>
            </a:r>
          </a:p>
          <a:p>
            <a:pPr marL="457200" indent="-457200">
              <a:spcBef>
                <a:spcPts val="55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ea typeface="Cambria"/>
                <a:cs typeface="Times New Roman"/>
              </a:rPr>
              <a:t>Liaison with resident, family and services as voluntary rehousing preferable</a:t>
            </a:r>
          </a:p>
          <a:p>
            <a:pPr marL="457200" indent="-457200">
              <a:spcBef>
                <a:spcPts val="55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ea typeface="Cambria"/>
                <a:cs typeface="Times New Roman"/>
              </a:rPr>
              <a:t>Protection from Eviction Act – min 4 weeks’ notice </a:t>
            </a:r>
          </a:p>
          <a:p>
            <a:pPr marL="457200" indent="-457200">
              <a:spcBef>
                <a:spcPts val="55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ea typeface="Cambria"/>
                <a:cs typeface="Times New Roman"/>
              </a:rPr>
              <a:t>Don’t accept maintenance contributions</a:t>
            </a:r>
          </a:p>
          <a:p>
            <a:pPr marL="457200" indent="-457200">
              <a:spcBef>
                <a:spcPts val="55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ea typeface="Cambria"/>
                <a:cs typeface="Times New Roman"/>
              </a:rPr>
              <a:t>Application to County Court for possession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FBF9A8-9515-3EEE-C95B-91ECF2B18131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5386753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F5A8FFD-8EF4-385D-9A68-95B8108FA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9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4308" y="780780"/>
            <a:ext cx="8530428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+mj-ea"/>
                <a:cs typeface="+mj-cs"/>
              </a:rPr>
              <a:t>Independent living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Basis Grotesque Pro" panose="020B0503030604040103" pitchFamily="34" charset="0"/>
              <a:ea typeface="+mj-ea"/>
              <a:cs typeface="Lato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937" y="1449643"/>
            <a:ext cx="8435799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is Grotesque Pro Light" panose="020B0303030604040103" pitchFamily="34" charset="0"/>
              </a:rPr>
              <a:t>Address in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licence/appointment paperwork</a:t>
            </a:r>
            <a:endParaRPr lang="en-GB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sis Grotesque Pro Light" panose="020B0303030604040103" pitchFamily="34" charset="0"/>
            </a:endParaRPr>
          </a:p>
          <a:p>
            <a:pPr marL="457200" indent="-457200" algn="l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Have a policy and follow it – use for discharge from hospital cases</a:t>
            </a:r>
          </a:p>
          <a:p>
            <a:pPr marL="457200" indent="-457200" algn="l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is Grotesque Pro Light" panose="020B0303030604040103" pitchFamily="34" charset="0"/>
              </a:rPr>
              <a:t>Reasonable definition - for example LAs often use daily care package of up to four standard visits from a regulated care provider</a:t>
            </a:r>
          </a:p>
          <a:p>
            <a:pPr marL="457200" indent="-4572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Have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hlinkClick r:id="rId4"/>
              </a:rPr>
              <a:t>needs assessment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carried out by social services – s.9 Care Act 2014</a:t>
            </a:r>
          </a:p>
          <a:p>
            <a:pPr marL="457200" indent="-4572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Avoid regulated activities being provided by neighbours or staff</a:t>
            </a:r>
          </a:p>
          <a:p>
            <a:pPr marL="457200" indent="-4572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rutiger W01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F2075EA-C3A8-BD74-5B87-6F195C7B7504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5386753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CC5314B-82BD-B84B-926C-E4060B4064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4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9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4532" y="934647"/>
            <a:ext cx="8530428" cy="362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+mj-ea"/>
                <a:cs typeface="Lato Black"/>
              </a:rPr>
              <a:t>Final words of wisdom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521" y="1465191"/>
            <a:ext cx="8435799" cy="667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lnSpc>
                <a:spcPct val="15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Review your objects, powers and licence documents to clarify eligibility and grounds for setting aside</a:t>
            </a:r>
          </a:p>
          <a:p>
            <a:pPr marL="571500" indent="-571500">
              <a:lnSpc>
                <a:spcPct val="15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Assess the types of support the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Almshouse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 actually provides and how it is regulated</a:t>
            </a:r>
          </a:p>
          <a:p>
            <a:pPr marL="571500" lvl="0" indent="-571500">
              <a:lnSpc>
                <a:spcPct val="15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Adopt/review Safeguarding, Privacy and Complaints policies in addition to Independent Living Policy</a:t>
            </a:r>
          </a:p>
          <a:p>
            <a:pPr marL="571500" lvl="0" indent="-571500">
              <a:lnSpc>
                <a:spcPct val="15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Ensure everyone understand the parameters of independent living and what you as an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almshouse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 are there to do.</a:t>
            </a:r>
          </a:p>
          <a:p>
            <a:pPr marL="571500" lvl="0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28700" lvl="1" indent="-5715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092C6D-E267-1F30-8935-0EAB0BA4183A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5386753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5057D1D-097C-7BDE-39BC-8087CBB43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A3389-DF3B-BF5C-785D-3775EE87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70" y="49757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latin typeface="Basis Grotesque Pro" panose="020B0503030604040103" pitchFamily="34" charset="0"/>
              </a:rPr>
              <a:t>Thank you for listening!</a:t>
            </a:r>
            <a:endParaRPr lang="en-GB" i="1" dirty="0">
              <a:solidFill>
                <a:srgbClr val="595959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>
                <a:solidFill>
                  <a:srgbClr val="69006F"/>
                </a:solidFill>
                <a:latin typeface="Basis Grotesque Pro Light" panose="020B03030306040401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</a:t>
            </a:r>
            <a:r>
              <a:rPr lang="en-GB" i="1" dirty="0">
                <a:solidFill>
                  <a:srgbClr val="69006F"/>
                </a:solidFill>
                <a:latin typeface="Basis Grotesque Pro Light" panose="020B0303030604040103" pitchFamily="34" charset="0"/>
              </a:rPr>
              <a:t>, </a:t>
            </a:r>
            <a:r>
              <a:rPr lang="en-GB" i="1" dirty="0">
                <a:solidFill>
                  <a:srgbClr val="69006F"/>
                </a:solidFill>
                <a:latin typeface="Basis Grotesque Pro Light" panose="020B03030306040401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Rachel</a:t>
            </a:r>
            <a:r>
              <a:rPr lang="en-GB" i="1" dirty="0">
                <a:solidFill>
                  <a:srgbClr val="69006F"/>
                </a:solidFill>
                <a:latin typeface="Basis Grotesque Pro Light" panose="020B0303030604040103" pitchFamily="34" charset="0"/>
              </a:rPr>
              <a:t> and </a:t>
            </a:r>
            <a:r>
              <a:rPr lang="en-GB" i="1" dirty="0">
                <a:solidFill>
                  <a:srgbClr val="69006F"/>
                </a:solidFill>
                <a:latin typeface="Basis Grotesque Pro Light" panose="020B03030306040401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Nicole</a:t>
            </a:r>
            <a:endParaRPr lang="en-GB" i="1" dirty="0">
              <a:solidFill>
                <a:srgbClr val="69006F"/>
              </a:solidFill>
              <a:latin typeface="Basis Grotesque Pro Light" panose="020B03030306040401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50889-0A9E-923A-10C1-7EA33A646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  <p:sp>
        <p:nvSpPr>
          <p:cNvPr id="11" name="Round Single Corner Rectangle 14">
            <a:extLst>
              <a:ext uri="{FF2B5EF4-FFF2-40B4-BE49-F238E27FC236}">
                <a16:creationId xmlns:a16="http://schemas.microsoft.com/office/drawing/2014/main" id="{443A686B-1BCD-D66A-0E64-FA13B26DFAB8}"/>
              </a:ext>
            </a:extLst>
          </p:cNvPr>
          <p:cNvSpPr>
            <a:spLocks/>
          </p:cNvSpPr>
          <p:nvPr/>
        </p:nvSpPr>
        <p:spPr>
          <a:xfrm rot="10800000">
            <a:off x="1668685" y="-27387"/>
            <a:ext cx="10620000" cy="4844086"/>
          </a:xfrm>
          <a:custGeom>
            <a:avLst/>
            <a:gdLst>
              <a:gd name="connsiteX0" fmla="*/ 0 w 10361214"/>
              <a:gd name="connsiteY0" fmla="*/ 0 h 4153256"/>
              <a:gd name="connsiteX1" fmla="*/ 9668991 w 10361214"/>
              <a:gd name="connsiteY1" fmla="*/ 0 h 4153256"/>
              <a:gd name="connsiteX2" fmla="*/ 10361214 w 10361214"/>
              <a:gd name="connsiteY2" fmla="*/ 692223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61214"/>
              <a:gd name="connsiteY0" fmla="*/ 0 h 4153256"/>
              <a:gd name="connsiteX1" fmla="*/ 9668991 w 10361214"/>
              <a:gd name="connsiteY1" fmla="*/ 0 h 4153256"/>
              <a:gd name="connsiteX2" fmla="*/ 10361214 w 10361214"/>
              <a:gd name="connsiteY2" fmla="*/ 2170646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61214"/>
              <a:gd name="connsiteY0" fmla="*/ 0 h 4153256"/>
              <a:gd name="connsiteX1" fmla="*/ 7737641 w 10361214"/>
              <a:gd name="connsiteY1" fmla="*/ 8546 h 4153256"/>
              <a:gd name="connsiteX2" fmla="*/ 10361214 w 10361214"/>
              <a:gd name="connsiteY2" fmla="*/ 2170646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61214"/>
              <a:gd name="connsiteY0" fmla="*/ 0 h 4153256"/>
              <a:gd name="connsiteX1" fmla="*/ 7737641 w 10361214"/>
              <a:gd name="connsiteY1" fmla="*/ 8546 h 4153256"/>
              <a:gd name="connsiteX2" fmla="*/ 10361214 w 10361214"/>
              <a:gd name="connsiteY2" fmla="*/ 2170646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61214"/>
              <a:gd name="connsiteY0" fmla="*/ 0 h 4153256"/>
              <a:gd name="connsiteX1" fmla="*/ 7737641 w 10361214"/>
              <a:gd name="connsiteY1" fmla="*/ 8546 h 4153256"/>
              <a:gd name="connsiteX2" fmla="*/ 10344122 w 10361214"/>
              <a:gd name="connsiteY2" fmla="*/ 2495387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61214"/>
              <a:gd name="connsiteY0" fmla="*/ 0 h 4153256"/>
              <a:gd name="connsiteX1" fmla="*/ 7737641 w 10361214"/>
              <a:gd name="connsiteY1" fmla="*/ 8546 h 4153256"/>
              <a:gd name="connsiteX2" fmla="*/ 10344122 w 10361214"/>
              <a:gd name="connsiteY2" fmla="*/ 2495387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  <a:gd name="connsiteX0" fmla="*/ 0 w 10378305"/>
              <a:gd name="connsiteY0" fmla="*/ 0 h 4153256"/>
              <a:gd name="connsiteX1" fmla="*/ 7737641 w 10378305"/>
              <a:gd name="connsiteY1" fmla="*/ 8546 h 4153256"/>
              <a:gd name="connsiteX2" fmla="*/ 10378305 w 10378305"/>
              <a:gd name="connsiteY2" fmla="*/ 2495387 h 4153256"/>
              <a:gd name="connsiteX3" fmla="*/ 10361214 w 10378305"/>
              <a:gd name="connsiteY3" fmla="*/ 4153256 h 4153256"/>
              <a:gd name="connsiteX4" fmla="*/ 0 w 10378305"/>
              <a:gd name="connsiteY4" fmla="*/ 4153256 h 4153256"/>
              <a:gd name="connsiteX5" fmla="*/ 0 w 10378305"/>
              <a:gd name="connsiteY5" fmla="*/ 0 h 4153256"/>
              <a:gd name="connsiteX0" fmla="*/ 0 w 10361214"/>
              <a:gd name="connsiteY0" fmla="*/ 0 h 4153256"/>
              <a:gd name="connsiteX1" fmla="*/ 7737641 w 10361214"/>
              <a:gd name="connsiteY1" fmla="*/ 8546 h 4153256"/>
              <a:gd name="connsiteX2" fmla="*/ 10361213 w 10361214"/>
              <a:gd name="connsiteY2" fmla="*/ 2495387 h 4153256"/>
              <a:gd name="connsiteX3" fmla="*/ 10361214 w 10361214"/>
              <a:gd name="connsiteY3" fmla="*/ 4153256 h 4153256"/>
              <a:gd name="connsiteX4" fmla="*/ 0 w 10361214"/>
              <a:gd name="connsiteY4" fmla="*/ 4153256 h 4153256"/>
              <a:gd name="connsiteX5" fmla="*/ 0 w 10361214"/>
              <a:gd name="connsiteY5" fmla="*/ 0 h 415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1214" h="4153256">
                <a:moveTo>
                  <a:pt x="0" y="0"/>
                </a:moveTo>
                <a:lnTo>
                  <a:pt x="7737641" y="8546"/>
                </a:lnTo>
                <a:cubicBezTo>
                  <a:pt x="10196573" y="170916"/>
                  <a:pt x="10327030" y="1865255"/>
                  <a:pt x="10361213" y="2495387"/>
                </a:cubicBezTo>
                <a:cubicBezTo>
                  <a:pt x="10361213" y="3048010"/>
                  <a:pt x="10361214" y="3600633"/>
                  <a:pt x="10361214" y="4153256"/>
                </a:cubicBezTo>
                <a:lnTo>
                  <a:pt x="0" y="415325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1EEE38-62FE-08C5-C419-C320EEB6144F}"/>
              </a:ext>
            </a:extLst>
          </p:cNvPr>
          <p:cNvCxnSpPr>
            <a:cxnSpLocks/>
          </p:cNvCxnSpPr>
          <p:nvPr/>
        </p:nvCxnSpPr>
        <p:spPr>
          <a:xfrm>
            <a:off x="0" y="5832644"/>
            <a:ext cx="56795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ED7D07-3534-9990-9374-283AEA80D6EA}"/>
              </a:ext>
            </a:extLst>
          </p:cNvPr>
          <p:cNvSpPr/>
          <p:nvPr/>
        </p:nvSpPr>
        <p:spPr>
          <a:xfrm>
            <a:off x="0" y="6716994"/>
            <a:ext cx="12266498" cy="141006"/>
          </a:xfrm>
          <a:prstGeom prst="rect">
            <a:avLst/>
          </a:prstGeom>
          <a:solidFill>
            <a:srgbClr val="6900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14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0A17F7-9692-4839-75B5-357B6185D401}"/>
              </a:ext>
            </a:extLst>
          </p:cNvPr>
          <p:cNvSpPr/>
          <p:nvPr/>
        </p:nvSpPr>
        <p:spPr>
          <a:xfrm>
            <a:off x="0" y="-131976"/>
            <a:ext cx="12192000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001C87-B314-E115-F778-07D5BF2CB31E}"/>
              </a:ext>
            </a:extLst>
          </p:cNvPr>
          <p:cNvSpPr txBox="1">
            <a:spLocks/>
          </p:cNvSpPr>
          <p:nvPr/>
        </p:nvSpPr>
        <p:spPr>
          <a:xfrm>
            <a:off x="695325" y="1943005"/>
            <a:ext cx="8530428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 Medium" panose="020B0603030604040103" pitchFamily="34" charset="0"/>
                <a:ea typeface="Cambria"/>
                <a:cs typeface="Times New Roman"/>
              </a:rPr>
              <a:t>Lisa Watson-Cook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 Medium" panose="020B0603030604040103" pitchFamily="34" charset="0"/>
                <a:ea typeface="+mn-ea"/>
                <a:cs typeface="Lato Black"/>
              </a:rPr>
              <a:t>| Partner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81470C-16CC-7E48-3465-0A3C0976E8CC}"/>
              </a:ext>
            </a:extLst>
          </p:cNvPr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sis Grotesque Pro Black" panose="020B0A03030604040103" pitchFamily="34" charset="0"/>
              <a:ea typeface="+mn-ea"/>
              <a:cs typeface="Lato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FC641-A24D-2E10-1334-45A7AFD4957A}"/>
              </a:ext>
            </a:extLst>
          </p:cNvPr>
          <p:cNvSpPr txBox="1"/>
          <p:nvPr/>
        </p:nvSpPr>
        <p:spPr>
          <a:xfrm>
            <a:off x="695325" y="2386307"/>
            <a:ext cx="86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 Light" panose="020B0303030604040103" pitchFamily="34" charset="0"/>
                <a:ea typeface="+mn-ea"/>
                <a:cs typeface="+mn-cs"/>
              </a:rPr>
              <a:t>lisa.watson-cook@la-law.com | 023 8082 7444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 Pro Light" panose="020B0303030604040103" pitchFamily="34" charset="0"/>
              <a:ea typeface="Cambria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ACCCC9-3CB3-5D8A-716C-4E045D19D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  <p:pic>
        <p:nvPicPr>
          <p:cNvPr id="7" name="Picture 6" descr="A person with long curly hair&#10;&#10;AI-generated content may be incorrect.">
            <a:extLst>
              <a:ext uri="{FF2B5EF4-FFF2-40B4-BE49-F238E27FC236}">
                <a16:creationId xmlns:a16="http://schemas.microsoft.com/office/drawing/2014/main" id="{E2E23DB8-F3A1-8D5A-F4E5-089EE82E4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13550"/>
            <a:ext cx="4021880" cy="1530063"/>
          </a:xfrm>
          <a:prstGeom prst="rect">
            <a:avLst/>
          </a:prstGeom>
        </p:spPr>
      </p:pic>
      <p:pic>
        <p:nvPicPr>
          <p:cNvPr id="12" name="Picture 11" descr="A person wearing glasses and a black and white dress&#10;&#10;AI-generated content may be incorrect.">
            <a:extLst>
              <a:ext uri="{FF2B5EF4-FFF2-40B4-BE49-F238E27FC236}">
                <a16:creationId xmlns:a16="http://schemas.microsoft.com/office/drawing/2014/main" id="{623564C1-6D5E-9F1A-1E93-7CCE1D723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177135"/>
            <a:ext cx="4021880" cy="15300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2E662F9-3B0D-993B-D9F3-9705230BE54A}"/>
              </a:ext>
            </a:extLst>
          </p:cNvPr>
          <p:cNvSpPr txBox="1">
            <a:spLocks/>
          </p:cNvSpPr>
          <p:nvPr/>
        </p:nvSpPr>
        <p:spPr>
          <a:xfrm>
            <a:off x="773373" y="4706743"/>
            <a:ext cx="8530428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 Medium" panose="020B0603030604040103" pitchFamily="34" charset="0"/>
                <a:ea typeface="Cambria"/>
                <a:cs typeface="Times New Roman"/>
              </a:rPr>
              <a:t>Rachel Gimson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 Medium" panose="020B0603030604040103" pitchFamily="34" charset="0"/>
                <a:ea typeface="+mn-ea"/>
                <a:cs typeface="Lato Black"/>
              </a:rPr>
              <a:t>| Partner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CD0C3-043D-1CED-1B41-D6F5C73A7370}"/>
              </a:ext>
            </a:extLst>
          </p:cNvPr>
          <p:cNvSpPr txBox="1"/>
          <p:nvPr/>
        </p:nvSpPr>
        <p:spPr>
          <a:xfrm>
            <a:off x="772427" y="5158182"/>
            <a:ext cx="86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 Light" panose="020B0303030604040103" pitchFamily="34" charset="0"/>
                <a:ea typeface="Cambria"/>
                <a:cs typeface="Times New Roman"/>
              </a:rPr>
              <a:t>rachel.gimson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 Light" panose="020B0303030604040103" pitchFamily="34" charset="0"/>
                <a:ea typeface="+mn-ea"/>
                <a:cs typeface="+mn-cs"/>
              </a:rPr>
              <a:t>@la-law.com | 023 8082 7444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 Pro Light" panose="020B0303030604040103" pitchFamily="34" charset="0"/>
              <a:ea typeface="Cambria"/>
              <a:cs typeface="Times New Roman"/>
            </a:endParaRPr>
          </a:p>
        </p:txBody>
      </p:sp>
      <p:pic>
        <p:nvPicPr>
          <p:cNvPr id="16" name="Picture 15" descr="A person smiling at camera&#10;&#10;AI-generated content may be incorrect.">
            <a:extLst>
              <a:ext uri="{FF2B5EF4-FFF2-40B4-BE49-F238E27FC236}">
                <a16:creationId xmlns:a16="http://schemas.microsoft.com/office/drawing/2014/main" id="{63C790AD-0864-29B5-BE43-3AADDCA3E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90" y="413549"/>
            <a:ext cx="4021880" cy="153006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DE219F2-957B-9B90-7A7B-EAD0833354B6}"/>
              </a:ext>
            </a:extLst>
          </p:cNvPr>
          <p:cNvSpPr txBox="1">
            <a:spLocks/>
          </p:cNvSpPr>
          <p:nvPr/>
        </p:nvSpPr>
        <p:spPr>
          <a:xfrm>
            <a:off x="6892356" y="1838342"/>
            <a:ext cx="8530428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 Medium" panose="020B0603030604040103" pitchFamily="34" charset="0"/>
                <a:ea typeface="Cambria"/>
                <a:cs typeface="Times New Roman"/>
              </a:rPr>
              <a:t>Nicole Ridgwell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 Medium" panose="020B0603030604040103" pitchFamily="34" charset="0"/>
                <a:ea typeface="+mn-ea"/>
                <a:cs typeface="Lato Black"/>
              </a:rPr>
              <a:t>| Partner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E00795-F030-2D08-2C77-425D3546CA2F}"/>
              </a:ext>
            </a:extLst>
          </p:cNvPr>
          <p:cNvSpPr txBox="1"/>
          <p:nvPr/>
        </p:nvSpPr>
        <p:spPr>
          <a:xfrm>
            <a:off x="6892356" y="2295411"/>
            <a:ext cx="86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 Light" panose="020B0303030604040103" pitchFamily="34" charset="0"/>
                <a:ea typeface="Cambria"/>
                <a:cs typeface="Times New Roman"/>
              </a:rPr>
              <a:t>nicole.ridgwell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 Light" panose="020B0303030604040103" pitchFamily="34" charset="0"/>
                <a:ea typeface="+mn-ea"/>
                <a:cs typeface="+mn-cs"/>
              </a:rPr>
              <a:t>@la-law.com | 023 8082 7444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 Pro Light" panose="020B0303030604040103" pitchFamily="34" charset="0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61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8489" y="688705"/>
            <a:ext cx="8703864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Preliminaries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514" y="1673408"/>
            <a:ext cx="10351177" cy="280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Who we are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Charity law and governance, land law, litigation and regulated care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Law in England (slightly different in Wales)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Format of webinar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Questions?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D82103-495D-8AF1-C5CC-70401E6CA463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4301314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805BA07-6B8B-57A8-3792-C371F3B34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97" y="-21660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0255" y="695856"/>
            <a:ext cx="8703864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Trustee concerns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325" y="1614485"/>
            <a:ext cx="95519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How far does your duty of care to residents extend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When can you say a resident:</a:t>
            </a:r>
          </a:p>
          <a:p>
            <a:pPr marL="971550" lvl="1" indent="-51435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is no longer able to live independently </a:t>
            </a:r>
          </a:p>
          <a:p>
            <a:pPr marL="971550" lvl="1" indent="-51435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lacks capacity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What level of onsite support is acceptable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How to approach families and the authorities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What are your obligations under the Equality Act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What kind of residents’ personal data can you collect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What steps are required to set aside an appointment in these circumstances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1E6438-474E-3E5A-7F53-58CD6D9827EC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4301314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6239B12-2E0A-655E-A682-7AAAF27555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07" y="-219085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4538" y="695856"/>
            <a:ext cx="8703864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Trustee concerns (2)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325" y="1578288"/>
            <a:ext cx="95519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8. Your governing documents and policies are not compliant and don’t cover you for these scenarios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9. Are you able to set aside appointments of residents:</a:t>
            </a:r>
          </a:p>
          <a:p>
            <a:pPr marL="457200" indent="-4572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with increasing need for care and support not wishing to give up their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almshouse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taking extended absences due to ill health</a:t>
            </a:r>
          </a:p>
          <a:p>
            <a:pPr marL="457200" indent="-4572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breaching the rules about visitors due to care needs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10. Experiencing challenges with relevant third parties, e.g.: Family, Social services, NHS – for example do we have to accept a resident discharged from Hospital with an ongoing condition?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98DF66-31A8-09C6-7284-15CA67E646DB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4301314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039DDC-A1ED-434C-98B9-44A90BD9E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0696" y="780886"/>
            <a:ext cx="8530428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  <a:ea typeface="+mj-ea"/>
                <a:cs typeface="+mj-cs"/>
              </a:rPr>
              <a:t>Trustee duties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Basis Grotesque Pro" panose="020B0503030604040103" pitchFamily="34" charset="0"/>
              <a:ea typeface="+mj-ea"/>
              <a:cs typeface="Lato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325" y="1635164"/>
            <a:ext cx="9604080" cy="46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hlinkClick r:id="rId4"/>
              </a:rPr>
              <a:t>Charity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 governance &amp; regulation including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hlinkClick r:id="rId5"/>
              </a:rPr>
              <a:t>Safeguarding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Health and Safety/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hlinkClick r:id="rId6"/>
              </a:rPr>
              <a:t>HSE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Equality Act 2010 /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hlinkClick r:id="rId7"/>
              </a:rPr>
              <a:t>EHRC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Privacy and confidentiality/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hlinkClick r:id="rId8"/>
              </a:rPr>
              <a:t>ICO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hlinkClick r:id="rId9"/>
              </a:rPr>
              <a:t>Mental Capacity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Act 2005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Rules of ‘natural justice’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Sector custom and practice/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hlinkClick r:id="rId10"/>
              </a:rPr>
              <a:t>AA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NB the more you do the weightier your duty of care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47E5D04-2F6D-37A9-7FA0-1107D3BA6A74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4301314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1073A82-80D4-0BDD-8DEA-FEA9E4BFA6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5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8465" y="787931"/>
            <a:ext cx="8703864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What is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almshouse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 accommodation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325" y="1540312"/>
            <a:ext cx="955190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Residents occupy as beneficiaries under a trust 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May include disabled people, those with mental health problems or older people – eligibility criteria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Almshouse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 is their ‘home’ but occupied under licence, not tenancy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Licence conditions: </a:t>
            </a:r>
          </a:p>
          <a:p>
            <a:pPr marL="1028700" lvl="1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governing documents, letter of appointment and </a:t>
            </a:r>
          </a:p>
          <a:p>
            <a:pPr marL="800100" lvl="1" indent="-3429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	 handbook/policies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BB3ED3-B17D-992C-B742-2FCF95A2278D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6787956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C2729-4A4D-B7E6-8BE4-B2A183691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955" y="787931"/>
            <a:ext cx="8703864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What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almshouses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 are not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955" y="1600200"/>
            <a:ext cx="101869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Almshouses do not as a rule provide meals, personal care or domestic support</a:t>
            </a:r>
          </a:p>
          <a:p>
            <a:pPr marL="571500" indent="-571500"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571500" indent="-571500"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Not assisting living, extra care, residential care</a:t>
            </a:r>
          </a:p>
          <a:p>
            <a:pPr marL="571500" indent="-571500"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571500" indent="-571500"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Housing for over-55s with low-level care and support needs may be ‘sheltered’....consider all support beyond housing: wardens, alarm systems, communal facilities?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GT Walsheim Pro Regular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GT Walsheim Pro Regular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GT Walsheim Pro Regular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  <a:latin typeface="GT Walsheim Pro Regular"/>
            </a:endParaRPr>
          </a:p>
          <a:p>
            <a:pPr algn="l"/>
            <a:endParaRPr lang="en-GB" sz="3600" b="0" i="0" dirty="0">
              <a:solidFill>
                <a:srgbClr val="1D3062"/>
              </a:solidFill>
              <a:effectLst/>
              <a:latin typeface="GT Walsheim Pro Regular"/>
            </a:endParaRPr>
          </a:p>
          <a:p>
            <a:pPr algn="l"/>
            <a:endParaRPr lang="en-GB" sz="3600" b="0" i="0" dirty="0">
              <a:solidFill>
                <a:srgbClr val="1D3062"/>
              </a:solidFill>
              <a:effectLst/>
              <a:latin typeface="GT Walsheim Pro Regular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A392A8-71E1-9305-97AC-AFF4221C4045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5386753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038ABE4-085C-C9E8-02F4-FC5B51F4A9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9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8730" y="787931"/>
            <a:ext cx="8703864" cy="66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Regulation of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almshouses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Basis Grotesque Pro" panose="020B05030306040401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730" y="1673408"/>
            <a:ext cx="95519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Almshouses are not regulated care providers – breach is a criminal offence </a:t>
            </a:r>
          </a:p>
          <a:p>
            <a:pPr lvl="1">
              <a:lnSpc>
                <a:spcPct val="150000"/>
              </a:lnSpc>
              <a:buClr>
                <a:srgbClr val="69006F"/>
              </a:buClr>
              <a:buSzPct val="120000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BUT some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almshouses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 are, as landlords,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  <a:hlinkClick r:id="rId4"/>
              </a:rPr>
              <a:t>RSH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 registered providers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Almshouses deemed to be providing care, support and supervision to residents may be regulated under Supported Housing (Regulatory Oversight) Act 2023 (implementation in consultation)</a:t>
            </a: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571500" indent="-5715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Housing providers have additional statutory requirements for tenancies – but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almshouses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 should follow good practice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7CED18-A681-8149-2C75-1B3C36E76272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5386753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55F41AE-4CF3-97B5-E357-338B7B9660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4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-220287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5308" y="599840"/>
            <a:ext cx="8703864" cy="100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is Grotesque Pro" panose="020B0503030604040103" pitchFamily="34" charset="0"/>
              </a:rPr>
              <a:t>Definition of personal care in England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0786" y="1449643"/>
            <a:ext cx="8296098" cy="44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s Grotesque Pro Medium" panose="020B0603030604040103" pitchFamily="34" charset="0"/>
              <a:cs typeface="Lat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44" y="1527925"/>
            <a:ext cx="1107457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is Grotesque Pro Light" panose="020B0303030604040103" pitchFamily="34" charset="0"/>
              </a:rPr>
              <a:t>Physical assistance given to a person in connection with: eating or drinking, toileting, washing or bathing, dressing, oral care, or care of skin, hair, and nails OR</a:t>
            </a:r>
          </a:p>
          <a:p>
            <a:pPr marL="457200" indent="-457200" algn="l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sis Grotesque Pro Light" panose="020B0303030604040103" pitchFamily="34" charset="0"/>
              </a:rPr>
              <a:t>The prompting, together with supervision, of a person, in relation to the performance of any such activity – whether or not that person is able to make that decision for themselves</a:t>
            </a:r>
          </a:p>
          <a:p>
            <a:pPr marL="457200" indent="-457200">
              <a:lnSpc>
                <a:spcPct val="150000"/>
              </a:lnSpc>
              <a:buClr>
                <a:srgbClr val="69006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sis Grotesque Pro Light" panose="020B0303030604040103" pitchFamily="34" charset="0"/>
              </a:rPr>
              <a:t>Regulated by Care Quality Commission (CQC)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B0C0C"/>
                </a:solidFill>
                <a:latin typeface="Basis Grotesque Pro Light" panose="020B0303030604040103" pitchFamily="34" charset="0"/>
                <a:hlinkClick r:id="rId4"/>
              </a:rPr>
              <a:t>Health and Social Care Act 2008 (Regulated Activities) Regulations 2014</a:t>
            </a:r>
            <a:r>
              <a:rPr lang="en-GB" sz="2000" dirty="0">
                <a:solidFill>
                  <a:srgbClr val="0B0C0C"/>
                </a:solidFill>
                <a:latin typeface="Basis Grotesque Pro Light" panose="020B0303030604040103" pitchFamily="34" charset="0"/>
              </a:rPr>
              <a:t> 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Basis Grotesque Pro Light" panose="020B03030306040401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GT Walsheim Pro Regular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  <a:latin typeface="GT Walsheim Pro Regular"/>
            </a:endParaRPr>
          </a:p>
          <a:p>
            <a:pPr algn="l"/>
            <a:endParaRPr lang="en-GB" sz="3600" b="0" i="0" dirty="0">
              <a:solidFill>
                <a:srgbClr val="1D3062"/>
              </a:solidFill>
              <a:effectLst/>
              <a:latin typeface="GT Walsheim Pro Regular"/>
            </a:endParaRPr>
          </a:p>
          <a:p>
            <a:pPr algn="l"/>
            <a:endParaRPr lang="en-GB" sz="3600" b="0" i="0" dirty="0">
              <a:solidFill>
                <a:srgbClr val="1D3062"/>
              </a:solidFill>
              <a:effectLst/>
              <a:latin typeface="GT Walsheim Pro Regular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266AF1-BEB6-C7C0-E9ED-6B4DDEE79CD7}"/>
              </a:ext>
            </a:extLst>
          </p:cNvPr>
          <p:cNvCxnSpPr>
            <a:cxnSpLocks/>
          </p:cNvCxnSpPr>
          <p:nvPr/>
        </p:nvCxnSpPr>
        <p:spPr>
          <a:xfrm>
            <a:off x="-91127" y="1331337"/>
            <a:ext cx="5386753" cy="0"/>
          </a:xfrm>
          <a:prstGeom prst="line">
            <a:avLst/>
          </a:prstGeom>
          <a:ln w="28575">
            <a:solidFill>
              <a:srgbClr val="69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0B6C928-0160-E797-F2C6-CA2125CE81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16" y="6393288"/>
            <a:ext cx="765987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7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E309542B26504FB653779D33C8C3E3" ma:contentTypeVersion="20" ma:contentTypeDescription="Create a new document." ma:contentTypeScope="" ma:versionID="409486b96909be8be04586dd77ad0e4a">
  <xsd:schema xmlns:xsd="http://www.w3.org/2001/XMLSchema" xmlns:xs="http://www.w3.org/2001/XMLSchema" xmlns:p="http://schemas.microsoft.com/office/2006/metadata/properties" xmlns:ns2="5d174391-8c6d-4144-a5eb-17d62e3ad863" xmlns:ns3="c28f8d68-3d2f-436c-972c-db53eb1b5bec" targetNamespace="http://schemas.microsoft.com/office/2006/metadata/properties" ma:root="true" ma:fieldsID="e98653a7caf17162b72a342b8bb4a994" ns2:_="" ns3:_="">
    <xsd:import namespace="5d174391-8c6d-4144-a5eb-17d62e3ad863"/>
    <xsd:import namespace="c28f8d68-3d2f-436c-972c-db53eb1b5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74391-8c6d-4144-a5eb-17d62e3ad8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7aa122e-1014-4725-9df3-68a38e5e9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f8d68-3d2f-436c-972c-db53eb1b5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d956d3-4dc0-422b-80ae-1aab8c316226}" ma:internalName="TaxCatchAll" ma:showField="CatchAllData" ma:web="c28f8d68-3d2f-436c-972c-db53eb1b5b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8f8d68-3d2f-436c-972c-db53eb1b5bec" xsi:nil="true"/>
    <lcf76f155ced4ddcb4097134ff3c332f xmlns="5d174391-8c6d-4144-a5eb-17d62e3ad8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5CF387-784F-429A-A049-658C82F9A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1CCEFD-681D-44A6-9499-F311956C4014}"/>
</file>

<file path=customXml/itemProps3.xml><?xml version="1.0" encoding="utf-8"?>
<ds:datastoreItem xmlns:ds="http://schemas.openxmlformats.org/officeDocument/2006/customXml" ds:itemID="{5AF8565C-84A2-47E7-9BAA-5EB37226DDD6}">
  <ds:schemaRefs>
    <ds:schemaRef ds:uri="5d174391-8c6d-4144-a5eb-17d62e3ad86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28f8d68-3d2f-436c-972c-db53eb1b5be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1400</Words>
  <Application>Microsoft Office PowerPoint</Application>
  <PresentationFormat>Widescreen</PresentationFormat>
  <Paragraphs>164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Basis Grotesque Pro</vt:lpstr>
      <vt:lpstr>Basis Grotesque Pro Black</vt:lpstr>
      <vt:lpstr>Basis Grotesque Pro Light</vt:lpstr>
      <vt:lpstr>Basis Grotesque Pro Medium</vt:lpstr>
      <vt:lpstr>Calibri</vt:lpstr>
      <vt:lpstr>Calibri Light</vt:lpstr>
      <vt:lpstr>Frutiger W01</vt:lpstr>
      <vt:lpstr>GT Walsheim Pro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Norton</dc:creator>
  <cp:lastModifiedBy>Susan Brooks</cp:lastModifiedBy>
  <cp:revision>174</cp:revision>
  <dcterms:created xsi:type="dcterms:W3CDTF">2019-08-27T10:18:42Z</dcterms:created>
  <dcterms:modified xsi:type="dcterms:W3CDTF">2025-05-15T14:47:52Z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0x0101009CE309542B26504FB653779D33C8C3E3</vt:lpwstr>
  </property>
  <property fmtid="{D5CDD505-2E9C-101B-9397-08002B2CF9AE}" pid="3" name="Order">
    <vt:r8>11853000</vt:r8>
  </property>
</Properties>
</file>